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8" r:id="rId8"/>
    <p:sldId id="269" r:id="rId9"/>
    <p:sldId id="270" r:id="rId10"/>
    <p:sldId id="271" r:id="rId11"/>
    <p:sldId id="272" r:id="rId12"/>
    <p:sldId id="273" r:id="rId13"/>
    <p:sldId id="274" r:id="rId14"/>
    <p:sldId id="275" r:id="rId15"/>
    <p:sldId id="276" r:id="rId16"/>
    <p:sldId id="265" r:id="rId17"/>
    <p:sldId id="264"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Scientist Salary Prediction</a:t>
            </a:r>
            <a:endParaRPr lang="en-IN" dirty="0"/>
          </a:p>
        </p:txBody>
      </p:sp>
      <p:sp>
        <p:nvSpPr>
          <p:cNvPr id="3" name="Subtitle 2"/>
          <p:cNvSpPr>
            <a:spLocks noGrp="1"/>
          </p:cNvSpPr>
          <p:nvPr>
            <p:ph type="subTitle" idx="1"/>
          </p:nvPr>
        </p:nvSpPr>
        <p:spPr/>
        <p:txBody>
          <a:bodyPr>
            <a:normAutofit/>
          </a:bodyPr>
          <a:lstStyle/>
          <a:p>
            <a:r>
              <a:rPr lang="en-IN" dirty="0" smtClean="0"/>
              <a:t>Name: </a:t>
            </a:r>
            <a:r>
              <a:rPr lang="en-IN" dirty="0" err="1" smtClean="0"/>
              <a:t>Ajinkya</a:t>
            </a:r>
            <a:r>
              <a:rPr lang="en-IN" dirty="0" smtClean="0"/>
              <a:t> </a:t>
            </a:r>
            <a:r>
              <a:rPr lang="en-IN" dirty="0" smtClean="0"/>
              <a:t>Kulkarni</a:t>
            </a:r>
            <a:endParaRPr lang="en-IN" dirty="0" smtClean="0"/>
          </a:p>
        </p:txBody>
      </p:sp>
    </p:spTree>
    <p:extLst>
      <p:ext uri="{BB962C8B-B14F-4D97-AF65-F5344CB8AC3E}">
        <p14:creationId xmlns:p14="http://schemas.microsoft.com/office/powerpoint/2010/main" val="824180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1" y="1845734"/>
            <a:ext cx="9810206" cy="4280745"/>
          </a:xfrm>
        </p:spPr>
      </p:pic>
    </p:spTree>
    <p:extLst>
      <p:ext uri="{BB962C8B-B14F-4D97-AF65-F5344CB8AC3E}">
        <p14:creationId xmlns:p14="http://schemas.microsoft.com/office/powerpoint/2010/main" val="909423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1845735"/>
            <a:ext cx="5120640" cy="4023360"/>
          </a:xfrm>
        </p:spPr>
      </p:pic>
      <p:sp>
        <p:nvSpPr>
          <p:cNvPr id="4" name="Content Placeholder 3"/>
          <p:cNvSpPr>
            <a:spLocks noGrp="1"/>
          </p:cNvSpPr>
          <p:nvPr>
            <p:ph sz="half" idx="2"/>
          </p:nvPr>
        </p:nvSpPr>
        <p:spPr/>
        <p:txBody>
          <a:bodyPr anchor="ctr">
            <a:normAutofit/>
          </a:bodyPr>
          <a:lstStyle/>
          <a:p>
            <a:r>
              <a:rPr lang="en-IN" sz="2800" dirty="0">
                <a:latin typeface="Cambria" panose="02040503050406030204" pitchFamily="18" charset="0"/>
                <a:ea typeface="Cambria" panose="02040503050406030204" pitchFamily="18" charset="0"/>
              </a:rPr>
              <a:t>Highest “</a:t>
            </a:r>
            <a:r>
              <a:rPr lang="en-IN" sz="2800" dirty="0" err="1">
                <a:latin typeface="Cambria" panose="02040503050406030204" pitchFamily="18" charset="0"/>
                <a:ea typeface="Cambria" panose="02040503050406030204" pitchFamily="18" charset="0"/>
              </a:rPr>
              <a:t>Avg</a:t>
            </a:r>
            <a:r>
              <a:rPr lang="en-IN" sz="2800" dirty="0">
                <a:latin typeface="Cambria" panose="02040503050406030204" pitchFamily="18" charset="0"/>
                <a:ea typeface="Cambria" panose="02040503050406030204" pitchFamily="18" charset="0"/>
              </a:rPr>
              <a:t> Salary(K)” with mean of state values highest Average salary in California state.</a:t>
            </a:r>
          </a:p>
        </p:txBody>
      </p:sp>
    </p:spTree>
    <p:extLst>
      <p:ext uri="{BB962C8B-B14F-4D97-AF65-F5344CB8AC3E}">
        <p14:creationId xmlns:p14="http://schemas.microsoft.com/office/powerpoint/2010/main" val="4103911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33201"/>
            <a:ext cx="10058400" cy="4450034"/>
          </a:xfrm>
        </p:spPr>
      </p:pic>
    </p:spTree>
    <p:extLst>
      <p:ext uri="{BB962C8B-B14F-4D97-AF65-F5344CB8AC3E}">
        <p14:creationId xmlns:p14="http://schemas.microsoft.com/office/powerpoint/2010/main" val="189561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24640"/>
            <a:ext cx="10058400" cy="4306343"/>
          </a:xfrm>
        </p:spPr>
      </p:pic>
    </p:spTree>
    <p:extLst>
      <p:ext uri="{BB962C8B-B14F-4D97-AF65-F5344CB8AC3E}">
        <p14:creationId xmlns:p14="http://schemas.microsoft.com/office/powerpoint/2010/main" val="140438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736" y="1881051"/>
            <a:ext cx="7544853" cy="4023360"/>
          </a:xfrm>
        </p:spPr>
      </p:pic>
    </p:spTree>
    <p:extLst>
      <p:ext uri="{BB962C8B-B14F-4D97-AF65-F5344CB8AC3E}">
        <p14:creationId xmlns:p14="http://schemas.microsoft.com/office/powerpoint/2010/main" val="174885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577" y="2011680"/>
            <a:ext cx="6609806" cy="3931919"/>
          </a:xfrm>
        </p:spPr>
      </p:pic>
    </p:spTree>
    <p:extLst>
      <p:ext uri="{BB962C8B-B14F-4D97-AF65-F5344CB8AC3E}">
        <p14:creationId xmlns:p14="http://schemas.microsoft.com/office/powerpoint/2010/main" val="368752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Models Performed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5504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87382"/>
            <a:ext cx="3670663" cy="6858000"/>
          </a:xfrm>
        </p:spPr>
        <p:txBody>
          <a:bodyPr>
            <a:normAutofit fontScale="90000"/>
          </a:bodyPr>
          <a:lstStyle/>
          <a:p>
            <a:r>
              <a:rPr lang="en-IN" dirty="0" smtClean="0"/>
              <a:t>1. OLS</a:t>
            </a:r>
            <a:br>
              <a:rPr lang="en-IN" dirty="0" smtClean="0"/>
            </a:br>
            <a:r>
              <a:rPr lang="en-IN" dirty="0" smtClean="0"/>
              <a:t>2. LR </a:t>
            </a:r>
            <a:r>
              <a:rPr lang="en-IN" dirty="0"/>
              <a:t>with SGD</a:t>
            </a:r>
            <a:br>
              <a:rPr lang="en-IN" dirty="0"/>
            </a:br>
            <a:r>
              <a:rPr lang="en-IN" dirty="0"/>
              <a:t>3. Decision Tree </a:t>
            </a:r>
            <a:br>
              <a:rPr lang="en-IN" dirty="0"/>
            </a:br>
            <a:r>
              <a:rPr lang="en-IN" dirty="0" smtClean="0"/>
              <a:t>3.1Decision Tree    with </a:t>
            </a:r>
            <a:r>
              <a:rPr lang="en-IN" dirty="0"/>
              <a:t>pruning</a:t>
            </a:r>
            <a:br>
              <a:rPr lang="en-IN" dirty="0"/>
            </a:br>
            <a:r>
              <a:rPr lang="en-IN" dirty="0" smtClean="0"/>
              <a:t>3.2 </a:t>
            </a:r>
            <a:r>
              <a:rPr lang="en-IN" dirty="0"/>
              <a:t>Decision Tree  </a:t>
            </a:r>
            <a:r>
              <a:rPr lang="en-IN" dirty="0" smtClean="0"/>
              <a:t>with grid search </a:t>
            </a:r>
            <a:r>
              <a:rPr lang="en-IN" dirty="0"/>
              <a:t>CV</a:t>
            </a:r>
            <a:br>
              <a:rPr lang="en-IN" dirty="0"/>
            </a:br>
            <a:r>
              <a:rPr lang="en-IN" dirty="0"/>
              <a:t>4. Random Forest</a:t>
            </a:r>
            <a:br>
              <a:rPr lang="en-IN" dirty="0"/>
            </a:br>
            <a:r>
              <a:rPr lang="en-IN" dirty="0" smtClean="0"/>
              <a:t>4.1 Random Forest with grid search CV</a:t>
            </a:r>
            <a:r>
              <a:rPr lang="en-IN" dirty="0"/>
              <a:t/>
            </a:r>
            <a:br>
              <a:rPr lang="en-IN" dirty="0"/>
            </a:br>
            <a:r>
              <a:rPr lang="en-IN" dirty="0" smtClean="0"/>
              <a:t>5. Ensemble Techniques	(Bagging Meta Estimator)</a:t>
            </a:r>
            <a:br>
              <a:rPr lang="en-IN" dirty="0" smtClean="0"/>
            </a:br>
            <a:r>
              <a:rPr lang="en-IN" dirty="0" smtClean="0"/>
              <a:t>5.1 ADA Boost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5874" y="966651"/>
            <a:ext cx="7328263" cy="4702629"/>
          </a:xfrm>
        </p:spPr>
      </p:pic>
    </p:spTree>
    <p:extLst>
      <p:ext uri="{BB962C8B-B14F-4D97-AF65-F5344CB8AC3E}">
        <p14:creationId xmlns:p14="http://schemas.microsoft.com/office/powerpoint/2010/main" val="310485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Faced:</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Handling outliers in “Age” column as there are many values less than 14 and greater than 67. As 14 is standard working age and 67 is retired age in US.</a:t>
            </a:r>
          </a:p>
          <a:p>
            <a:pPr marL="457200" indent="-457200">
              <a:buFont typeface="+mj-lt"/>
              <a:buAutoNum type="arabicPeriod"/>
            </a:pPr>
            <a:r>
              <a:rPr lang="en-IN" dirty="0" smtClean="0"/>
              <a:t>Replace value with some conditions based upon column on particular row.</a:t>
            </a:r>
          </a:p>
          <a:p>
            <a:pPr marL="457200" indent="-457200">
              <a:buFont typeface="+mj-lt"/>
              <a:buAutoNum type="arabicPeriod"/>
            </a:pPr>
            <a:r>
              <a:rPr lang="en-IN" dirty="0"/>
              <a:t> </a:t>
            </a:r>
            <a:r>
              <a:rPr lang="en-IN" dirty="0" smtClean="0"/>
              <a:t>How to do </a:t>
            </a:r>
            <a:r>
              <a:rPr lang="en-IN" dirty="0" err="1" smtClean="0"/>
              <a:t>regressor</a:t>
            </a:r>
            <a:r>
              <a:rPr lang="en-IN" dirty="0" smtClean="0"/>
              <a:t> with Decision Tree, Ensemble Techniques and SVM and Naive Bays.</a:t>
            </a:r>
          </a:p>
          <a:p>
            <a:pPr marL="457200" indent="-457200">
              <a:buFont typeface="+mj-lt"/>
              <a:buAutoNum type="arabicPeriod"/>
            </a:pPr>
            <a:endParaRPr lang="en-IN" dirty="0" smtClean="0"/>
          </a:p>
        </p:txBody>
      </p:sp>
    </p:spTree>
    <p:extLst>
      <p:ext uri="{BB962C8B-B14F-4D97-AF65-F5344CB8AC3E}">
        <p14:creationId xmlns:p14="http://schemas.microsoft.com/office/powerpoint/2010/main" val="2286941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850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 :</a:t>
            </a:r>
            <a:endParaRPr lang="en-IN" b="1" dirty="0"/>
          </a:p>
        </p:txBody>
      </p:sp>
      <p:sp>
        <p:nvSpPr>
          <p:cNvPr id="3" name="Content Placeholder 2"/>
          <p:cNvSpPr>
            <a:spLocks noGrp="1"/>
          </p:cNvSpPr>
          <p:nvPr>
            <p:ph idx="1"/>
          </p:nvPr>
        </p:nvSpPr>
        <p:spPr/>
        <p:txBody>
          <a:bodyPr/>
          <a:lstStyle/>
          <a:p>
            <a:r>
              <a:rPr lang="en-IN" dirty="0"/>
              <a:t>In todays ERA demand of Data Science field is growing day by day. As a student and also professional employees are choosing their career in this sector.</a:t>
            </a:r>
          </a:p>
          <a:p>
            <a:r>
              <a:rPr lang="en-IN" dirty="0"/>
              <a:t>Everyone fresher or experienced person always have question that how's the data science field and what is starting package for fresher as well as  for experienced one.</a:t>
            </a:r>
          </a:p>
          <a:p>
            <a:r>
              <a:rPr lang="en-IN" dirty="0" smtClean="0"/>
              <a:t>In this project I am predicting data scientist salary by using different features like age, company and revenue of company and relevant skills and many more. It’s a supervised learning regression project. </a:t>
            </a:r>
            <a:endParaRPr lang="en-IN" dirty="0"/>
          </a:p>
        </p:txBody>
      </p:sp>
    </p:spTree>
    <p:extLst>
      <p:ext uri="{BB962C8B-B14F-4D97-AF65-F5344CB8AC3E}">
        <p14:creationId xmlns:p14="http://schemas.microsoft.com/office/powerpoint/2010/main" val="4233709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46366"/>
            <a:ext cx="10058400" cy="4088674"/>
          </a:xfrm>
        </p:spPr>
      </p:pic>
    </p:spTree>
    <p:extLst>
      <p:ext uri="{BB962C8B-B14F-4D97-AF65-F5344CB8AC3E}">
        <p14:creationId xmlns:p14="http://schemas.microsoft.com/office/powerpoint/2010/main" val="755446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Problem:</a:t>
            </a:r>
          </a:p>
          <a:p>
            <a:pPr marL="0" indent="0">
              <a:buNone/>
            </a:pPr>
            <a:r>
              <a:rPr lang="en-IN" dirty="0" smtClean="0"/>
              <a:t>Regression problem</a:t>
            </a:r>
          </a:p>
          <a:p>
            <a:pPr marL="0" indent="0">
              <a:buNone/>
            </a:pPr>
            <a:r>
              <a:rPr lang="en-IN" dirty="0" smtClean="0"/>
              <a:t>Dataset details:</a:t>
            </a:r>
          </a:p>
          <a:p>
            <a:pPr marL="0" indent="0">
              <a:buNone/>
            </a:pPr>
            <a:r>
              <a:rPr lang="en-IN" dirty="0" smtClean="0"/>
              <a:t>742 Observations, 41 Independent Features, “</a:t>
            </a:r>
            <a:r>
              <a:rPr lang="en-IN" dirty="0" err="1"/>
              <a:t>Avg</a:t>
            </a:r>
            <a:r>
              <a:rPr lang="en-IN" dirty="0"/>
              <a:t> Salary(K</a:t>
            </a:r>
            <a:r>
              <a:rPr lang="en-IN" dirty="0" smtClean="0"/>
              <a:t>)” Target variable</a:t>
            </a:r>
          </a:p>
          <a:p>
            <a:pPr marL="0" indent="0">
              <a:buNone/>
            </a:pPr>
            <a:r>
              <a:rPr lang="en-IN" dirty="0" smtClean="0"/>
              <a:t>Mainly Tasks done in EDA:</a:t>
            </a:r>
          </a:p>
          <a:p>
            <a:pPr marL="457200" indent="-457200">
              <a:buAutoNum type="arabicPeriod"/>
            </a:pPr>
            <a:r>
              <a:rPr lang="en-IN" dirty="0" smtClean="0"/>
              <a:t>Handling “-1” values</a:t>
            </a:r>
          </a:p>
          <a:p>
            <a:pPr marL="457200" indent="-457200">
              <a:buAutoNum type="arabicPeriod"/>
            </a:pPr>
            <a:r>
              <a:rPr lang="en-IN" dirty="0" smtClean="0"/>
              <a:t>There are two columns with same details Like “</a:t>
            </a:r>
            <a:r>
              <a:rPr lang="en-IN" dirty="0"/>
              <a:t>Company </a:t>
            </a:r>
            <a:r>
              <a:rPr lang="en-IN" dirty="0" smtClean="0"/>
              <a:t>Name” and “</a:t>
            </a:r>
            <a:r>
              <a:rPr lang="en-IN" dirty="0" err="1" smtClean="0"/>
              <a:t>company_txt</a:t>
            </a:r>
            <a:r>
              <a:rPr lang="en-IN" dirty="0" smtClean="0"/>
              <a:t>” and “Location” and “</a:t>
            </a:r>
            <a:r>
              <a:rPr lang="en-IN" dirty="0"/>
              <a:t>Job </a:t>
            </a:r>
            <a:r>
              <a:rPr lang="en-IN" dirty="0" smtClean="0"/>
              <a:t>Location”.</a:t>
            </a:r>
          </a:p>
          <a:p>
            <a:pPr marL="457200" indent="-457200">
              <a:buAutoNum type="arabicPeriod"/>
            </a:pPr>
            <a:r>
              <a:rPr lang="en-IN" dirty="0" smtClean="0"/>
              <a:t>Handling outliers in “Age” column</a:t>
            </a:r>
          </a:p>
          <a:p>
            <a:pPr marL="457200" indent="-457200">
              <a:buAutoNum type="arabicPeriod"/>
            </a:pPr>
            <a:r>
              <a:rPr lang="en-IN" dirty="0" smtClean="0"/>
              <a:t> Handle multicollinearity between features</a:t>
            </a:r>
          </a:p>
          <a:p>
            <a:pPr marL="457200" indent="-457200">
              <a:buAutoNum type="arabicPeriod"/>
            </a:pPr>
            <a:r>
              <a:rPr lang="en-IN" dirty="0" smtClean="0"/>
              <a:t>Checking Distribution of different features.</a:t>
            </a:r>
            <a:endParaRPr lang="en-IN" dirty="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75483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Steps</a:t>
            </a:r>
            <a:endParaRPr lang="en-IN"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dirty="0" smtClean="0"/>
              <a:t> Handling “-1” values and Replace with them nulls and replace them according to feature distribution or </a:t>
            </a:r>
            <a:r>
              <a:rPr lang="en-IN" dirty="0" err="1" smtClean="0"/>
              <a:t>Dtype</a:t>
            </a:r>
            <a:endParaRPr lang="en-IN" dirty="0"/>
          </a:p>
          <a:p>
            <a:pPr marL="457200" indent="-457200">
              <a:buFont typeface="+mj-lt"/>
              <a:buAutoNum type="arabicPeriod"/>
            </a:pPr>
            <a:r>
              <a:rPr lang="en-IN" dirty="0" smtClean="0"/>
              <a:t>Checking summary statistic of numeric feature</a:t>
            </a:r>
          </a:p>
          <a:p>
            <a:pPr marL="457200" indent="-457200">
              <a:buFont typeface="+mj-lt"/>
              <a:buAutoNum type="arabicPeriod"/>
            </a:pPr>
            <a:r>
              <a:rPr lang="en-IN" dirty="0" smtClean="0"/>
              <a:t>Checking and handling Outliers</a:t>
            </a:r>
          </a:p>
          <a:p>
            <a:pPr marL="457200" indent="-457200">
              <a:buFont typeface="+mj-lt"/>
              <a:buAutoNum type="arabicPeriod"/>
            </a:pPr>
            <a:r>
              <a:rPr lang="en-IN" dirty="0" smtClean="0"/>
              <a:t>Analysis of relation with target variable</a:t>
            </a:r>
          </a:p>
          <a:p>
            <a:pPr marL="457200" indent="-457200">
              <a:buFont typeface="+mj-lt"/>
              <a:buAutoNum type="arabicPeriod"/>
            </a:pPr>
            <a:r>
              <a:rPr lang="en-IN" dirty="0" smtClean="0"/>
              <a:t>Analysis of different features and taking out insights</a:t>
            </a:r>
          </a:p>
          <a:p>
            <a:pPr marL="457200" indent="-457200">
              <a:buFont typeface="+mj-lt"/>
              <a:buAutoNum type="arabicPeriod"/>
            </a:pPr>
            <a:r>
              <a:rPr lang="en-IN" dirty="0" smtClean="0"/>
              <a:t>Check correlation between features</a:t>
            </a:r>
          </a:p>
          <a:p>
            <a:pPr marL="457200" indent="-457200">
              <a:buFont typeface="+mj-lt"/>
              <a:buAutoNum type="arabicPeriod"/>
            </a:pPr>
            <a:r>
              <a:rPr lang="en-IN" dirty="0" smtClean="0"/>
              <a:t>Drop unnecessary columns </a:t>
            </a:r>
          </a:p>
          <a:p>
            <a:pPr marL="457200" indent="-457200">
              <a:buFont typeface="+mj-lt"/>
              <a:buAutoNum type="arabicPeriod"/>
            </a:pPr>
            <a:r>
              <a:rPr lang="en-IN" dirty="0" smtClean="0"/>
              <a:t>Separate Numeric and Categorical features</a:t>
            </a:r>
          </a:p>
          <a:p>
            <a:pPr marL="457200" indent="-457200">
              <a:buFont typeface="+mj-lt"/>
              <a:buAutoNum type="arabicPeriod"/>
            </a:pPr>
            <a:r>
              <a:rPr lang="en-IN" dirty="0" smtClean="0"/>
              <a:t>Create dummy variable of categorical features</a:t>
            </a:r>
            <a:endParaRPr lang="en-IN" dirty="0"/>
          </a:p>
          <a:p>
            <a:endParaRPr lang="en-IN" dirty="0"/>
          </a:p>
        </p:txBody>
      </p:sp>
    </p:spTree>
    <p:extLst>
      <p:ext uri="{BB962C8B-B14F-4D97-AF65-F5344CB8AC3E}">
        <p14:creationId xmlns:p14="http://schemas.microsoft.com/office/powerpoint/2010/main" val="345402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taken out from analysis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smtClean="0"/>
              <a:t>Average </a:t>
            </a:r>
            <a:r>
              <a:rPr lang="en-IN" dirty="0"/>
              <a:t>lower salary is about 75 K pa. </a:t>
            </a:r>
            <a:r>
              <a:rPr lang="en-IN" dirty="0" smtClean="0"/>
              <a:t>We </a:t>
            </a:r>
            <a:r>
              <a:rPr lang="en-IN" dirty="0"/>
              <a:t>see 75% of the jobs positing has minimum salary =&lt; than 91K pa, so it doesn't look like the mean value is affected much by the outlier(15K or 202K pa</a:t>
            </a:r>
            <a:r>
              <a:rPr lang="en-IN" dirty="0" smtClean="0"/>
              <a:t>).</a:t>
            </a:r>
          </a:p>
          <a:p>
            <a:pPr marL="457200" indent="-457200">
              <a:buFont typeface="+mj-lt"/>
              <a:buAutoNum type="arabicPeriod"/>
            </a:pPr>
            <a:r>
              <a:rPr lang="en-IN" dirty="0" smtClean="0"/>
              <a:t>Average </a:t>
            </a:r>
            <a:r>
              <a:rPr lang="en-IN" dirty="0"/>
              <a:t>maximum salary is around 128K pa. </a:t>
            </a:r>
            <a:r>
              <a:rPr lang="en-IN" dirty="0" smtClean="0"/>
              <a:t>We </a:t>
            </a:r>
            <a:r>
              <a:rPr lang="en-IN" dirty="0"/>
              <a:t>see 75% of the jobs positing has maximum salary =&lt; than 155K pa, so it doesn't look like the mean value is affected much by the outlier(16K or 306K pa</a:t>
            </a:r>
            <a:r>
              <a:rPr lang="en-IN" dirty="0" smtClean="0"/>
              <a:t>).</a:t>
            </a:r>
          </a:p>
          <a:p>
            <a:pPr marL="457200" indent="-457200">
              <a:buFont typeface="+mj-lt"/>
              <a:buAutoNum type="arabicPeriod"/>
            </a:pPr>
            <a:r>
              <a:rPr lang="en-IN" dirty="0" smtClean="0"/>
              <a:t>Mean </a:t>
            </a:r>
            <a:r>
              <a:rPr lang="en-IN" dirty="0"/>
              <a:t>Avg. salary is about 101K pa</a:t>
            </a:r>
            <a:r>
              <a:rPr lang="en-IN" dirty="0" smtClean="0"/>
              <a:t>.</a:t>
            </a:r>
          </a:p>
          <a:p>
            <a:pPr marL="457200" indent="-457200">
              <a:buFont typeface="+mj-lt"/>
              <a:buAutoNum type="arabicPeriod"/>
            </a:pPr>
            <a:r>
              <a:rPr lang="en-IN" dirty="0"/>
              <a:t>It looks like Python and SQL are the top skills in demand for Data Scientists, Data Engineers, analyst and Machine Learning Engineers. Excel is also a good skill to have for many of the jobs listed.</a:t>
            </a:r>
          </a:p>
          <a:p>
            <a:pPr marL="457200" indent="-457200">
              <a:buFont typeface="+mj-lt"/>
              <a:buAutoNum type="arabicPeriod"/>
            </a:pPr>
            <a:endParaRPr lang="en-IN" dirty="0" smtClean="0"/>
          </a:p>
          <a:p>
            <a:pPr marL="457200" indent="-457200">
              <a:buFont typeface="+mj-lt"/>
              <a:buAutoNum type="arabicPeriod"/>
            </a:pPr>
            <a:endParaRPr lang="en-IN" dirty="0"/>
          </a:p>
        </p:txBody>
      </p:sp>
    </p:spTree>
    <p:extLst>
      <p:ext uri="{BB962C8B-B14F-4D97-AF65-F5344CB8AC3E}">
        <p14:creationId xmlns:p14="http://schemas.microsoft.com/office/powerpoint/2010/main" val="4046667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taken out from </a:t>
            </a:r>
            <a:r>
              <a:rPr lang="en-IN" dirty="0" smtClean="0"/>
              <a:t>analysis</a:t>
            </a:r>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5211" y="2063931"/>
            <a:ext cx="5447212" cy="3805164"/>
          </a:xfrm>
        </p:spPr>
      </p:pic>
      <p:sp>
        <p:nvSpPr>
          <p:cNvPr id="5" name="Content Placeholder 4"/>
          <p:cNvSpPr>
            <a:spLocks noGrp="1"/>
          </p:cNvSpPr>
          <p:nvPr>
            <p:ph sz="half" idx="2"/>
          </p:nvPr>
        </p:nvSpPr>
        <p:spPr>
          <a:xfrm>
            <a:off x="6217920" y="1845735"/>
            <a:ext cx="5394960" cy="4023360"/>
          </a:xfrm>
        </p:spPr>
        <p:txBody>
          <a:bodyPr anchor="ctr">
            <a:normAutofit/>
          </a:bodyPr>
          <a:lstStyle/>
          <a:p>
            <a:r>
              <a:rPr lang="en-IN" sz="2800" dirty="0">
                <a:latin typeface="Cambria" panose="02040503050406030204" pitchFamily="18" charset="0"/>
                <a:ea typeface="Cambria" panose="02040503050406030204" pitchFamily="18" charset="0"/>
              </a:rPr>
              <a:t>Between analysis of “Degree” and “</a:t>
            </a:r>
            <a:r>
              <a:rPr lang="en-IN" sz="2800" dirty="0" err="1">
                <a:latin typeface="Cambria" panose="02040503050406030204" pitchFamily="18" charset="0"/>
                <a:ea typeface="Cambria" panose="02040503050406030204" pitchFamily="18" charset="0"/>
              </a:rPr>
              <a:t>Avg</a:t>
            </a:r>
            <a:r>
              <a:rPr lang="en-IN" sz="2800" dirty="0">
                <a:latin typeface="Cambria" panose="02040503050406030204" pitchFamily="18" charset="0"/>
                <a:ea typeface="Cambria" panose="02040503050406030204" pitchFamily="18" charset="0"/>
              </a:rPr>
              <a:t> Salary(K)” column we get to know that highest salary will be given to PHD holders</a:t>
            </a:r>
          </a:p>
        </p:txBody>
      </p:sp>
    </p:spTree>
    <p:extLst>
      <p:ext uri="{BB962C8B-B14F-4D97-AF65-F5344CB8AC3E}">
        <p14:creationId xmlns:p14="http://schemas.microsoft.com/office/powerpoint/2010/main" val="282031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taken out from </a:t>
            </a:r>
            <a:r>
              <a:rPr lang="en-IN" dirty="0" smtClean="0"/>
              <a:t>analysis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2459" y="1845735"/>
            <a:ext cx="5225460" cy="4023360"/>
          </a:xfrm>
        </p:spPr>
      </p:pic>
      <p:sp>
        <p:nvSpPr>
          <p:cNvPr id="4" name="Content Placeholder 3"/>
          <p:cNvSpPr>
            <a:spLocks noGrp="1"/>
          </p:cNvSpPr>
          <p:nvPr>
            <p:ph sz="half" idx="2"/>
          </p:nvPr>
        </p:nvSpPr>
        <p:spPr>
          <a:xfrm>
            <a:off x="5812972" y="1845735"/>
            <a:ext cx="6217920" cy="4023360"/>
          </a:xfrm>
        </p:spPr>
        <p:txBody>
          <a:bodyPr anchor="ctr">
            <a:normAutofit/>
          </a:bodyPr>
          <a:lstStyle/>
          <a:p>
            <a:pPr marL="201168" lvl="1" indent="0">
              <a:buNone/>
            </a:pPr>
            <a:r>
              <a:rPr lang="en-IN" sz="2800" dirty="0">
                <a:latin typeface="Cambria" panose="02040503050406030204" pitchFamily="18" charset="0"/>
                <a:ea typeface="Cambria" panose="02040503050406030204" pitchFamily="18" charset="0"/>
              </a:rPr>
              <a:t>Between analysis </a:t>
            </a:r>
            <a:r>
              <a:rPr lang="en-IN" sz="2800" dirty="0" smtClean="0">
                <a:latin typeface="Cambria" panose="02040503050406030204" pitchFamily="18" charset="0"/>
                <a:ea typeface="Cambria" panose="02040503050406030204" pitchFamily="18" charset="0"/>
              </a:rPr>
              <a:t>of “</a:t>
            </a:r>
            <a:r>
              <a:rPr lang="en-IN" sz="2800" dirty="0" err="1" smtClean="0">
                <a:latin typeface="Cambria" panose="02040503050406030204" pitchFamily="18" charset="0"/>
                <a:ea typeface="Cambria" panose="02040503050406030204" pitchFamily="18" charset="0"/>
              </a:rPr>
              <a:t>seniority_by_title</a:t>
            </a:r>
            <a:r>
              <a:rPr lang="en-IN" sz="2800" dirty="0">
                <a:latin typeface="Cambria" panose="02040503050406030204" pitchFamily="18" charset="0"/>
                <a:ea typeface="Cambria" panose="02040503050406030204" pitchFamily="18" charset="0"/>
              </a:rPr>
              <a:t>” and “</a:t>
            </a:r>
            <a:r>
              <a:rPr lang="en-IN" sz="2800" dirty="0" err="1" smtClean="0">
                <a:latin typeface="Cambria" panose="02040503050406030204" pitchFamily="18" charset="0"/>
                <a:ea typeface="Cambria" panose="02040503050406030204" pitchFamily="18" charset="0"/>
              </a:rPr>
              <a:t>Avg</a:t>
            </a:r>
            <a:r>
              <a:rPr lang="en-IN" sz="2800" dirty="0" smtClean="0">
                <a:latin typeface="Cambria" panose="02040503050406030204" pitchFamily="18" charset="0"/>
                <a:ea typeface="Cambria" panose="02040503050406030204" pitchFamily="18" charset="0"/>
              </a:rPr>
              <a:t> Salary(K</a:t>
            </a:r>
            <a:r>
              <a:rPr lang="en-IN" sz="2800" dirty="0">
                <a:latin typeface="Cambria" panose="02040503050406030204" pitchFamily="18" charset="0"/>
                <a:ea typeface="Cambria" panose="02040503050406030204" pitchFamily="18" charset="0"/>
              </a:rPr>
              <a:t>)” column we get to know that highest salary will be given to senior persons.</a:t>
            </a:r>
          </a:p>
          <a:p>
            <a:pPr lvl="1"/>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54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Insights taken out from analysis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0579" y="2552518"/>
            <a:ext cx="3791479" cy="2610214"/>
          </a:xfrm>
        </p:spPr>
      </p:pic>
      <p:sp>
        <p:nvSpPr>
          <p:cNvPr id="4" name="Content Placeholder 3"/>
          <p:cNvSpPr>
            <a:spLocks noGrp="1"/>
          </p:cNvSpPr>
          <p:nvPr>
            <p:ph sz="half" idx="2"/>
          </p:nvPr>
        </p:nvSpPr>
        <p:spPr/>
        <p:txBody>
          <a:bodyPr anchor="ctr">
            <a:normAutofit/>
          </a:bodyPr>
          <a:lstStyle/>
          <a:p>
            <a:r>
              <a:rPr lang="en-IN" sz="2800" dirty="0" smtClean="0">
                <a:latin typeface="Cambria" panose="02040503050406030204" pitchFamily="18" charset="0"/>
                <a:ea typeface="Cambria" panose="02040503050406030204" pitchFamily="18" charset="0"/>
              </a:rPr>
              <a:t>In “Age” column above 100 value all are outliers.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63014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587</TotalTime>
  <Words>582</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Cambria</vt:lpstr>
      <vt:lpstr>Retrospect</vt:lpstr>
      <vt:lpstr>Data Scientist Salary Prediction</vt:lpstr>
      <vt:lpstr>Problem Statement :</vt:lpstr>
      <vt:lpstr>Dataset </vt:lpstr>
      <vt:lpstr>Tasks:</vt:lpstr>
      <vt:lpstr>Data Cleaning Steps</vt:lpstr>
      <vt:lpstr>Insights taken out from analysis</vt:lpstr>
      <vt:lpstr>Insights taken out from analysis</vt:lpstr>
      <vt:lpstr>Insights taken out from analysis</vt:lpstr>
      <vt:lpstr>Insights taken out from analysis</vt:lpstr>
      <vt:lpstr>Insights taken out from analysis</vt:lpstr>
      <vt:lpstr>Insights taken out from analysis</vt:lpstr>
      <vt:lpstr>Insights taken out from analysis</vt:lpstr>
      <vt:lpstr>Insights taken out from analysis</vt:lpstr>
      <vt:lpstr>Insights taken out from analysis</vt:lpstr>
      <vt:lpstr>Insights taken out from analysis</vt:lpstr>
      <vt:lpstr>Models Performed</vt:lpstr>
      <vt:lpstr>1. OLS 2. LR with SGD 3. Decision Tree  3.1Decision Tree    with pruning 3.2 Decision Tree  with grid search CV 4. Random Forest 4.1 Random Forest with grid search CV 5. Ensemble Techniques (Bagging Meta Estimator) 5.1 ADA Boost</vt:lpstr>
      <vt:lpstr>Problems Faced:</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Salary Prediction</dc:title>
  <dc:creator>Admin</dc:creator>
  <cp:lastModifiedBy>Admin</cp:lastModifiedBy>
  <cp:revision>31</cp:revision>
  <dcterms:created xsi:type="dcterms:W3CDTF">2022-02-24T07:12:50Z</dcterms:created>
  <dcterms:modified xsi:type="dcterms:W3CDTF">2022-05-03T21:54:13Z</dcterms:modified>
</cp:coreProperties>
</file>