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67" r:id="rId3"/>
    <p:sldId id="257" r:id="rId4"/>
    <p:sldId id="291" r:id="rId5"/>
    <p:sldId id="258" r:id="rId6"/>
    <p:sldId id="289" r:id="rId7"/>
    <p:sldId id="290" r:id="rId8"/>
    <p:sldId id="268" r:id="rId9"/>
    <p:sldId id="259" r:id="rId10"/>
    <p:sldId id="270" r:id="rId11"/>
    <p:sldId id="285" r:id="rId12"/>
    <p:sldId id="271" r:id="rId13"/>
    <p:sldId id="278" r:id="rId14"/>
    <p:sldId id="280" r:id="rId15"/>
    <p:sldId id="281" r:id="rId16"/>
    <p:sldId id="261" r:id="rId17"/>
    <p:sldId id="283" r:id="rId18"/>
    <p:sldId id="284" r:id="rId19"/>
    <p:sldId id="282" r:id="rId20"/>
    <p:sldId id="287" r:id="rId21"/>
    <p:sldId id="286" r:id="rId22"/>
    <p:sldId id="265" r:id="rId23"/>
    <p:sldId id="266" r:id="rId24"/>
    <p:sldId id="273" r:id="rId25"/>
    <p:sldId id="274" r:id="rId26"/>
    <p:sldId id="275" r:id="rId27"/>
    <p:sldId id="272"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p:scale>
          <a:sx n="70" d="100"/>
          <a:sy n="70" d="100"/>
        </p:scale>
        <p:origin x="676" y="62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23</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551080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24</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25</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26</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52282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82415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332450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5/29/2017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5/29/2017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1155526"/>
            <a:ext cx="5669280" cy="4765772"/>
          </a:xfrm>
        </p:spPr>
        <p:txBody>
          <a:bodyPr anchor="t">
            <a:normAutofit/>
          </a:bodyPr>
          <a:lstStyle/>
          <a:p>
            <a:pPr algn="l"/>
            <a:r>
              <a:rPr lang="en-GB" sz="5400" dirty="0"/>
              <a:t>Alcohol Consumption Importance to Student Grades </a:t>
            </a:r>
            <a:br>
              <a:rPr lang="en-GB" sz="5400" dirty="0"/>
            </a:br>
            <a:br>
              <a:rPr lang="en-GB" sz="5400" dirty="0"/>
            </a:br>
            <a:r>
              <a:rPr lang="en-GB" sz="5400" dirty="0"/>
              <a:t>Springboard Project</a:t>
            </a:r>
            <a:endParaRPr lang="en-US" sz="5400" dirty="0"/>
          </a:p>
        </p:txBody>
      </p:sp>
      <p:sp>
        <p:nvSpPr>
          <p:cNvPr id="3" name="Subtitle 2"/>
          <p:cNvSpPr>
            <a:spLocks noGrp="1"/>
          </p:cNvSpPr>
          <p:nvPr>
            <p:ph type="subTitle" idx="1"/>
          </p:nvPr>
        </p:nvSpPr>
        <p:spPr>
          <a:xfrm>
            <a:off x="804672" y="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1549609"/>
            <a:ext cx="6093502" cy="4031873"/>
          </a:xfrm>
          <a:prstGeom prst="rect">
            <a:avLst/>
          </a:prstGeom>
          <a:noFill/>
        </p:spPr>
        <p:txBody>
          <a:bodyPr wrap="square" rtlCol="0">
            <a:spAutoFit/>
          </a:bodyPr>
          <a:lstStyle/>
          <a:p>
            <a:r>
              <a:rPr lang="en-GB" sz="3200" dirty="0"/>
              <a:t>Strong correlation between;</a:t>
            </a:r>
          </a:p>
          <a:p>
            <a:r>
              <a:rPr lang="en-GB" sz="3200" dirty="0"/>
              <a:t>1) G3/failures</a:t>
            </a:r>
          </a:p>
          <a:p>
            <a:r>
              <a:rPr lang="en-GB" sz="3200" dirty="0"/>
              <a:t>2) failures/pass</a:t>
            </a:r>
          </a:p>
          <a:p>
            <a:r>
              <a:rPr lang="en-GB" sz="3200" dirty="0"/>
              <a:t>3) </a:t>
            </a:r>
            <a:r>
              <a:rPr lang="en-GB" sz="3200" dirty="0" err="1"/>
              <a:t>Walc</a:t>
            </a:r>
            <a:r>
              <a:rPr lang="en-GB" sz="3200" dirty="0"/>
              <a:t>/</a:t>
            </a:r>
            <a:r>
              <a:rPr lang="en-GB" sz="3200" dirty="0" err="1"/>
              <a:t>Dalc</a:t>
            </a:r>
            <a:endParaRPr lang="en-GB" sz="3200" dirty="0"/>
          </a:p>
          <a:p>
            <a:r>
              <a:rPr lang="en-GB" sz="3200" dirty="0"/>
              <a:t>4) age/failure</a:t>
            </a:r>
          </a:p>
          <a:p>
            <a:endParaRPr lang="en-GB" sz="3200" dirty="0"/>
          </a:p>
          <a:p>
            <a:r>
              <a:rPr lang="en-GB" sz="3200" dirty="0"/>
              <a:t>This shows that failure is a candidate for removal. </a:t>
            </a:r>
            <a:endParaRPr lang="en-US" sz="3200"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333" y="2075687"/>
            <a:ext cx="3887412" cy="3383281"/>
          </a:xfrm>
        </p:spPr>
      </p:pic>
      <p:sp>
        <p:nvSpPr>
          <p:cNvPr id="3" name="TextBox 2"/>
          <p:cNvSpPr txBox="1"/>
          <p:nvPr/>
        </p:nvSpPr>
        <p:spPr>
          <a:xfrm>
            <a:off x="905257" y="2075687"/>
            <a:ext cx="6291072" cy="3416320"/>
          </a:xfrm>
          <a:prstGeom prst="rect">
            <a:avLst/>
          </a:prstGeom>
          <a:noFill/>
        </p:spPr>
        <p:txBody>
          <a:bodyPr wrap="square" rtlCol="0">
            <a:spAutoFit/>
          </a:bodyPr>
          <a:lstStyle/>
          <a:p>
            <a:r>
              <a:rPr lang="en-GB" sz="2400" dirty="0"/>
              <a:t>Median score is over 10 which is a pass mark while there are 2 outliers.</a:t>
            </a:r>
          </a:p>
          <a:p>
            <a:endParaRPr lang="en-GB" sz="2400" dirty="0"/>
          </a:p>
          <a:p>
            <a:r>
              <a:rPr lang="en-GB" sz="2400" dirty="0"/>
              <a:t>Would be interesting to understand why there is a student has a zero score while it looks like the average minimum score is 5.  </a:t>
            </a:r>
          </a:p>
          <a:p>
            <a:endParaRPr lang="en-GB" sz="2400" dirty="0"/>
          </a:p>
          <a:p>
            <a:r>
              <a:rPr lang="en-GB" sz="2400" dirty="0"/>
              <a:t>Is 5 the minimum score for just showing up for an exam?</a:t>
            </a:r>
            <a:endParaRPr lang="en-US" sz="2400" dirty="0"/>
          </a:p>
        </p:txBody>
      </p:sp>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4524315"/>
          </a:xfrm>
          <a:prstGeom prst="rect">
            <a:avLst/>
          </a:prstGeom>
          <a:noFill/>
        </p:spPr>
        <p:txBody>
          <a:bodyPr wrap="square" rtlCol="0">
            <a:spAutoFit/>
          </a:bodyPr>
          <a:lstStyle/>
          <a:p>
            <a:r>
              <a:rPr lang="en-GB" sz="2400" dirty="0"/>
              <a:t>The average final score and spread are relatively constant across the different ages between 15-19</a:t>
            </a:r>
          </a:p>
          <a:p>
            <a:endParaRPr lang="en-GB" sz="2400" dirty="0"/>
          </a:p>
          <a:p>
            <a:r>
              <a:rPr lang="en-GB" sz="2400" dirty="0"/>
              <a:t>The spread of scores of students who are 19 were smaller than average and from 19 years, there was a slight decline in average final scores. </a:t>
            </a:r>
          </a:p>
          <a:p>
            <a:endParaRPr lang="en-GB" sz="2400" dirty="0"/>
          </a:p>
          <a:p>
            <a:r>
              <a:rPr lang="en-GB" sz="2400" dirty="0"/>
              <a:t>This could be due to other factors related to age </a:t>
            </a:r>
            <a:r>
              <a:rPr lang="en-GB" sz="2400" dirty="0" err="1"/>
              <a:t>eg</a:t>
            </a:r>
            <a:r>
              <a:rPr lang="en-GB" sz="2400" dirty="0"/>
              <a:t> romantic relationships, alcohol </a:t>
            </a:r>
            <a:r>
              <a:rPr lang="en-GB" sz="2400" dirty="0" err="1"/>
              <a:t>etc</a:t>
            </a:r>
            <a:endParaRPr lang="en-US" sz="2400"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
        <p:nvSpPr>
          <p:cNvPr id="3" name="TextBox 2"/>
          <p:cNvSpPr txBox="1"/>
          <p:nvPr/>
        </p:nvSpPr>
        <p:spPr>
          <a:xfrm>
            <a:off x="647075" y="1611443"/>
            <a:ext cx="5448925" cy="1938992"/>
          </a:xfrm>
          <a:prstGeom prst="rect">
            <a:avLst/>
          </a:prstGeom>
          <a:noFill/>
        </p:spPr>
        <p:txBody>
          <a:bodyPr wrap="square" rtlCol="0">
            <a:spAutoFit/>
          </a:bodyPr>
          <a:lstStyle/>
          <a:p>
            <a:r>
              <a:rPr lang="en-GB" sz="2400" dirty="0"/>
              <a:t>Median spread of grades are even across the alcohol consumption levels but fall slightly for levels 4 and 5 while the spread of grades across students is smaller for alcohol levels 4 and 5.</a:t>
            </a:r>
            <a:endParaRPr lang="en-US" sz="2400" dirty="0"/>
          </a:p>
        </p:txBody>
      </p:sp>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noAutofit/>
          </a:bodyPr>
          <a:lstStyle/>
          <a:p>
            <a:r>
              <a:rPr lang="en-GB" sz="2400" dirty="0"/>
              <a:t>Used functions developed by Stephen Turner. </a:t>
            </a:r>
          </a:p>
          <a:p>
            <a:r>
              <a:rPr lang="en-US" sz="2400" b="1" dirty="0" err="1"/>
              <a:t>cor.prob</a:t>
            </a:r>
            <a:r>
              <a:rPr lang="en-US" sz="2400" dirty="0"/>
              <a:t> will create a correlation matrix along with </a:t>
            </a:r>
            <a:r>
              <a:rPr lang="en-US" sz="2400" i="1" dirty="0"/>
              <a:t>p</a:t>
            </a:r>
            <a:r>
              <a:rPr lang="en-US" sz="2400" dirty="0"/>
              <a:t>-values and </a:t>
            </a:r>
            <a:r>
              <a:rPr lang="en-US" sz="2400" b="1" dirty="0" err="1"/>
              <a:t>flattenSquareMatrix</a:t>
            </a:r>
            <a:r>
              <a:rPr lang="en-US" sz="2400" dirty="0"/>
              <a:t> flattened all the combinations from the square matrix into a data frame of 4 columns made up of row names, column names, the correlation value and the </a:t>
            </a:r>
            <a:r>
              <a:rPr lang="en-US" sz="2400" i="1" dirty="0"/>
              <a:t>p</a:t>
            </a:r>
            <a:r>
              <a:rPr lang="en-US" sz="2400" dirty="0"/>
              <a:t>-value</a:t>
            </a:r>
          </a:p>
        </p:txBody>
      </p:sp>
      <p:pic>
        <p:nvPicPr>
          <p:cNvPr id="4" name="Picture 3"/>
          <p:cNvPicPr>
            <a:picLocks noChangeAspect="1"/>
          </p:cNvPicPr>
          <p:nvPr/>
        </p:nvPicPr>
        <p:blipFill>
          <a:blip r:embed="rId3"/>
          <a:stretch>
            <a:fillRect/>
          </a:stretch>
        </p:blipFill>
        <p:spPr>
          <a:xfrm>
            <a:off x="6075079" y="1783829"/>
            <a:ext cx="5994813" cy="1349661"/>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normAutofit/>
          </a:bodyPr>
          <a:lstStyle/>
          <a:p>
            <a:r>
              <a:rPr lang="en-US" sz="4000" dirty="0"/>
              <a:t>As age increases, the pass rate lowers especially from age 17</a:t>
            </a:r>
          </a:p>
        </p:txBody>
      </p:sp>
      <p:sp>
        <p:nvSpPr>
          <p:cNvPr id="3" name="Text Placeholder 2"/>
          <p:cNvSpPr>
            <a:spLocks noGrp="1"/>
          </p:cNvSpPr>
          <p:nvPr>
            <p:ph type="body" idx="1"/>
          </p:nvPr>
        </p:nvSpPr>
        <p:spPr/>
        <p:txBody>
          <a:bodyPr/>
          <a:lstStyle/>
          <a:p>
            <a:r>
              <a:rPr lang="en-US" dirty="0">
                <a:solidFill>
                  <a:schemeClr val="tx1"/>
                </a:solidFill>
              </a:rPr>
              <a:t>Does Age influence the Pass rate?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chor="b">
            <a:normAutofit/>
          </a:bodyPr>
          <a:lstStyle/>
          <a:p>
            <a:r>
              <a:rPr lang="en-US" sz="4000" dirty="0"/>
              <a:t>The pass rate fails from daily consumption levels 4.</a:t>
            </a:r>
            <a:br>
              <a:rPr lang="en-US" sz="4000" dirty="0"/>
            </a:br>
            <a:r>
              <a:rPr lang="en-US" sz="4000" dirty="0"/>
              <a:t> </a:t>
            </a:r>
            <a:br>
              <a:rPr lang="en-US" sz="4000" dirty="0"/>
            </a:br>
            <a:r>
              <a:rPr lang="en-US" sz="4000" dirty="0"/>
              <a:t>Most alcohol drinkers are in Category 1. </a:t>
            </a:r>
          </a:p>
        </p:txBody>
      </p:sp>
      <p:sp>
        <p:nvSpPr>
          <p:cNvPr id="3" name="Text Placeholder 2"/>
          <p:cNvSpPr>
            <a:spLocks noGrp="1"/>
          </p:cNvSpPr>
          <p:nvPr>
            <p:ph type="body" idx="1"/>
          </p:nvPr>
        </p:nvSpPr>
        <p:spPr/>
        <p:txBody>
          <a:bodyPr/>
          <a:lstStyle/>
          <a:p>
            <a:r>
              <a:rPr lang="en-US" dirty="0">
                <a:solidFill>
                  <a:schemeClr val="tx1"/>
                </a:solidFill>
              </a:rPr>
              <a:t>How does Daily consumption affect students passing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4730496" cy="5176767"/>
          </a:xfrm>
        </p:spPr>
        <p:txBody>
          <a:bodyPr anchor="b">
            <a:noAutofit/>
          </a:bodyPr>
          <a:lstStyle/>
          <a:p>
            <a:r>
              <a:rPr lang="en-US" sz="4000" dirty="0"/>
              <a:t>Pass rate falls with longer journeys. This could mean the students are not getting enough study time.</a:t>
            </a:r>
            <a:br>
              <a:rPr lang="en-US" sz="4000" dirty="0"/>
            </a:br>
            <a:r>
              <a:rPr lang="en-US" sz="4000" dirty="0"/>
              <a:t> </a:t>
            </a:r>
            <a:br>
              <a:rPr lang="en-US" sz="4000" dirty="0"/>
            </a:br>
            <a:r>
              <a:rPr lang="en-US" sz="4000" dirty="0"/>
              <a:t>Most students live nearby.</a:t>
            </a:r>
          </a:p>
        </p:txBody>
      </p:sp>
      <p:sp>
        <p:nvSpPr>
          <p:cNvPr id="3" name="Text Placeholder 2"/>
          <p:cNvSpPr>
            <a:spLocks noGrp="1"/>
          </p:cNvSpPr>
          <p:nvPr>
            <p:ph type="body" idx="1"/>
          </p:nvPr>
        </p:nvSpPr>
        <p:spPr/>
        <p:txBody>
          <a:bodyPr/>
          <a:lstStyle/>
          <a:p>
            <a:r>
              <a:rPr lang="en-US" dirty="0">
                <a:solidFill>
                  <a:schemeClr val="tx1"/>
                </a:solidFill>
              </a:rPr>
              <a:t>Does spending more time getting to school affect grades?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18" y="742012"/>
            <a:ext cx="6506779" cy="4572561"/>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sz="2400" dirty="0"/>
              <a:t>Given that the data is all numeric, I would generally expect decision tree and rule-based methods to do well.</a:t>
            </a:r>
          </a:p>
          <a:p>
            <a:pPr marL="0" indent="0">
              <a:buNone/>
            </a:pPr>
            <a:r>
              <a:rPr lang="en-US" sz="2400"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862322"/>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r>
              <a:rPr lang="en-US" dirty="0" err="1"/>
              <a:t>summaryFunction</a:t>
            </a:r>
            <a:r>
              <a:rPr lang="en-US" dirty="0"/>
              <a:t>=</a:t>
            </a:r>
            <a:r>
              <a:rPr lang="en-US" dirty="0" err="1"/>
              <a:t>twoClassSummary</a:t>
            </a:r>
            <a:r>
              <a:rPr lang="en-US" dirty="0"/>
              <a:t>, </a:t>
            </a:r>
            <a:r>
              <a:rPr lang="en-US" dirty="0" err="1"/>
              <a:t>classProbs</a:t>
            </a:r>
            <a:r>
              <a:rPr lang="en-US" dirty="0"/>
              <a:t> = TRUE) </a:t>
            </a:r>
          </a:p>
          <a:p>
            <a:r>
              <a:rPr lang="en-US" dirty="0"/>
              <a:t>metric &lt;- "ROC"</a:t>
            </a:r>
          </a:p>
          <a:p>
            <a:endParaRPr lang="en-US" dirty="0"/>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3" name="TextBox 2"/>
          <p:cNvSpPr txBox="1"/>
          <p:nvPr/>
        </p:nvSpPr>
        <p:spPr>
          <a:xfrm>
            <a:off x="299803" y="1655023"/>
            <a:ext cx="4542020" cy="2308324"/>
          </a:xfrm>
          <a:prstGeom prst="rect">
            <a:avLst/>
          </a:prstGeom>
          <a:noFill/>
        </p:spPr>
        <p:txBody>
          <a:bodyPr wrap="square" rtlCol="0">
            <a:spAutoFit/>
          </a:bodyPr>
          <a:lstStyle/>
          <a:p>
            <a:r>
              <a:rPr lang="en-GB" sz="2400" dirty="0"/>
              <a:t>Tested GLM, GBM, RF, GLMNET, KNN models without tuning and the metric was ROC.</a:t>
            </a:r>
          </a:p>
          <a:p>
            <a:endParaRPr lang="en-GB" sz="2400" dirty="0"/>
          </a:p>
          <a:p>
            <a:r>
              <a:rPr lang="en-GB" sz="2400" dirty="0"/>
              <a:t>GBM had the highest ROC accuracy of 0.7399</a:t>
            </a:r>
            <a:endParaRPr lang="en-US" sz="2400" dirty="0"/>
          </a:p>
        </p:txBody>
      </p:sp>
      <p:pic>
        <p:nvPicPr>
          <p:cNvPr id="5" name="Picture 4"/>
          <p:cNvPicPr>
            <a:picLocks noChangeAspect="1"/>
          </p:cNvPicPr>
          <p:nvPr/>
        </p:nvPicPr>
        <p:blipFill>
          <a:blip r:embed="rId3"/>
          <a:stretch>
            <a:fillRect/>
          </a:stretch>
        </p:blipFill>
        <p:spPr>
          <a:xfrm>
            <a:off x="4762186" y="1655023"/>
            <a:ext cx="7373756" cy="3374973"/>
          </a:xfrm>
          <a:prstGeom prst="rect">
            <a:avLst/>
          </a:prstGeom>
        </p:spPr>
      </p:pic>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685800"/>
            <a:ext cx="10972800" cy="4413018"/>
          </a:xfrm>
        </p:spPr>
        <p:txBody>
          <a:bodyPr anchor="t">
            <a:normAutofit/>
          </a:bodyPr>
          <a:lstStyle/>
          <a:p>
            <a:br>
              <a:rPr lang="en-US" sz="2800" dirty="0"/>
            </a:br>
            <a:br>
              <a:rPr lang="en-US" sz="2800" dirty="0"/>
            </a:br>
            <a:r>
              <a:rPr lang="en-US" sz="2800" dirty="0"/>
              <a:t>The Project is to determine the correlation (if any) between alcohol consumption by students and their grades in 2 Portuguese Secondary Schools.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GBM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a:t>Traveltime.under15mins</a:t>
            </a:r>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romantic.Y</a:t>
            </a:r>
            <a:endParaRPr lang="en-GB" sz="2400" dirty="0"/>
          </a:p>
          <a:p>
            <a:pPr marL="285750" indent="-285750">
              <a:buFont typeface="Arial" panose="020B0604020202020204" pitchFamily="34" charset="0"/>
              <a:buChar char="•"/>
            </a:pPr>
            <a:r>
              <a:rPr lang="en-GB" sz="2400" dirty="0" err="1"/>
              <a:t>schoolsup.Y</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77" y="1678899"/>
            <a:ext cx="6196062" cy="4879298"/>
          </a:xfrm>
          <a:prstGeom prst="rect">
            <a:avLst/>
          </a:prstGeom>
        </p:spPr>
      </p:pic>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r>
              <a:rPr lang="en-US" sz="3800" dirty="0"/>
              <a:t>Alcohol consumption (weekly or daily) are not variables of importance in predicting school grades.</a:t>
            </a:r>
          </a:p>
          <a:p>
            <a:r>
              <a:rPr lang="en-US" sz="3800" dirty="0"/>
              <a:t>Most important variables based on exploratory analysis are;</a:t>
            </a:r>
          </a:p>
          <a:p>
            <a:pPr marL="0" indent="0">
              <a:buNone/>
            </a:pPr>
            <a:r>
              <a:rPr lang="en-GB" sz="3800" dirty="0"/>
              <a:t>failure</a:t>
            </a:r>
            <a:br>
              <a:rPr lang="en-GB" sz="3800" dirty="0"/>
            </a:br>
            <a:r>
              <a:rPr lang="en-GB" sz="3800" dirty="0"/>
              <a:t>absences</a:t>
            </a:r>
            <a:br>
              <a:rPr lang="en-GB" sz="3800" dirty="0"/>
            </a:br>
            <a:r>
              <a:rPr lang="en-GB" sz="3800" dirty="0" err="1"/>
              <a:t>higher.Y</a:t>
            </a:r>
            <a:br>
              <a:rPr lang="en-GB" sz="3800" dirty="0"/>
            </a:br>
            <a:r>
              <a:rPr lang="en-GB" sz="3800" dirty="0"/>
              <a:t>age</a:t>
            </a:r>
          </a:p>
          <a:p>
            <a:r>
              <a:rPr lang="en-GB" sz="3800" dirty="0"/>
              <a:t>After sampling 5 different algorithms, GBM was the best performing model with a ROC </a:t>
            </a:r>
            <a:r>
              <a:rPr lang="en-GB" sz="3800"/>
              <a:t>of 0.7399 </a:t>
            </a:r>
            <a:r>
              <a:rPr lang="en-GB" sz="3800" dirty="0"/>
              <a:t>and an Area under </a:t>
            </a:r>
            <a:r>
              <a:rPr lang="en-GB" sz="3800"/>
              <a:t>Curve (AUC) of </a:t>
            </a:r>
            <a:r>
              <a:rPr lang="en-GB" sz="3800" dirty="0"/>
              <a:t>0.686</a:t>
            </a:r>
            <a:endParaRPr lang="en-US" sz="3800" dirty="0"/>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normAutofit/>
          </a:bodyPr>
          <a:lstStyle/>
          <a:p>
            <a:r>
              <a:rPr lang="en-US" sz="2400"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812818"/>
            <a:ext cx="10972800" cy="2286000"/>
          </a:xfrm>
        </p:spPr>
        <p:txBody>
          <a:bodyPr>
            <a:normAutofit fontScale="90000"/>
          </a:bodyPr>
          <a:lstStyle/>
          <a:p>
            <a:r>
              <a:rPr lang="en-US" sz="2800" dirty="0"/>
              <a:t>This data shows Secondary School student achievement for two Portuguese schools.</a:t>
            </a:r>
            <a:br>
              <a:rPr lang="en-US" sz="2800" dirty="0"/>
            </a:br>
            <a:br>
              <a:rPr lang="en-US" sz="2800" dirty="0"/>
            </a:br>
            <a:r>
              <a:rPr lang="en-US" sz="2800" dirty="0"/>
              <a:t> The data attributes include student grades, demographic, social and school related features) and was collected using school reports, surveys and questionnaires.</a:t>
            </a:r>
            <a:br>
              <a:rPr lang="en-US" sz="2800" dirty="0"/>
            </a:br>
            <a:br>
              <a:rPr lang="en-US" sz="2800" dirty="0"/>
            </a:br>
            <a:r>
              <a:rPr lang="en-US" sz="2800" dirty="0"/>
              <a:t>The goal was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0360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surveys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Rectangle 2"/>
          <p:cNvSpPr/>
          <p:nvPr/>
        </p:nvSpPr>
        <p:spPr>
          <a:xfrm>
            <a:off x="64008" y="1444752"/>
            <a:ext cx="12042648" cy="4770537"/>
          </a:xfrm>
          <a:prstGeom prst="rect">
            <a:avLst/>
          </a:prstGeom>
        </p:spPr>
        <p:txBody>
          <a:bodyPr wrap="square">
            <a:spAutoFit/>
          </a:bodyPr>
          <a:lstStyle/>
          <a:p>
            <a:r>
              <a:rPr lang="en-US" sz="1600" dirty="0"/>
              <a:t>1 school - student's school (binary: 'GP' - Gabriel Pereira or 'MS' - </a:t>
            </a:r>
            <a:r>
              <a:rPr lang="en-US" sz="1600" dirty="0" err="1"/>
              <a:t>Mousinho</a:t>
            </a:r>
            <a:r>
              <a:rPr lang="en-US" sz="1600" dirty="0"/>
              <a:t> da </a:t>
            </a:r>
            <a:r>
              <a:rPr lang="en-US" sz="1600" dirty="0" err="1"/>
              <a:t>Silveira</a:t>
            </a:r>
            <a:r>
              <a:rPr lang="en-US" sz="1600" dirty="0"/>
              <a:t>) </a:t>
            </a:r>
            <a:br>
              <a:rPr lang="en-US" sz="1600" dirty="0"/>
            </a:br>
            <a:r>
              <a:rPr lang="en-US" sz="1600" dirty="0"/>
              <a:t>2 sex - student's sex (binary: 'F' - female or 'M' - male) </a:t>
            </a:r>
            <a:br>
              <a:rPr lang="en-US" sz="1600" dirty="0"/>
            </a:br>
            <a:r>
              <a:rPr lang="en-US" sz="1600" dirty="0"/>
              <a:t>3 age - student's age (numeric: from 15 to 22) </a:t>
            </a:r>
            <a:br>
              <a:rPr lang="en-US" sz="1600" dirty="0"/>
            </a:br>
            <a:r>
              <a:rPr lang="en-US" sz="1600" dirty="0"/>
              <a:t>4 address - student's home address type (binary: 'U' - urban or 'R' - rural) </a:t>
            </a:r>
            <a:br>
              <a:rPr lang="en-US" sz="1600" dirty="0"/>
            </a:br>
            <a:r>
              <a:rPr lang="en-US" sz="1600" dirty="0"/>
              <a:t>5 </a:t>
            </a:r>
            <a:r>
              <a:rPr lang="en-US" sz="1600" dirty="0" err="1"/>
              <a:t>famsize</a:t>
            </a:r>
            <a:r>
              <a:rPr lang="en-US" sz="1600" dirty="0"/>
              <a:t> - family size (binary: 'LE3' - less or equal to 3 or 'GT3' - greater than 3) </a:t>
            </a:r>
            <a:br>
              <a:rPr lang="en-US" sz="1600" dirty="0"/>
            </a:br>
            <a:r>
              <a:rPr lang="en-US" sz="1600" dirty="0"/>
              <a:t>6 </a:t>
            </a:r>
            <a:r>
              <a:rPr lang="en-US" sz="1600" dirty="0" err="1"/>
              <a:t>Pstatus</a:t>
            </a:r>
            <a:r>
              <a:rPr lang="en-US" sz="1600" dirty="0"/>
              <a:t> - parent's cohabitation status (binary: 'T' - living together or 'A' - apart) </a:t>
            </a:r>
            <a:br>
              <a:rPr lang="en-US" sz="1600" dirty="0"/>
            </a:br>
            <a:r>
              <a:rPr lang="en-US" sz="1600" dirty="0"/>
              <a:t>7 </a:t>
            </a:r>
            <a:r>
              <a:rPr lang="en-US" sz="1600" dirty="0" err="1"/>
              <a:t>Medu</a:t>
            </a:r>
            <a:r>
              <a:rPr lang="en-US" sz="1600" dirty="0"/>
              <a:t> - mother's education (numeric: 0 - none, 1 - primary education (4th grade), 2 â€“ 5th to 9th grade, 3 â€“ secondary education or 4 â€“ higher education) </a:t>
            </a:r>
            <a:br>
              <a:rPr lang="en-US" sz="1600" dirty="0"/>
            </a:br>
            <a:r>
              <a:rPr lang="en-US" sz="1600" dirty="0"/>
              <a:t>8 </a:t>
            </a:r>
            <a:r>
              <a:rPr lang="en-US" sz="1600" dirty="0" err="1"/>
              <a:t>Fedu</a:t>
            </a:r>
            <a:r>
              <a:rPr lang="en-US" sz="1600" dirty="0"/>
              <a:t> - father's education (numeric: 0 - none, 1 - primary education (4th grade), 2 â€“ 5th to 9th grade, 3 â€“ secondary education or 4 â€“ higher education) </a:t>
            </a:r>
            <a:br>
              <a:rPr lang="en-US" sz="1600" dirty="0"/>
            </a:br>
            <a:r>
              <a:rPr lang="en-US" sz="1600" dirty="0"/>
              <a:t>9 </a:t>
            </a:r>
            <a:r>
              <a:rPr lang="en-US" sz="1600" dirty="0" err="1"/>
              <a:t>Mjob</a:t>
            </a:r>
            <a:r>
              <a:rPr lang="en-US" sz="1600" dirty="0"/>
              <a:t> - mother's job (nominal: 'teacher', 'health' care related, civil 'services' (e.g. administrative or police), '</a:t>
            </a:r>
            <a:r>
              <a:rPr lang="en-US" sz="1600" dirty="0" err="1"/>
              <a:t>at_home</a:t>
            </a:r>
            <a:r>
              <a:rPr lang="en-US" sz="1600" dirty="0"/>
              <a:t>' or 'other') </a:t>
            </a:r>
            <a:br>
              <a:rPr lang="en-US" sz="1600" dirty="0"/>
            </a:br>
            <a:r>
              <a:rPr lang="en-US" sz="1600" dirty="0"/>
              <a:t>10 </a:t>
            </a:r>
            <a:r>
              <a:rPr lang="en-US" sz="1600" dirty="0" err="1"/>
              <a:t>Fjob</a:t>
            </a:r>
            <a:r>
              <a:rPr lang="en-US" sz="1600" dirty="0"/>
              <a:t> - father's job (nominal: 'teacher', 'health' care related, civil 'services' (e.g. administrative or police), '</a:t>
            </a:r>
            <a:r>
              <a:rPr lang="en-US" sz="1600" dirty="0" err="1"/>
              <a:t>at_home</a:t>
            </a:r>
            <a:r>
              <a:rPr lang="en-US" sz="1600" dirty="0"/>
              <a:t>' or 'other') </a:t>
            </a:r>
            <a:br>
              <a:rPr lang="en-US" sz="1600" dirty="0"/>
            </a:br>
            <a:r>
              <a:rPr lang="en-US" sz="1600" dirty="0"/>
              <a:t>11 reason - reason to choose this school (nominal: close to 'home', school 'reputation', 'course' preference or 'other') </a:t>
            </a:r>
            <a:br>
              <a:rPr lang="en-US" sz="1600" dirty="0"/>
            </a:br>
            <a:r>
              <a:rPr lang="en-US" sz="1600" dirty="0"/>
              <a:t>12 guardian - student's guardian (nominal: 'mother', 'father' or 'other') </a:t>
            </a:r>
            <a:br>
              <a:rPr lang="en-US" sz="1600" dirty="0"/>
            </a:br>
            <a:r>
              <a:rPr lang="en-US" sz="1600" dirty="0"/>
              <a:t>13 </a:t>
            </a:r>
            <a:r>
              <a:rPr lang="en-US" sz="1600" dirty="0" err="1"/>
              <a:t>traveltime</a:t>
            </a:r>
            <a:r>
              <a:rPr lang="en-US" sz="1600" dirty="0"/>
              <a:t> - home to school travel time (numeric: 1 - &lt;15 min., 2 - 15 to 30 min., 3 - 30 min. to 1 hour, or 4 - &gt;1 hour) </a:t>
            </a:r>
            <a:br>
              <a:rPr lang="en-US" sz="1600" dirty="0"/>
            </a:br>
            <a:r>
              <a:rPr lang="en-US" sz="1600" dirty="0"/>
              <a:t>14 </a:t>
            </a:r>
            <a:r>
              <a:rPr lang="en-US" sz="1600" dirty="0" err="1"/>
              <a:t>studytime</a:t>
            </a:r>
            <a:r>
              <a:rPr lang="en-US" sz="1600" dirty="0"/>
              <a:t> - weekly study time (numeric: 1 - &lt;2 hours, 2 - 2 to 5 hours, 3 - 5 to 10 hours, or 4 - &gt;10 hours) </a:t>
            </a:r>
            <a:br>
              <a:rPr lang="en-US" sz="1600" dirty="0"/>
            </a:br>
            <a:r>
              <a:rPr lang="en-US" sz="1600" dirty="0"/>
              <a:t>15 failures - number of past class failures (numeric: n if 1&lt;=n&lt;3, else 4) </a:t>
            </a:r>
            <a:br>
              <a:rPr lang="en-US" sz="1600" dirty="0"/>
            </a:br>
            <a:r>
              <a:rPr lang="en-US" sz="1600" dirty="0"/>
              <a:t>16 </a:t>
            </a:r>
            <a:r>
              <a:rPr lang="en-US" sz="1600" dirty="0" err="1"/>
              <a:t>schoolsup</a:t>
            </a:r>
            <a:r>
              <a:rPr lang="en-US" sz="1600" dirty="0"/>
              <a:t> - extra educational support (binary: yes or no) </a:t>
            </a:r>
            <a:br>
              <a:rPr lang="en-US" sz="1600" dirty="0"/>
            </a:br>
            <a:r>
              <a:rPr lang="en-US" sz="1600" dirty="0"/>
              <a:t>17 </a:t>
            </a:r>
            <a:r>
              <a:rPr lang="en-US" sz="1600" dirty="0" err="1"/>
              <a:t>famsup</a:t>
            </a:r>
            <a:r>
              <a:rPr lang="en-US" sz="1600" dirty="0"/>
              <a:t> - family educational support (binary: yes or no) </a:t>
            </a:r>
            <a:endParaRPr lang="en-US" sz="1600" dirty="0"/>
          </a:p>
        </p:txBody>
      </p:sp>
    </p:spTree>
    <p:extLst>
      <p:ext uri="{BB962C8B-B14F-4D97-AF65-F5344CB8AC3E}">
        <p14:creationId xmlns:p14="http://schemas.microsoft.com/office/powerpoint/2010/main" val="40192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(continued)</a:t>
            </a:r>
          </a:p>
        </p:txBody>
      </p:sp>
      <p:sp>
        <p:nvSpPr>
          <p:cNvPr id="3" name="Rectangle 2"/>
          <p:cNvSpPr/>
          <p:nvPr/>
        </p:nvSpPr>
        <p:spPr>
          <a:xfrm>
            <a:off x="64008" y="1444752"/>
            <a:ext cx="12042648" cy="4031873"/>
          </a:xfrm>
          <a:prstGeom prst="rect">
            <a:avLst/>
          </a:prstGeom>
        </p:spPr>
        <p:txBody>
          <a:bodyPr wrap="square">
            <a:spAutoFit/>
          </a:bodyPr>
          <a:lstStyle/>
          <a:p>
            <a:r>
              <a:rPr lang="en-US" sz="1600" dirty="0"/>
              <a:t>18 paid - extra paid classes within the course subject (Math or Portuguese) (binary: yes or no) </a:t>
            </a:r>
            <a:br>
              <a:rPr lang="en-US" sz="1600" dirty="0"/>
            </a:br>
            <a:r>
              <a:rPr lang="en-US" sz="1600" dirty="0"/>
              <a:t>19 activities - extra-curricular activities (binary: yes or no) </a:t>
            </a:r>
            <a:br>
              <a:rPr lang="en-US" sz="1600" dirty="0"/>
            </a:br>
            <a:r>
              <a:rPr lang="en-US" sz="1600" dirty="0"/>
              <a:t>20 nursery - attended nursery school (binary: yes or no) </a:t>
            </a:r>
            <a:br>
              <a:rPr lang="en-US" sz="1600" dirty="0"/>
            </a:br>
            <a:r>
              <a:rPr lang="en-US" sz="1600" dirty="0"/>
              <a:t>21 higher - wants to take higher education (binary: yes or no) </a:t>
            </a:r>
            <a:br>
              <a:rPr lang="en-US" sz="1600" dirty="0"/>
            </a:br>
            <a:r>
              <a:rPr lang="en-US" sz="1600" dirty="0"/>
              <a:t>22 internet - Internet access at home (binary: yes or no) </a:t>
            </a:r>
            <a:br>
              <a:rPr lang="en-US" sz="1600" dirty="0"/>
            </a:br>
            <a:r>
              <a:rPr lang="en-US" sz="1600" dirty="0"/>
              <a:t>23 romantic - with a romantic relationship (binary: yes or no) </a:t>
            </a:r>
            <a:br>
              <a:rPr lang="en-US" sz="1600" dirty="0"/>
            </a:br>
            <a:r>
              <a:rPr lang="en-US" sz="1600" dirty="0"/>
              <a:t>24 </a:t>
            </a:r>
            <a:r>
              <a:rPr lang="en-US" sz="1600" dirty="0" err="1"/>
              <a:t>famrel</a:t>
            </a:r>
            <a:r>
              <a:rPr lang="en-US" sz="1600" dirty="0"/>
              <a:t> - quality of family relationships (numeric: from 1 - very bad to 5 - excellent) </a:t>
            </a:r>
            <a:br>
              <a:rPr lang="en-US" sz="1600" dirty="0"/>
            </a:br>
            <a:r>
              <a:rPr lang="en-US" sz="1600" dirty="0"/>
              <a:t>25 </a:t>
            </a:r>
            <a:r>
              <a:rPr lang="en-US" sz="1600" dirty="0" err="1"/>
              <a:t>freetime</a:t>
            </a:r>
            <a:r>
              <a:rPr lang="en-US" sz="1600" dirty="0"/>
              <a:t> - free time after school (numeric: from 1 - very low to 5 - very high) </a:t>
            </a:r>
            <a:br>
              <a:rPr lang="en-US" sz="1600" dirty="0"/>
            </a:br>
            <a:r>
              <a:rPr lang="en-US" sz="1600" dirty="0"/>
              <a:t>26 </a:t>
            </a:r>
            <a:r>
              <a:rPr lang="en-US" sz="1600" dirty="0" err="1"/>
              <a:t>goout</a:t>
            </a:r>
            <a:r>
              <a:rPr lang="en-US" sz="1600" dirty="0"/>
              <a:t> - going out with friends (numeric: from 1 - very low to 5 - very high) </a:t>
            </a:r>
            <a:br>
              <a:rPr lang="en-US" sz="1600" dirty="0"/>
            </a:br>
            <a:r>
              <a:rPr lang="en-US" sz="1600" dirty="0"/>
              <a:t>27 </a:t>
            </a:r>
            <a:r>
              <a:rPr lang="en-US" sz="1600" dirty="0" err="1"/>
              <a:t>Dalc</a:t>
            </a:r>
            <a:r>
              <a:rPr lang="en-US" sz="1600" dirty="0"/>
              <a:t> - workday alcohol consumption (numeric: from 1 - very low to 5 - very high) </a:t>
            </a:r>
            <a:br>
              <a:rPr lang="en-US" sz="1600" dirty="0"/>
            </a:br>
            <a:r>
              <a:rPr lang="en-US" sz="1600" dirty="0"/>
              <a:t>28 </a:t>
            </a:r>
            <a:r>
              <a:rPr lang="en-US" sz="1600" dirty="0" err="1"/>
              <a:t>Walc</a:t>
            </a:r>
            <a:r>
              <a:rPr lang="en-US" sz="1600" dirty="0"/>
              <a:t> - weekend alcohol consumption (numeric: from 1 - very low to 5 - very high) </a:t>
            </a:r>
            <a:br>
              <a:rPr lang="en-US" sz="1600" dirty="0"/>
            </a:br>
            <a:r>
              <a:rPr lang="en-US" sz="1600" dirty="0"/>
              <a:t>29 health - current health status (numeric: from 1 - very bad to 5 - very good) </a:t>
            </a:r>
            <a:br>
              <a:rPr lang="en-US" sz="1600" dirty="0"/>
            </a:br>
            <a:r>
              <a:rPr lang="en-US" sz="1600" dirty="0"/>
              <a:t>30 absences - number of school absences (numeric: from 0 to 93) </a:t>
            </a:r>
            <a:br>
              <a:rPr lang="en-US" sz="1600" dirty="0"/>
            </a:br>
            <a:r>
              <a:rPr lang="en-US" sz="1600" dirty="0"/>
              <a:t>31 G1 - first period grade (numeric: from 0 to 20) </a:t>
            </a:r>
            <a:br>
              <a:rPr lang="en-US" sz="1600" dirty="0"/>
            </a:br>
            <a:r>
              <a:rPr lang="en-US" sz="1600" dirty="0"/>
              <a:t>31 G2 - second period grade (numeric: from 0 to 20) </a:t>
            </a:r>
            <a:br>
              <a:rPr lang="en-US" sz="1600" dirty="0"/>
            </a:br>
            <a:r>
              <a:rPr lang="en-US" sz="1600" dirty="0"/>
              <a:t>32 G3 - final grade (numeric: from 0 to 20, output target)</a:t>
            </a:r>
            <a:endParaRPr lang="en-US" sz="1600" dirty="0"/>
          </a:p>
        </p:txBody>
      </p:sp>
    </p:spTree>
    <p:extLst>
      <p:ext uri="{BB962C8B-B14F-4D97-AF65-F5344CB8AC3E}">
        <p14:creationId xmlns:p14="http://schemas.microsoft.com/office/powerpoint/2010/main" val="24487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pic>
        <p:nvPicPr>
          <p:cNvPr id="4" name="Content Placeholder 3"/>
          <p:cNvPicPr>
            <a:picLocks noGrp="1" noChangeAspect="1"/>
          </p:cNvPicPr>
          <p:nvPr>
            <p:ph idx="1"/>
          </p:nvPr>
        </p:nvPicPr>
        <p:blipFill>
          <a:blip r:embed="rId3"/>
          <a:stretch>
            <a:fillRect/>
          </a:stretch>
        </p:blipFill>
        <p:spPr>
          <a:xfrm>
            <a:off x="6696722" y="1648315"/>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normAutofit/>
          </a:bodyPr>
          <a:lstStyle/>
          <a:p>
            <a:r>
              <a:rPr lang="en-US" sz="3200" dirty="0"/>
              <a:t>There were 3 grades G1,G2, and G3 representing first, second and final grades respectively.</a:t>
            </a:r>
          </a:p>
          <a:p>
            <a:r>
              <a:rPr lang="en-GB" sz="3200" dirty="0"/>
              <a:t>Created a P/F variable based on passing mark for Schools in Portugal (In Portugal,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Autofit/>
          </a:bodyPr>
          <a:lstStyle/>
          <a:p>
            <a:r>
              <a:rPr lang="en-US" sz="3200" dirty="0"/>
              <a:t>Data merged from two datasets.</a:t>
            </a:r>
            <a:endParaRPr lang="en-US" sz="3200" dirty="0"/>
          </a:p>
          <a:p>
            <a:r>
              <a:rPr lang="en-US" sz="3200" dirty="0"/>
              <a:t>No missing values were found </a:t>
            </a:r>
            <a:r>
              <a:rPr lang="en-GB" sz="3200" dirty="0"/>
              <a:t>Used ggplot2 and plot (stats) to examine central tendency and distribution of continuous variables (G3).</a:t>
            </a:r>
          </a:p>
          <a:p>
            <a:r>
              <a:rPr lang="en-US" sz="3200" dirty="0"/>
              <a:t>Each factor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5487</TotalTime>
  <Words>1057</Words>
  <Application>Microsoft Office PowerPoint</Application>
  <PresentationFormat>Widescreen</PresentationFormat>
  <Paragraphs>149</Paragraphs>
  <Slides>27</Slides>
  <Notes>22</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Science Project 16x9</vt:lpstr>
      <vt:lpstr>Office Theme</vt:lpstr>
      <vt:lpstr>Alcohol Consumption Importance to Student Grades   Springboard Project</vt:lpstr>
      <vt:lpstr>  The Project is to determine the correlation (if any) between alcohol consumption by students and their grades in 2 Portuguese Secondary Schools.   We will also be looking at the importance/relevance of other variables in determining passing grades in this dataset based on the best performing model.</vt:lpstr>
      <vt:lpstr>This data shows Secondary School student achievement for two Portuguese schools.   The data attributes include student grades, demographic, social and school related features) and was collected using school reports, surveys and questionnaires.  The goal was to determine the correlation (if any) between alcohol consumption by students and their grades in school.   We will also be looking at the importance/relevance of other variables in determining passing grades in this dataset based on the best performing model.</vt:lpstr>
      <vt:lpstr>The Data</vt:lpstr>
      <vt:lpstr>Data Dictionary</vt:lpstr>
      <vt:lpstr>Data Dictionary (continued)</vt:lpstr>
      <vt:lpstr>Data Structure</vt:lpstr>
      <vt:lpstr>Target Variable</vt:lpstr>
      <vt:lpstr>Exploratory Data Analysis</vt:lpstr>
      <vt:lpstr>Testing correlation</vt:lpstr>
      <vt:lpstr>Exploring Final Score (G3)</vt:lpstr>
      <vt:lpstr>Age</vt:lpstr>
      <vt:lpstr>Weekly Alcohol Consumption and Final Grades</vt:lpstr>
      <vt:lpstr>Variable Significance by Correlation</vt:lpstr>
      <vt:lpstr>As age increases, the pass rate lowers especially from age 17</vt:lpstr>
      <vt:lpstr>The pass rate fails from daily consumption levels 4.   Most alcohol drinkers are in Category 1. </vt:lpstr>
      <vt:lpstr>Pass rate falls with longer journeys. This could mean the students are not getting enough study time.   Most students live nearby.</vt:lpstr>
      <vt:lpstr>Model choice considerations</vt:lpstr>
      <vt:lpstr>Algorithm results</vt:lpstr>
      <vt:lpstr>GBM Variable Importance (descending)</vt:lpstr>
      <vt:lpstr>Conclusion</vt:lpstr>
      <vt:lpstr>Works Cited</vt:lpstr>
      <vt:lpstr>Analysis</vt:lpstr>
      <vt:lpstr>Analysis</vt:lpstr>
      <vt:lpstr>Feature Importance</vt:lpstr>
      <vt:lpstr>Procedure</vt:lpstr>
      <vt:lpstr>Data/Observations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73</cp:revision>
  <dcterms:created xsi:type="dcterms:W3CDTF">2017-05-09T20:22:56Z</dcterms:created>
  <dcterms:modified xsi:type="dcterms:W3CDTF">2017-05-29T16:58:20Z</dcterms:modified>
</cp:coreProperties>
</file>