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267" r:id="rId3"/>
    <p:sldId id="257" r:id="rId4"/>
    <p:sldId id="258" r:id="rId5"/>
    <p:sldId id="268" r:id="rId6"/>
    <p:sldId id="259" r:id="rId7"/>
    <p:sldId id="270" r:id="rId8"/>
    <p:sldId id="285" r:id="rId9"/>
    <p:sldId id="271" r:id="rId10"/>
    <p:sldId id="278" r:id="rId11"/>
    <p:sldId id="280" r:id="rId12"/>
    <p:sldId id="281" r:id="rId13"/>
    <p:sldId id="261" r:id="rId14"/>
    <p:sldId id="283" r:id="rId15"/>
    <p:sldId id="284" r:id="rId16"/>
    <p:sldId id="282" r:id="rId17"/>
    <p:sldId id="287" r:id="rId18"/>
    <p:sldId id="286" r:id="rId19"/>
    <p:sldId id="265" r:id="rId20"/>
    <p:sldId id="266" r:id="rId21"/>
    <p:sldId id="263" r:id="rId22"/>
    <p:sldId id="260" r:id="rId23"/>
    <p:sldId id="273" r:id="rId24"/>
    <p:sldId id="274" r:id="rId25"/>
    <p:sldId id="275" r:id="rId26"/>
    <p:sldId id="262" r:id="rId27"/>
    <p:sldId id="272"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3" autoAdjust="0"/>
    <p:restoredTop sz="92160" autoAdjust="0"/>
  </p:normalViewPr>
  <p:slideViewPr>
    <p:cSldViewPr snapToGrid="0">
      <p:cViewPr varScale="1">
        <p:scale>
          <a:sx n="85" d="100"/>
          <a:sy n="85" d="100"/>
        </p:scale>
        <p:origin x="88" y="30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68-4F35-B2E9-F60DB200EE2F}"/>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68-4F35-B2E9-F60DB200EE2F}"/>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68-4F35-B2E9-F60DB200EE2F}"/>
            </c:ext>
          </c:extLst>
        </c:ser>
        <c:dLbls>
          <c:showLegendKey val="0"/>
          <c:showVal val="0"/>
          <c:showCatName val="0"/>
          <c:showSerName val="0"/>
          <c:showPercent val="0"/>
          <c:showBubbleSize val="0"/>
        </c:dLbls>
        <c:gapWidth val="80"/>
        <c:overlap val="25"/>
        <c:axId val="623407088"/>
        <c:axId val="384343064"/>
      </c:barChart>
      <c:catAx>
        <c:axId val="62340708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84343064"/>
        <c:crosses val="autoZero"/>
        <c:auto val="1"/>
        <c:lblAlgn val="ctr"/>
        <c:lblOffset val="100"/>
        <c:noMultiLvlLbl val="0"/>
      </c:catAx>
      <c:valAx>
        <c:axId val="3843430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62340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93006ACD-B004-4B1F-B0D0-6C85222A28DE}" type="presOf" srcId="{EB5FE175-6B6D-4195-A86F-6DFA96778160}" destId="{ADE18D45-E3E4-4C40-8D6C-3AC62ACE8299}" srcOrd="1"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654B2758-BB63-4A67-9FA8-BFB78F357825}" type="presOf" srcId="{DC2DF88C-35A0-4E30-A3E4-E002DC34F521}" destId="{D297B747-A2CF-41E4-A59D-391BC474F135}" srcOrd="0"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AABA8D8C-E800-4FDC-8C5F-A5D82041D563}" type="presOf" srcId="{CF1FE966-0BB0-47ED-84B3-EC7AB055925F}" destId="{032BAEB6-0FB1-4780-AF60-2EFB8C965C77}"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5BBBD0A9-97DA-480E-AD44-1947C76CE5E6}" srcId="{CADE50C9-6A62-45AC-AF42-A90DC46A3209}" destId="{5F712884-449D-4DB5-9953-28B7C76B95EA}" srcOrd="0" destOrd="0" parTransId="{959B81DB-0329-4043-A334-D05EB5160B66}" sibTransId="{EB5FE175-6B6D-4195-A86F-6DFA96778160}"/>
    <dgm:cxn modelId="{2A4D48E1-6639-4AC8-ABBF-C8A0D045AFB7}" srcId="{F5961DD5-682B-4D21-A827-30C64679BB5F}" destId="{72DB7378-4256-4528-8672-DEEF82828E57}" srcOrd="0" destOrd="0" parTransId="{97CEFC59-E261-4652-BC13-D71B45B5EC50}" sibTransId="{D0054105-F7A3-4CAE-89E2-0979360A932C}"/>
    <dgm:cxn modelId="{7A81218D-5146-40F9-9731-5BD21503537E}" srcId="{981C2CD8-7E8A-4682-8B5A-A510268B34AC}" destId="{CF1FE966-0BB0-47ED-84B3-EC7AB055925F}" srcOrd="0" destOrd="0" parTransId="{FB956851-3BB2-4FF1-A9D6-4692FA0EFDCA}" sibTransId="{831C3CE2-0F23-433C-85CA-9D194AAC5E20}"/>
    <dgm:cxn modelId="{6C7842C7-2928-4666-A7BA-454C6506C36C}" type="presOf" srcId="{4DFC88DE-E0F0-4976-9B83-58EADA7CE300}" destId="{7E8F3DD0-4BD8-4C40-B882-1E8B5E423D90}" srcOrd="1"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461E3B8D-CDD4-4E38-A9CC-325E95F35F5C}" type="presOf" srcId="{72DB7378-4256-4528-8672-DEEF82828E57}" destId="{893E387F-15C0-4F86-BCD4-13F52E420B46}"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BB6865B8-A688-4FC4-AFAA-E66324174F02}" type="presOf" srcId="{5F712884-449D-4DB5-9953-28B7C76B95EA}" destId="{E252839F-D941-4E3B-BA68-AC653DAEAE4C}"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37CFE086-8264-4424-B1D0-18A97A56AF66}" type="presOf" srcId="{4DFC88DE-E0F0-4976-9B83-58EADA7CE300}" destId="{14AD0DAF-92D3-400A-A4E0-170D0AF84100}"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47BAA679-3D6E-4A1A-91AA-9E404EE6A4CB}" type="presOf" srcId="{F5961DD5-682B-4D21-A827-30C64679BB5F}" destId="{D685B160-AC57-41A0-95FE-636A4391B913}"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Controlled variables</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t>Independent variable</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t>Dependent variable</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lstStyle/>
        <a:p>
          <a:r>
            <a:rPr lang="en-US" dirty="0"/>
            <a:t>These are kept the same throughout your experiments</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lstStyle/>
        <a:p>
          <a:r>
            <a:rPr lang="en-US" dirty="0"/>
            <a:t>The </a:t>
          </a:r>
          <a:r>
            <a:rPr lang="en-US" b="1" dirty="0"/>
            <a:t>one</a:t>
          </a:r>
          <a:r>
            <a:rPr lang="en-US" dirty="0"/>
            <a:t> variable you purposely change and test</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lstStyle/>
        <a:p>
          <a:r>
            <a:rPr lang="en-US" dirty="0"/>
            <a:t>The measure of change observed because of independent variable</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36964C44-90A9-431D-9A15-FE50B618DB49}">
      <dgm:prSet phldrT="[Text]"/>
      <dgm:spPr/>
      <dgm:t>
        <a:bodyPr/>
        <a:lstStyle/>
        <a:p>
          <a:r>
            <a:rPr lang="en-US" dirty="0"/>
            <a:t>Decide how you will measure the change</a:t>
          </a:r>
        </a:p>
      </dgm:t>
    </dgm:pt>
    <dgm:pt modelId="{E14F2A38-FB6E-4499-9656-129CAFB723B7}" type="parTrans" cxnId="{19EDE25D-542F-4DC6-A5AA-1E4E2817439B}">
      <dgm:prSet/>
      <dgm:spPr/>
      <dgm:t>
        <a:bodyPr/>
        <a:lstStyle/>
        <a:p>
          <a:endParaRPr lang="en-US"/>
        </a:p>
      </dgm:t>
    </dgm:pt>
    <dgm:pt modelId="{BB5F391D-6918-4461-A41B-A35651428934}" type="sibTrans" cxnId="{19EDE25D-542F-4DC6-A5AA-1E4E2817439B}">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E0E559EE-F745-4296-9764-8F9C3499296E}" srcId="{75151AD3-56D0-4892-9CC3-0245E0F61F03}" destId="{DD879645-BB58-407B-A47E-D1FA7C57DE19}" srcOrd="0" destOrd="0" parTransId="{DF9B7292-02E2-428F-9384-E2F91AD9145A}" sibTransId="{888118AD-0CFE-47C8-B0CF-5D705BEE4271}"/>
    <dgm:cxn modelId="{19EDE25D-542F-4DC6-A5AA-1E4E2817439B}" srcId="{C5E6BC8D-1A4E-42C8-8E2C-7EC17FC2E1D1}" destId="{36964C44-90A9-431D-9A15-FE50B618DB49}" srcOrd="1" destOrd="0" parTransId="{E14F2A38-FB6E-4499-9656-129CAFB723B7}" sibTransId="{BB5F391D-6918-4461-A41B-A35651428934}"/>
    <dgm:cxn modelId="{21447794-36EF-4D5D-B30A-43DFDAD44097}" type="presOf" srcId="{09E2EDBB-FB3E-4B60-875C-23AF617F3985}" destId="{875AD089-2E66-469E-88C2-DFFE8330212E}" srcOrd="0" destOrd="0" presId="urn:microsoft.com/office/officeart/2005/8/layout/hList1"/>
    <dgm:cxn modelId="{4F8C6138-289F-4844-9D6B-F8511B13ED2F}" type="presOf" srcId="{75151AD3-56D0-4892-9CC3-0245E0F61F03}" destId="{BD651282-0938-422C-9E95-11E748D01F8C}"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6B400548-84AC-417D-86D0-57E015475FFF}" type="presOf" srcId="{36964C44-90A9-431D-9A15-FE50B618DB49}" destId="{875AD089-2E66-469E-88C2-DFFE8330212E}" srcOrd="0" destOrd="1" presId="urn:microsoft.com/office/officeart/2005/8/layout/hList1"/>
    <dgm:cxn modelId="{B8151A82-97B0-4A6B-96BC-6914694D949A}" srcId="{C032F1C4-CE23-4B17-8F24-BE6AC62B5DD2}" destId="{C5E6BC8D-1A4E-42C8-8E2C-7EC17FC2E1D1}" srcOrd="2" destOrd="0" parTransId="{D540C9D5-0D0F-4ED0-A8C6-5122EF89E0B8}" sibTransId="{3984F889-9155-4B34-8DCE-A8EECAF129A9}"/>
    <dgm:cxn modelId="{B3DE65D2-24BB-4268-AA0A-53ADA4D0C0D3}" srcId="{C032F1C4-CE23-4B17-8F24-BE6AC62B5DD2}" destId="{75151AD3-56D0-4892-9CC3-0245E0F61F03}" srcOrd="0" destOrd="0" parTransId="{251E6184-4BAA-4DDB-A10B-FABA4B4EC6AC}" sibTransId="{8D6B5241-E3C8-447A-AED6-C9C8EC5B134E}"/>
    <dgm:cxn modelId="{C55140F9-8FB7-4843-9C39-528F8955E8FA}" type="presOf" srcId="{C032F1C4-CE23-4B17-8F24-BE6AC62B5DD2}" destId="{D87BED67-81A6-4D17-8D17-E76427E1E33B}" srcOrd="0" destOrd="0" presId="urn:microsoft.com/office/officeart/2005/8/layout/hList1"/>
    <dgm:cxn modelId="{0647B5F4-FEE2-41D2-9E58-740358B717DF}" type="presOf" srcId="{C923180A-1F5E-4EDF-B1B4-BF296491DA39}" destId="{571D68AB-B350-4D5C-AB6A-ABC40C2D8986}" srcOrd="0" destOrd="0"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3F4BEE9E-8D26-4AD2-ADA0-D76B4E28C08E}" type="presOf" srcId="{981C2CD8-7E8A-4682-8B5A-A510268B34AC}" destId="{C084451C-3DBC-48CF-A871-B521FE90830A}" srcOrd="0"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7BAA679-3D6E-4A1A-91AA-9E404EE6A4CB}" type="presOf" srcId="{F5961DD5-682B-4D21-A827-30C64679BB5F}" destId="{D685B160-AC57-41A0-95FE-636A4391B913}" srcOrd="1"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461E3B8D-CDD4-4E38-A9CC-325E95F35F5C}" type="presOf" srcId="{72DB7378-4256-4528-8672-DEEF82828E57}" destId="{893E387F-15C0-4F86-BCD4-13F52E420B46}"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37CFE086-8264-4424-B1D0-18A97A56AF66}" type="presOf" srcId="{4DFC88DE-E0F0-4976-9B83-58EADA7CE300}" destId="{14AD0DAF-92D3-400A-A4E0-170D0AF84100}"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D998B319-C072-4BF0-B5CB-2075DB30B691}" srcId="{DC2DF88C-35A0-4E30-A3E4-E002DC34F521}" destId="{DF9FD532-8B13-446E-B6A3-59BDF574BCA8}" srcOrd="0" destOrd="0" parTransId="{3A79FA23-5F3F-4F7D-B4AC-A9C282166E18}" sibTransId="{31B32A6E-6E91-4EAA-96F6-92A0035B120A}"/>
    <dgm:cxn modelId="{654B2758-BB63-4A67-9FA8-BFB78F357825}" type="presOf" srcId="{DC2DF88C-35A0-4E30-A3E4-E002DC34F521}" destId="{D297B747-A2CF-41E4-A59D-391BC474F135}"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5BBBD0A9-97DA-480E-AD44-1947C76CE5E6}" srcId="{CADE50C9-6A62-45AC-AF42-A90DC46A3209}" destId="{5F712884-449D-4DB5-9953-28B7C76B95EA}" srcOrd="0" destOrd="0" parTransId="{959B81DB-0329-4043-A334-D05EB5160B66}" sibTransId="{EB5FE175-6B6D-4195-A86F-6DFA96778160}"/>
    <dgm:cxn modelId="{5BDE1DA6-E08E-43FF-BCA1-46EC3454F22A}" type="presOf" srcId="{5F712884-449D-4DB5-9953-28B7C76B95EA}" destId="{EF3A946E-96B3-4628-91EB-8B0A2A37DDB1}" srcOrd="0"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3708078-FDBA-43F4-96AB-FB14C4C2602F}" srcId="{CADE50C9-6A62-45AC-AF42-A90DC46A3209}" destId="{F5961DD5-682B-4D21-A827-30C64679BB5F}" srcOrd="3" destOrd="0" parTransId="{75D73089-01C8-4BC0-90ED-CA9D1B8E3ADF}" sibTransId="{CA7ED3B0-10D1-4E2F-8BA0-8D58C22A94D0}"/>
    <dgm:cxn modelId="{BB6865B8-A688-4FC4-AFAA-E66324174F02}" type="presOf" srcId="{5F712884-449D-4DB5-9953-28B7C76B95EA}" destId="{E252839F-D941-4E3B-BA68-AC653DAEAE4C}"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Controlled variables</a:t>
          </a:r>
        </a:p>
      </dsp:txBody>
      <dsp:txXfrm>
        <a:off x="3143" y="31343"/>
        <a:ext cx="3064668" cy="897883"/>
      </dsp:txXfrm>
    </dsp:sp>
    <dsp:sp modelId="{9B31B566-F93C-4932-9C27-2AC260B106B4}">
      <dsp:nvSpPr>
        <dsp:cNvPr id="0" name=""/>
        <dsp:cNvSpPr/>
      </dsp:nvSpPr>
      <dsp:spPr>
        <a:xfrm>
          <a:off x="3143"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These are kept the same throughout your experiments</a:t>
          </a:r>
        </a:p>
      </dsp:txBody>
      <dsp:txXfrm>
        <a:off x="3143" y="929226"/>
        <a:ext cx="3064668" cy="3497130"/>
      </dsp:txXfrm>
    </dsp:sp>
    <dsp:sp modelId="{7C161E6A-A933-4F26-AC69-DB5355D2DFE6}">
      <dsp:nvSpPr>
        <dsp:cNvPr id="0" name=""/>
        <dsp:cNvSpPr/>
      </dsp:nvSpPr>
      <dsp:spPr>
        <a:xfrm>
          <a:off x="3496865"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Independent variable</a:t>
          </a:r>
        </a:p>
      </dsp:txBody>
      <dsp:txXfrm>
        <a:off x="3496865" y="31343"/>
        <a:ext cx="3064668" cy="897883"/>
      </dsp:txXfrm>
    </dsp:sp>
    <dsp:sp modelId="{571D68AB-B350-4D5C-AB6A-ABC40C2D8986}">
      <dsp:nvSpPr>
        <dsp:cNvPr id="0" name=""/>
        <dsp:cNvSpPr/>
      </dsp:nvSpPr>
      <dsp:spPr>
        <a:xfrm>
          <a:off x="3496865"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a:t>
          </a:r>
          <a:r>
            <a:rPr lang="en-US" sz="2600" b="1" kern="1200" dirty="0"/>
            <a:t>one</a:t>
          </a:r>
          <a:r>
            <a:rPr lang="en-US" sz="2600" kern="1200" dirty="0"/>
            <a:t> variable you purposely change and test</a:t>
          </a:r>
        </a:p>
      </dsp:txBody>
      <dsp:txXfrm>
        <a:off x="3496865" y="929226"/>
        <a:ext cx="3064668" cy="3497130"/>
      </dsp:txXfrm>
    </dsp:sp>
    <dsp:sp modelId="{98493B2B-A905-429A-BAEF-6EBFD0668D83}">
      <dsp:nvSpPr>
        <dsp:cNvPr id="0" name=""/>
        <dsp:cNvSpPr/>
      </dsp:nvSpPr>
      <dsp:spPr>
        <a:xfrm>
          <a:off x="6990588"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Dependent variable</a:t>
          </a:r>
        </a:p>
      </dsp:txBody>
      <dsp:txXfrm>
        <a:off x="6990588" y="31343"/>
        <a:ext cx="3064668" cy="897883"/>
      </dsp:txXfrm>
    </dsp:sp>
    <dsp:sp modelId="{875AD089-2E66-469E-88C2-DFFE8330212E}">
      <dsp:nvSpPr>
        <dsp:cNvPr id="0" name=""/>
        <dsp:cNvSpPr/>
      </dsp:nvSpPr>
      <dsp:spPr>
        <a:xfrm>
          <a:off x="6990588"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measure of change observed because of independent variable</a:t>
          </a:r>
        </a:p>
        <a:p>
          <a:pPr marL="228600" lvl="1" indent="-228600" algn="l" defTabSz="1155700">
            <a:lnSpc>
              <a:spcPct val="90000"/>
            </a:lnSpc>
            <a:spcBef>
              <a:spcPct val="0"/>
            </a:spcBef>
            <a:spcAft>
              <a:spcPct val="15000"/>
            </a:spcAft>
            <a:buChar char="•"/>
          </a:pPr>
          <a:r>
            <a:rPr lang="en-US" sz="2600" kern="1200" dirty="0"/>
            <a:t>Decide how you will measure the change</a:t>
          </a:r>
        </a:p>
      </dsp:txBody>
      <dsp:txXfrm>
        <a:off x="6990588" y="929226"/>
        <a:ext cx="3064668" cy="3497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5/29/2017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5/29/2017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261648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3010085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3997717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582950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724975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20</a:t>
            </a:fld>
            <a:endParaRPr lang="en-US"/>
          </a:p>
        </p:txBody>
      </p:sp>
    </p:spTree>
    <p:extLst>
      <p:ext uri="{BB962C8B-B14F-4D97-AF65-F5344CB8AC3E}">
        <p14:creationId xmlns:p14="http://schemas.microsoft.com/office/powerpoint/2010/main" val="4167736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22</a:t>
            </a:fld>
            <a:endParaRPr lang="en-US"/>
          </a:p>
        </p:txBody>
      </p:sp>
    </p:spTree>
    <p:extLst>
      <p:ext uri="{BB962C8B-B14F-4D97-AF65-F5344CB8AC3E}">
        <p14:creationId xmlns:p14="http://schemas.microsoft.com/office/powerpoint/2010/main" val="473636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23</a:t>
            </a:fld>
            <a:endParaRPr lang="en-US"/>
          </a:p>
        </p:txBody>
      </p:sp>
    </p:spTree>
    <p:extLst>
      <p:ext uri="{BB962C8B-B14F-4D97-AF65-F5344CB8AC3E}">
        <p14:creationId xmlns:p14="http://schemas.microsoft.com/office/powerpoint/2010/main" val="1481410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24</a:t>
            </a:fld>
            <a:endParaRPr lang="en-US"/>
          </a:p>
        </p:txBody>
      </p:sp>
    </p:spTree>
    <p:extLst>
      <p:ext uri="{BB962C8B-B14F-4D97-AF65-F5344CB8AC3E}">
        <p14:creationId xmlns:p14="http://schemas.microsoft.com/office/powerpoint/2010/main" val="252903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381700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26</a:t>
            </a:fld>
            <a:endParaRPr lang="en-US"/>
          </a:p>
        </p:txBody>
      </p:sp>
    </p:spTree>
    <p:extLst>
      <p:ext uri="{BB962C8B-B14F-4D97-AF65-F5344CB8AC3E}">
        <p14:creationId xmlns:p14="http://schemas.microsoft.com/office/powerpoint/2010/main" val="266616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83592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33245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68492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1788840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5/29/2017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5/29/2017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2600324"/>
            <a:ext cx="5058370" cy="3320973"/>
          </a:xfrm>
        </p:spPr>
        <p:txBody>
          <a:bodyPr anchor="t">
            <a:normAutofit/>
          </a:bodyPr>
          <a:lstStyle/>
          <a:p>
            <a:pPr algn="l"/>
            <a:r>
              <a:rPr lang="en-GB" sz="5400" dirty="0"/>
              <a:t>Student Alcohol Consumption Data Science Project</a:t>
            </a:r>
            <a:endParaRPr lang="en-US" sz="5400" dirty="0"/>
          </a:p>
        </p:txBody>
      </p:sp>
      <p:sp>
        <p:nvSpPr>
          <p:cNvPr id="3" name="Subtitle 2"/>
          <p:cNvSpPr>
            <a:spLocks noGrp="1"/>
          </p:cNvSpPr>
          <p:nvPr>
            <p:ph type="subTitle" idx="1"/>
          </p:nvPr>
        </p:nvSpPr>
        <p:spPr>
          <a:xfrm>
            <a:off x="804672" y="130045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
        <p:nvSpPr>
          <p:cNvPr id="3" name="TextBox 2"/>
          <p:cNvSpPr txBox="1"/>
          <p:nvPr/>
        </p:nvSpPr>
        <p:spPr>
          <a:xfrm>
            <a:off x="644577" y="2630774"/>
            <a:ext cx="5448925" cy="1200329"/>
          </a:xfrm>
          <a:prstGeom prst="rect">
            <a:avLst/>
          </a:prstGeom>
          <a:noFill/>
        </p:spPr>
        <p:txBody>
          <a:bodyPr wrap="square" rtlCol="0">
            <a:spAutoFit/>
          </a:bodyPr>
          <a:lstStyle/>
          <a:p>
            <a:r>
              <a:rPr lang="en-GB" dirty="0"/>
              <a:t>Median spread of grades are even across the alcohol consumption levels but fall slightly </a:t>
            </a:r>
            <a:r>
              <a:rPr lang="en-GB" dirty="0" err="1"/>
              <a:t>fror</a:t>
            </a:r>
            <a:r>
              <a:rPr lang="en-GB" dirty="0"/>
              <a:t> levels 4 and 5 while the spread of grades across students is smaller for alcohol levels 4 and 5.</a:t>
            </a:r>
            <a:endParaRPr lang="en-US" dirty="0"/>
          </a:p>
        </p:txBody>
      </p:sp>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lstStyle/>
          <a:p>
            <a:r>
              <a:rPr lang="en-GB" dirty="0"/>
              <a:t>Used functions developed by Stephen Turner. </a:t>
            </a:r>
          </a:p>
          <a:p>
            <a:r>
              <a:rPr lang="en-US" b="1" dirty="0" err="1"/>
              <a:t>cor.prob</a:t>
            </a:r>
            <a:r>
              <a:rPr lang="en-US" dirty="0"/>
              <a:t> will create a correlation matrix along with </a:t>
            </a:r>
            <a:r>
              <a:rPr lang="en-US" i="1" dirty="0"/>
              <a:t>p</a:t>
            </a:r>
            <a:r>
              <a:rPr lang="en-US" dirty="0"/>
              <a:t>-values and </a:t>
            </a:r>
            <a:r>
              <a:rPr lang="en-US" b="1" dirty="0" err="1"/>
              <a:t>flattenSquareMatrix</a:t>
            </a:r>
            <a:r>
              <a:rPr lang="en-US" dirty="0"/>
              <a:t> flattened all the combinations from the square matrix into a data frame of 4 columns made up of row names, column names, the correlation value and the </a:t>
            </a:r>
            <a:r>
              <a:rPr lang="en-US" i="1" dirty="0"/>
              <a:t>p</a:t>
            </a:r>
            <a:r>
              <a:rPr lang="en-US" dirty="0"/>
              <a:t>-value</a:t>
            </a:r>
          </a:p>
        </p:txBody>
      </p:sp>
      <p:pic>
        <p:nvPicPr>
          <p:cNvPr id="4" name="Picture 3"/>
          <p:cNvPicPr>
            <a:picLocks noChangeAspect="1"/>
          </p:cNvPicPr>
          <p:nvPr/>
        </p:nvPicPr>
        <p:blipFill>
          <a:blip r:embed="rId3"/>
          <a:stretch>
            <a:fillRect/>
          </a:stretch>
        </p:blipFill>
        <p:spPr>
          <a:xfrm>
            <a:off x="6075079" y="1783829"/>
            <a:ext cx="5994813" cy="1349661"/>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776210" cy="5176767"/>
          </a:xfrm>
        </p:spPr>
        <p:txBody>
          <a:bodyPr>
            <a:normAutofit/>
          </a:bodyPr>
          <a:lstStyle/>
          <a:p>
            <a:r>
              <a:rPr lang="en-US" sz="4000" dirty="0"/>
              <a:t>As age increases, the pass rate lowers especially from age 17</a:t>
            </a:r>
          </a:p>
        </p:txBody>
      </p:sp>
      <p:sp>
        <p:nvSpPr>
          <p:cNvPr id="3" name="Text Placeholder 2"/>
          <p:cNvSpPr>
            <a:spLocks noGrp="1"/>
          </p:cNvSpPr>
          <p:nvPr>
            <p:ph type="body" idx="1"/>
          </p:nvPr>
        </p:nvSpPr>
        <p:spPr/>
        <p:txBody>
          <a:bodyPr/>
          <a:lstStyle/>
          <a:p>
            <a:r>
              <a:rPr lang="en-US" dirty="0">
                <a:solidFill>
                  <a:schemeClr val="tx1"/>
                </a:solidFill>
              </a:rPr>
              <a:t>Does Age influence the Pass rate?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931" y="262328"/>
            <a:ext cx="5216967" cy="4682092"/>
          </a:xfrm>
          <a:prstGeom prst="rect">
            <a:avLst/>
          </a:prstGeom>
        </p:spPr>
      </p:pic>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101652" cy="5176767"/>
          </a:xfrm>
        </p:spPr>
        <p:txBody>
          <a:bodyPr>
            <a:normAutofit/>
          </a:bodyPr>
          <a:lstStyle/>
          <a:p>
            <a:r>
              <a:rPr lang="en-US" sz="4000" dirty="0"/>
              <a:t>The pass rate fails from daily consumption levels 4. </a:t>
            </a:r>
            <a:br>
              <a:rPr lang="en-US" sz="4000" dirty="0"/>
            </a:br>
            <a:r>
              <a:rPr lang="en-US" sz="4000" dirty="0"/>
              <a:t>Most alcohol drinkers are in Category 1 </a:t>
            </a:r>
          </a:p>
        </p:txBody>
      </p:sp>
      <p:sp>
        <p:nvSpPr>
          <p:cNvPr id="3" name="Text Placeholder 2"/>
          <p:cNvSpPr>
            <a:spLocks noGrp="1"/>
          </p:cNvSpPr>
          <p:nvPr>
            <p:ph type="body" idx="1"/>
          </p:nvPr>
        </p:nvSpPr>
        <p:spPr/>
        <p:txBody>
          <a:bodyPr/>
          <a:lstStyle/>
          <a:p>
            <a:r>
              <a:rPr lang="en-US" dirty="0">
                <a:solidFill>
                  <a:schemeClr val="tx1"/>
                </a:solidFill>
              </a:rPr>
              <a:t>How does Daily consumption affect students passing rates?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569" y="142407"/>
            <a:ext cx="6089685" cy="5465334"/>
          </a:xfrm>
          <a:prstGeom prst="rect">
            <a:avLst/>
          </a:prstGeom>
        </p:spPr>
      </p:pic>
    </p:spTree>
    <p:extLst>
      <p:ext uri="{BB962C8B-B14F-4D97-AF65-F5344CB8AC3E}">
        <p14:creationId xmlns:p14="http://schemas.microsoft.com/office/powerpoint/2010/main" val="170842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101652" cy="5176767"/>
          </a:xfrm>
        </p:spPr>
        <p:txBody>
          <a:bodyPr>
            <a:noAutofit/>
          </a:bodyPr>
          <a:lstStyle/>
          <a:p>
            <a:r>
              <a:rPr lang="en-US" sz="4000" dirty="0"/>
              <a:t>Travel time has a clear impact on Pass rate which fall with longer journeys. This could mean the students are not getting enough study time.</a:t>
            </a:r>
          </a:p>
        </p:txBody>
      </p:sp>
      <p:sp>
        <p:nvSpPr>
          <p:cNvPr id="3" name="Text Placeholder 2"/>
          <p:cNvSpPr>
            <a:spLocks noGrp="1"/>
          </p:cNvSpPr>
          <p:nvPr>
            <p:ph type="body" idx="1"/>
          </p:nvPr>
        </p:nvSpPr>
        <p:spPr/>
        <p:txBody>
          <a:bodyPr/>
          <a:lstStyle/>
          <a:p>
            <a:r>
              <a:rPr lang="en-US" dirty="0">
                <a:solidFill>
                  <a:schemeClr val="tx1"/>
                </a:solidFill>
              </a:rPr>
              <a:t>Does taking more time getting to school affect grades?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866" y="134911"/>
            <a:ext cx="6118924" cy="5491575"/>
          </a:xfrm>
          <a:prstGeom prst="rect">
            <a:avLst/>
          </a:prstGeom>
        </p:spPr>
      </p:pic>
    </p:spTree>
    <p:extLst>
      <p:ext uri="{BB962C8B-B14F-4D97-AF65-F5344CB8AC3E}">
        <p14:creationId xmlns:p14="http://schemas.microsoft.com/office/powerpoint/2010/main" val="37262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choice considerations</a:t>
            </a:r>
          </a:p>
        </p:txBody>
      </p:sp>
      <p:sp>
        <p:nvSpPr>
          <p:cNvPr id="3" name="Content Placeholder 2"/>
          <p:cNvSpPr>
            <a:spLocks noGrp="1"/>
          </p:cNvSpPr>
          <p:nvPr>
            <p:ph idx="1"/>
          </p:nvPr>
        </p:nvSpPr>
        <p:spPr>
          <a:xfrm>
            <a:off x="1066800" y="1714500"/>
            <a:ext cx="9643672" cy="1905625"/>
          </a:xfrm>
        </p:spPr>
        <p:txBody>
          <a:bodyPr>
            <a:normAutofit/>
          </a:bodyPr>
          <a:lstStyle/>
          <a:p>
            <a:pPr marL="0" indent="0">
              <a:buNone/>
            </a:pPr>
            <a:r>
              <a:rPr lang="en-US" dirty="0"/>
              <a:t>Given that the data is all numeric, I would generally expect decision tree and rule-based methods to do well.</a:t>
            </a:r>
          </a:p>
          <a:p>
            <a:pPr marL="0" indent="0">
              <a:buNone/>
            </a:pPr>
            <a:r>
              <a:rPr lang="en-US" dirty="0"/>
              <a:t> I would expect regression and instance-based methods to not do so well.</a:t>
            </a:r>
          </a:p>
          <a:p>
            <a:pPr marL="0" indent="0">
              <a:buNone/>
            </a:pP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6" name="TextBox 5"/>
          <p:cNvSpPr txBox="1"/>
          <p:nvPr/>
        </p:nvSpPr>
        <p:spPr>
          <a:xfrm>
            <a:off x="1236689" y="3920008"/>
            <a:ext cx="8004747" cy="2862322"/>
          </a:xfrm>
          <a:prstGeom prst="rect">
            <a:avLst/>
          </a:prstGeom>
          <a:noFill/>
        </p:spPr>
        <p:txBody>
          <a:bodyPr wrap="square" rtlCol="0">
            <a:spAutoFit/>
          </a:bodyPr>
          <a:lstStyle/>
          <a:p>
            <a:r>
              <a:rPr lang="en-US" dirty="0" err="1"/>
              <a:t>trainControl</a:t>
            </a:r>
            <a:r>
              <a:rPr lang="en-US" dirty="0"/>
              <a:t> &lt;- </a:t>
            </a:r>
            <a:r>
              <a:rPr lang="en-US" dirty="0" err="1"/>
              <a:t>trainControl</a:t>
            </a:r>
            <a:r>
              <a:rPr lang="en-US" dirty="0"/>
              <a:t>(method="</a:t>
            </a:r>
            <a:r>
              <a:rPr lang="en-US" dirty="0" err="1"/>
              <a:t>repeatedcv</a:t>
            </a:r>
            <a:r>
              <a:rPr lang="en-US" dirty="0"/>
              <a:t>", number=10, repeats=3, </a:t>
            </a:r>
            <a:r>
              <a:rPr lang="en-US" dirty="0" err="1"/>
              <a:t>summaryFunction</a:t>
            </a:r>
            <a:r>
              <a:rPr lang="en-US" dirty="0"/>
              <a:t>=</a:t>
            </a:r>
            <a:r>
              <a:rPr lang="en-US" dirty="0" err="1"/>
              <a:t>twoClassSummary</a:t>
            </a:r>
            <a:r>
              <a:rPr lang="en-US" dirty="0"/>
              <a:t>, </a:t>
            </a:r>
            <a:r>
              <a:rPr lang="en-US" dirty="0" err="1"/>
              <a:t>classProbs</a:t>
            </a:r>
            <a:r>
              <a:rPr lang="en-US" dirty="0"/>
              <a:t> = TRUE) </a:t>
            </a:r>
          </a:p>
          <a:p>
            <a:r>
              <a:rPr lang="en-US" dirty="0"/>
              <a:t>metric &lt;- "ROC"</a:t>
            </a:r>
          </a:p>
          <a:p>
            <a:endParaRPr lang="en-US" dirty="0"/>
          </a:p>
          <a:p>
            <a:endParaRPr lang="en-US" dirty="0"/>
          </a:p>
          <a:p>
            <a:r>
              <a:rPr lang="en-US" dirty="0"/>
              <a:t># GLM</a:t>
            </a:r>
            <a:br>
              <a:rPr lang="en-US" dirty="0"/>
            </a:br>
            <a:r>
              <a:rPr lang="en-US" dirty="0" err="1"/>
              <a:t>set.seed</a:t>
            </a:r>
            <a:r>
              <a:rPr lang="en-US" dirty="0"/>
              <a:t>(7)</a:t>
            </a:r>
            <a:br>
              <a:rPr lang="en-US" dirty="0"/>
            </a:br>
            <a:r>
              <a:rPr lang="en-US" dirty="0" err="1"/>
              <a:t>fit.glm</a:t>
            </a:r>
            <a:r>
              <a:rPr lang="en-US" dirty="0"/>
              <a:t> &lt;- train(pass~., data=</a:t>
            </a:r>
            <a:r>
              <a:rPr lang="en-US" dirty="0" err="1"/>
              <a:t>trainDF</a:t>
            </a:r>
            <a:r>
              <a:rPr lang="en-US" dirty="0"/>
              <a:t>, method="</a:t>
            </a:r>
            <a:r>
              <a:rPr lang="en-US" dirty="0" err="1"/>
              <a:t>glm</a:t>
            </a:r>
            <a:r>
              <a:rPr lang="en-US" dirty="0"/>
              <a:t>", metric=metric, </a:t>
            </a:r>
            <a:r>
              <a:rPr lang="en-US" dirty="0" err="1"/>
              <a:t>preProc</a:t>
            </a:r>
            <a:r>
              <a:rPr lang="en-US" dirty="0"/>
              <a:t>=c("center", "scale"), </a:t>
            </a:r>
            <a:r>
              <a:rPr lang="en-US" dirty="0" err="1"/>
              <a:t>trControl</a:t>
            </a:r>
            <a:r>
              <a:rPr lang="en-US" dirty="0"/>
              <a:t>=</a:t>
            </a:r>
            <a:r>
              <a:rPr lang="en-US" dirty="0" err="1"/>
              <a:t>trainControl</a:t>
            </a:r>
            <a:r>
              <a:rPr lang="en-US" dirty="0"/>
              <a:t>)</a:t>
            </a:r>
          </a:p>
          <a:p>
            <a:endParaRPr lang="en-US" dirty="0"/>
          </a:p>
        </p:txBody>
      </p:sp>
    </p:spTree>
    <p:extLst>
      <p:ext uri="{BB962C8B-B14F-4D97-AF65-F5344CB8AC3E}">
        <p14:creationId xmlns:p14="http://schemas.microsoft.com/office/powerpoint/2010/main" val="36254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results</a:t>
            </a:r>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3" name="TextBox 2"/>
          <p:cNvSpPr txBox="1"/>
          <p:nvPr/>
        </p:nvSpPr>
        <p:spPr>
          <a:xfrm>
            <a:off x="299803" y="1551482"/>
            <a:ext cx="4542020" cy="1477328"/>
          </a:xfrm>
          <a:prstGeom prst="rect">
            <a:avLst/>
          </a:prstGeom>
          <a:noFill/>
        </p:spPr>
        <p:txBody>
          <a:bodyPr wrap="square" rtlCol="0">
            <a:spAutoFit/>
          </a:bodyPr>
          <a:lstStyle/>
          <a:p>
            <a:r>
              <a:rPr lang="en-GB" dirty="0"/>
              <a:t>Tested GLM, GBM, RF, GLMNET, KNN models without tuning and the metric was Accuracy.</a:t>
            </a:r>
          </a:p>
          <a:p>
            <a:endParaRPr lang="en-GB" dirty="0"/>
          </a:p>
          <a:p>
            <a:r>
              <a:rPr lang="en-GB" dirty="0"/>
              <a:t>GBM had the highest accuracy of 0.7399</a:t>
            </a:r>
            <a:endParaRPr lang="en-US" dirty="0"/>
          </a:p>
        </p:txBody>
      </p:sp>
      <p:pic>
        <p:nvPicPr>
          <p:cNvPr id="5" name="Picture 4"/>
          <p:cNvPicPr>
            <a:picLocks noChangeAspect="1"/>
          </p:cNvPicPr>
          <p:nvPr/>
        </p:nvPicPr>
        <p:blipFill>
          <a:blip r:embed="rId3"/>
          <a:stretch>
            <a:fillRect/>
          </a:stretch>
        </p:blipFill>
        <p:spPr>
          <a:xfrm>
            <a:off x="4762186" y="1655023"/>
            <a:ext cx="7373756" cy="3374973"/>
          </a:xfrm>
          <a:prstGeom prst="rect">
            <a:avLst/>
          </a:prstGeom>
        </p:spPr>
      </p:pic>
    </p:spTree>
    <p:extLst>
      <p:ext uri="{BB962C8B-B14F-4D97-AF65-F5344CB8AC3E}">
        <p14:creationId xmlns:p14="http://schemas.microsoft.com/office/powerpoint/2010/main" val="387498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GBM Variable Importance (descending)</a:t>
            </a: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10" name="TextBox 9"/>
          <p:cNvSpPr txBox="1"/>
          <p:nvPr/>
        </p:nvSpPr>
        <p:spPr>
          <a:xfrm>
            <a:off x="344774" y="1978702"/>
            <a:ext cx="4804347"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Failures</a:t>
            </a:r>
          </a:p>
          <a:p>
            <a:pPr marL="285750" indent="-285750">
              <a:buFont typeface="Arial" panose="020B0604020202020204" pitchFamily="34" charset="0"/>
              <a:buChar char="•"/>
            </a:pPr>
            <a:r>
              <a:rPr lang="en-GB" sz="2400" dirty="0"/>
              <a:t>absences</a:t>
            </a:r>
          </a:p>
          <a:p>
            <a:pPr marL="285750" indent="-285750">
              <a:buFont typeface="Arial" panose="020B0604020202020204" pitchFamily="34" charset="0"/>
              <a:buChar char="•"/>
            </a:pPr>
            <a:r>
              <a:rPr lang="en-GB" sz="2400" dirty="0"/>
              <a:t>age</a:t>
            </a:r>
          </a:p>
          <a:p>
            <a:pPr marL="285750" indent="-285750">
              <a:buFont typeface="Arial" panose="020B0604020202020204" pitchFamily="34" charset="0"/>
              <a:buChar char="•"/>
            </a:pPr>
            <a:r>
              <a:rPr lang="en-GB" sz="2400" dirty="0" err="1"/>
              <a:t>HigherY</a:t>
            </a:r>
            <a:endParaRPr lang="en-GB" sz="2400" dirty="0"/>
          </a:p>
          <a:p>
            <a:pPr marL="285750" indent="-285750">
              <a:buFont typeface="Arial" panose="020B0604020202020204" pitchFamily="34" charset="0"/>
              <a:buChar char="•"/>
            </a:pPr>
            <a:r>
              <a:rPr lang="en-GB" sz="2400" dirty="0"/>
              <a:t>Traveltime.under15mins</a:t>
            </a:r>
          </a:p>
          <a:p>
            <a:pPr marL="285750" indent="-285750">
              <a:buFont typeface="Arial" panose="020B0604020202020204" pitchFamily="34" charset="0"/>
              <a:buChar char="•"/>
            </a:pPr>
            <a:r>
              <a:rPr lang="en-GB" sz="2400" dirty="0" err="1"/>
              <a:t>freetime</a:t>
            </a:r>
            <a:endParaRPr lang="en-GB" sz="2400" dirty="0"/>
          </a:p>
          <a:p>
            <a:pPr marL="285750" indent="-285750">
              <a:buFont typeface="Arial" panose="020B0604020202020204" pitchFamily="34" charset="0"/>
              <a:buChar char="•"/>
            </a:pPr>
            <a:r>
              <a:rPr lang="en-GB" sz="2400" dirty="0" err="1"/>
              <a:t>romantic.Y</a:t>
            </a:r>
            <a:endParaRPr lang="en-GB" sz="2400" dirty="0"/>
          </a:p>
          <a:p>
            <a:pPr marL="285750" indent="-285750">
              <a:buFont typeface="Arial" panose="020B0604020202020204" pitchFamily="34" charset="0"/>
              <a:buChar char="•"/>
            </a:pPr>
            <a:r>
              <a:rPr lang="en-GB" sz="2400" dirty="0" err="1"/>
              <a:t>schoolsup.Y</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977" y="1678899"/>
            <a:ext cx="6196062" cy="4879298"/>
          </a:xfrm>
          <a:prstGeom prst="rect">
            <a:avLst/>
          </a:prstGeom>
        </p:spPr>
      </p:pic>
    </p:spTree>
    <p:extLst>
      <p:ext uri="{BB962C8B-B14F-4D97-AF65-F5344CB8AC3E}">
        <p14:creationId xmlns:p14="http://schemas.microsoft.com/office/powerpoint/2010/main" val="16263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Alcohol consumption (weekly or daily) are not variables of importance in predicting school grades.</a:t>
            </a:r>
          </a:p>
          <a:p>
            <a:r>
              <a:rPr lang="en-US" dirty="0"/>
              <a:t>The most important variables based on exploratory analysis are;</a:t>
            </a:r>
          </a:p>
          <a:p>
            <a:pPr marL="0" indent="0">
              <a:buNone/>
            </a:pPr>
            <a:r>
              <a:rPr lang="en-GB" dirty="0"/>
              <a:t>failure</a:t>
            </a:r>
            <a:br>
              <a:rPr lang="en-GB" dirty="0"/>
            </a:br>
            <a:r>
              <a:rPr lang="en-GB" dirty="0"/>
              <a:t>absences</a:t>
            </a:r>
            <a:br>
              <a:rPr lang="en-GB" dirty="0"/>
            </a:br>
            <a:r>
              <a:rPr lang="en-GB" dirty="0" err="1"/>
              <a:t>higher.Y</a:t>
            </a:r>
            <a:br>
              <a:rPr lang="en-GB" dirty="0"/>
            </a:br>
            <a:r>
              <a:rPr lang="en-GB" dirty="0"/>
              <a:t>age</a:t>
            </a:r>
          </a:p>
          <a:p>
            <a:r>
              <a:rPr lang="en-GB" dirty="0"/>
              <a:t>After sampling 5 different algorithms, GBM was the </a:t>
            </a:r>
            <a:r>
              <a:rPr lang="en-GB"/>
              <a:t>best performing model. </a:t>
            </a:r>
            <a:endParaRPr lang="en-US" dirty="0"/>
          </a:p>
          <a:p>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lstStyle/>
          <a:p>
            <a:r>
              <a:rPr lang="en-US" dirty="0"/>
              <a:t>Include print and electronic sources in alphabetical order</a:t>
            </a:r>
          </a:p>
          <a:p>
            <a:r>
              <a:rPr lang="en-US"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1" y="2236746"/>
            <a:ext cx="10972800" cy="2286000"/>
          </a:xfrm>
        </p:spPr>
        <p:txBody>
          <a:bodyPr>
            <a:normAutofit fontScale="90000"/>
          </a:bodyPr>
          <a:lstStyle/>
          <a:p>
            <a:r>
              <a:rPr lang="en-US" sz="2800" dirty="0"/>
              <a:t>This data shows student achievement in secondary education of two Portuguese schools.</a:t>
            </a:r>
            <a:br>
              <a:rPr lang="en-US" sz="2800" dirty="0"/>
            </a:br>
            <a:br>
              <a:rPr lang="en-US" sz="2800" dirty="0"/>
            </a:br>
            <a:r>
              <a:rPr lang="en-US" sz="2800" dirty="0"/>
              <a:t> The data attributes include student grades, demographic, social and school related features) and it was collected by using school reports and questionnaires.</a:t>
            </a:r>
            <a:br>
              <a:rPr lang="en-US" sz="2800" dirty="0"/>
            </a:br>
            <a:br>
              <a:rPr lang="en-US" sz="2800" dirty="0"/>
            </a:br>
            <a:r>
              <a:rPr lang="en-US" sz="2800" dirty="0"/>
              <a:t>The goal is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Dummy Variables</a:t>
            </a:r>
            <a:endParaRPr lang="en-US" dirty="0"/>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07036372"/>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1513669856"/>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2320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19188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37781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Materials</a:t>
            </a:r>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435793661"/>
              </p:ext>
            </p:extLst>
          </p:nvPr>
        </p:nvGraphicFramePr>
        <p:xfrm>
          <a:off x="1066800" y="1714500"/>
          <a:ext cx="10058400" cy="4484280"/>
        </p:xfrm>
        <a:graphic>
          <a:graphicData uri="http://schemas.openxmlformats.org/drawingml/2006/table">
            <a:tbl>
              <a:tblPr firstRow="1" bandRow="1">
                <a:tableStyleId>{69012ECD-51FC-41F1-AA8D-1B2483CD663E}</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560535">
                <a:tc>
                  <a:txBody>
                    <a:bodyPr/>
                    <a:lstStyle/>
                    <a:p>
                      <a:pPr algn="ctr"/>
                      <a:r>
                        <a:rPr lang="en-US" dirty="0"/>
                        <a:t>Materials (detailed list)</a:t>
                      </a:r>
                    </a:p>
                  </a:txBody>
                  <a:tcPr anchor="ctr"/>
                </a:tc>
                <a:tc>
                  <a:txBody>
                    <a:bodyPr/>
                    <a:lstStyle/>
                    <a:p>
                      <a:pPr algn="ctr"/>
                      <a:r>
                        <a:rPr lang="en-US" dirty="0"/>
                        <a:t>Quantity (be</a:t>
                      </a:r>
                      <a:r>
                        <a:rPr lang="en-US" baseline="0" dirty="0"/>
                        <a:t> specific)</a:t>
                      </a:r>
                      <a:endParaRPr lang="en-US" dirty="0"/>
                    </a:p>
                  </a:txBody>
                  <a:tcPr anchor="ctr"/>
                </a:tc>
                <a:extLst>
                  <a:ext uri="{0D108BD9-81ED-4DB2-BD59-A6C34878D82A}">
                    <a16:rowId xmlns:a16="http://schemas.microsoft.com/office/drawing/2014/main" val="10000"/>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1"/>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2"/>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3"/>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4"/>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5"/>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6"/>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Data/Observations</a:t>
            </a:r>
            <a:endParaRPr lang="en-US" dirty="0"/>
          </a:p>
        </p:txBody>
      </p:sp>
      <p:sp>
        <p:nvSpPr>
          <p:cNvPr id="3" name="Text Placeholder 2"/>
          <p:cNvSpPr>
            <a:spLocks noGrp="1"/>
          </p:cNvSpPr>
          <p:nvPr>
            <p:ph type="body" sz="half" idx="2"/>
          </p:nvPr>
        </p:nvSpPr>
        <p:spPr/>
        <p:txBody>
          <a:bodyPr/>
          <a:lstStyle/>
          <a:p>
            <a:r>
              <a:rPr lang="en-US"/>
              <a:t>Include Observation based on the data from your experiments</a:t>
            </a:r>
            <a:endParaRPr lang="en-US" dirty="0"/>
          </a:p>
        </p:txBody>
      </p:sp>
      <p:graphicFrame>
        <p:nvGraphicFramePr>
          <p:cNvPr id="6" name="Content Placeholder 3" descr="Clustered column chart showing the values of 3 series for 4 categories"/>
          <p:cNvGraphicFramePr>
            <a:graphicFrameLocks noGrp="1"/>
          </p:cNvGraphicFramePr>
          <p:nvPr>
            <p:ph idx="1"/>
            <p:extLst>
              <p:ext uri="{D42A27DB-BD31-4B8C-83A1-F6EECF244321}">
                <p14:modId xmlns:p14="http://schemas.microsoft.com/office/powerpoint/2010/main" val="1094775993"/>
              </p:ext>
            </p:extLst>
          </p:nvPr>
        </p:nvGraphicFramePr>
        <p:xfrm>
          <a:off x="4699000" y="465138"/>
          <a:ext cx="7048500" cy="593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normAutofit lnSpcReduction="10000"/>
          </a:bodyPr>
          <a:lstStyle/>
          <a:p>
            <a:r>
              <a:rPr lang="en-US" dirty="0"/>
              <a:t>The data attributes include student grades, demographic, social and school related features)</a:t>
            </a:r>
          </a:p>
          <a:p>
            <a:r>
              <a:rPr lang="en-US" dirty="0"/>
              <a:t>Collected by using school reports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 and 33 variables.</a:t>
            </a:r>
          </a:p>
          <a:p>
            <a:r>
              <a:rPr lang="en-US" b="1" dirty="0"/>
              <a:t>17%</a:t>
            </a:r>
            <a:r>
              <a:rPr lang="en-US" dirty="0"/>
              <a:t> of our data contains students that failed. This is an important step because if the proportion was smaller than 15%, it would be considered a </a:t>
            </a:r>
            <a:r>
              <a:rPr lang="en-US" b="1" dirty="0"/>
              <a:t>rare event</a:t>
            </a:r>
            <a:r>
              <a:rPr lang="en-US" dirty="0"/>
              <a:t> and would be more challenging to model.</a:t>
            </a:r>
          </a:p>
          <a:p>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p:pic>
        <p:nvPicPr>
          <p:cNvPr id="4" name="Content Placeholder 3"/>
          <p:cNvPicPr>
            <a:picLocks noGrp="1" noChangeAspect="1"/>
          </p:cNvPicPr>
          <p:nvPr>
            <p:ph idx="1"/>
          </p:nvPr>
        </p:nvPicPr>
        <p:blipFill>
          <a:blip r:embed="rId3"/>
          <a:stretch>
            <a:fillRect/>
          </a:stretch>
        </p:blipFill>
        <p:spPr>
          <a:xfrm>
            <a:off x="6175514" y="1758043"/>
            <a:ext cx="4949686" cy="4457700"/>
          </a:xfrm>
          <a:prstGeom prst="rect">
            <a:avLst/>
          </a:prstGeom>
        </p:spPr>
      </p:pic>
    </p:spTree>
    <p:extLst>
      <p:ext uri="{BB962C8B-B14F-4D97-AF65-F5344CB8AC3E}">
        <p14:creationId xmlns:p14="http://schemas.microsoft.com/office/powerpoint/2010/main" val="5448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lstStyle/>
          <a:p>
            <a:r>
              <a:rPr lang="en-US" dirty="0"/>
              <a:t>There were 3 grades G1,G2, and G3 representing first, second and final grades respectively.</a:t>
            </a:r>
          </a:p>
          <a:p>
            <a:r>
              <a:rPr lang="en-GB" dirty="0"/>
              <a:t>Created a P/F variable based on passing mark for Schools in Portugal ( Exams are scaled on 0-20 with a pass mark of 9.</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No missing values and data from both files had to be merged on common fields.</a:t>
            </a:r>
          </a:p>
          <a:p>
            <a:r>
              <a:rPr lang="en-GB" dirty="0"/>
              <a:t>Used ggplot2 and plot (stats) to examine central tendency and distribution of continuous variables (G3).</a:t>
            </a:r>
          </a:p>
          <a:p>
            <a:r>
              <a:rPr lang="en-US" dirty="0"/>
              <a:t>Each factor was converted into a separate binary variable with a value of either 1 or 0. This increased the number of variables from 32 to 53.</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correlation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92812" y="1549609"/>
            <a:ext cx="4966940" cy="4457700"/>
          </a:xfrm>
        </p:spPr>
      </p:pic>
      <p:sp>
        <p:nvSpPr>
          <p:cNvPr id="5" name="TextBox 4"/>
          <p:cNvSpPr txBox="1"/>
          <p:nvPr/>
        </p:nvSpPr>
        <p:spPr>
          <a:xfrm>
            <a:off x="479685" y="2330970"/>
            <a:ext cx="6093502" cy="2031325"/>
          </a:xfrm>
          <a:prstGeom prst="rect">
            <a:avLst/>
          </a:prstGeom>
          <a:noFill/>
        </p:spPr>
        <p:txBody>
          <a:bodyPr wrap="square" rtlCol="0">
            <a:spAutoFit/>
          </a:bodyPr>
          <a:lstStyle/>
          <a:p>
            <a:r>
              <a:rPr lang="en-GB" dirty="0"/>
              <a:t>Strong correlation between;</a:t>
            </a:r>
          </a:p>
          <a:p>
            <a:r>
              <a:rPr lang="en-GB" dirty="0"/>
              <a:t>1) G3/failures</a:t>
            </a:r>
          </a:p>
          <a:p>
            <a:r>
              <a:rPr lang="en-GB" dirty="0"/>
              <a:t>2) failures/pass</a:t>
            </a:r>
          </a:p>
          <a:p>
            <a:r>
              <a:rPr lang="en-GB" dirty="0"/>
              <a:t>3) </a:t>
            </a:r>
            <a:r>
              <a:rPr lang="en-GB" dirty="0" err="1"/>
              <a:t>Walc</a:t>
            </a:r>
            <a:r>
              <a:rPr lang="en-GB" dirty="0"/>
              <a:t>/</a:t>
            </a:r>
            <a:r>
              <a:rPr lang="en-GB" dirty="0" err="1"/>
              <a:t>Dalc</a:t>
            </a:r>
            <a:endParaRPr lang="en-GB" dirty="0"/>
          </a:p>
          <a:p>
            <a:r>
              <a:rPr lang="en-GB" dirty="0"/>
              <a:t>4) age/failure</a:t>
            </a:r>
          </a:p>
          <a:p>
            <a:endParaRPr lang="en-GB" dirty="0"/>
          </a:p>
          <a:p>
            <a:r>
              <a:rPr lang="en-GB" dirty="0"/>
              <a:t>This shows that failure is a candidate for removal. </a:t>
            </a:r>
            <a:endParaRPr lang="en-US" dirty="0"/>
          </a:p>
        </p:txBody>
      </p:sp>
    </p:spTree>
    <p:extLst>
      <p:ext uri="{BB962C8B-B14F-4D97-AF65-F5344CB8AC3E}">
        <p14:creationId xmlns:p14="http://schemas.microsoft.com/office/powerpoint/2010/main" val="226996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7550" y="1772557"/>
            <a:ext cx="5121927" cy="44577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7" y="1772557"/>
            <a:ext cx="5249924" cy="4441113"/>
          </a:xfrm>
          <a:prstGeom prst="rect">
            <a:avLst/>
          </a:prstGeom>
        </p:spPr>
      </p:pic>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2585323"/>
          </a:xfrm>
          <a:prstGeom prst="rect">
            <a:avLst/>
          </a:prstGeom>
          <a:noFill/>
        </p:spPr>
        <p:txBody>
          <a:bodyPr wrap="square" rtlCol="0">
            <a:spAutoFit/>
          </a:bodyPr>
          <a:lstStyle/>
          <a:p>
            <a:r>
              <a:rPr lang="en-GB" dirty="0"/>
              <a:t>The average final score and spread are relatively constant across the different ages between 15-19</a:t>
            </a:r>
          </a:p>
          <a:p>
            <a:endParaRPr lang="en-GB" dirty="0"/>
          </a:p>
          <a:p>
            <a:r>
              <a:rPr lang="en-GB" dirty="0"/>
              <a:t>The spread of scores of students who are 19 were was smaller than average and from 19 years, there was a slight decline in average final scores. </a:t>
            </a:r>
          </a:p>
          <a:p>
            <a:endParaRPr lang="en-GB" dirty="0"/>
          </a:p>
          <a:p>
            <a:r>
              <a:rPr lang="en-GB" dirty="0"/>
              <a:t>This could be due to other factors related to age </a:t>
            </a:r>
            <a:r>
              <a:rPr lang="en-GB" dirty="0" err="1"/>
              <a:t>eg</a:t>
            </a:r>
            <a:r>
              <a:rPr lang="en-GB" dirty="0"/>
              <a:t> romantic relationships, alcohol </a:t>
            </a:r>
            <a:r>
              <a:rPr lang="en-GB" dirty="0" err="1"/>
              <a:t>etc</a:t>
            </a:r>
            <a:endParaRPr lang="en-US"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5351</TotalTime>
  <Words>1044</Words>
  <Application>Microsoft Office PowerPoint</Application>
  <PresentationFormat>Widescreen</PresentationFormat>
  <Paragraphs>170</Paragraphs>
  <Slides>27</Slides>
  <Notes>20</Notes>
  <HiddenSlides>4</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Calibri Light</vt:lpstr>
      <vt:lpstr>Science Project 16x9</vt:lpstr>
      <vt:lpstr>Office Theme</vt:lpstr>
      <vt:lpstr>Student Alcohol Consumption Data Science Project</vt:lpstr>
      <vt:lpstr>This data shows student achievement in secondary education of two Portuguese schools.   The data attributes include student grades, demographic, social and school related features) and it was collected by using school reports and questionnaires.  The goal is to determine the correlation (if any) between alcohol consumption by students and their grades in school.   We will also be looking at the importance/relevance of other variables in determining grades in this dataset based on the best performing model.</vt:lpstr>
      <vt:lpstr>The Data</vt:lpstr>
      <vt:lpstr>Example Data</vt:lpstr>
      <vt:lpstr>Target Variable</vt:lpstr>
      <vt:lpstr>Exploratory Data Analysis</vt:lpstr>
      <vt:lpstr>Testing correlation</vt:lpstr>
      <vt:lpstr>Exploring Final Score (G3)</vt:lpstr>
      <vt:lpstr>Age</vt:lpstr>
      <vt:lpstr>Weekly Alcohol Consumption and Final Grades</vt:lpstr>
      <vt:lpstr>Variable Significance by Correlation</vt:lpstr>
      <vt:lpstr>As age increases, the pass rate lowers especially from age 17</vt:lpstr>
      <vt:lpstr>The pass rate fails from daily consumption levels 4.  Most alcohol drinkers are in Category 1 </vt:lpstr>
      <vt:lpstr>Travel time has a clear impact on Pass rate which fall with longer journeys. This could mean the students are not getting enough study time.</vt:lpstr>
      <vt:lpstr>Model choice considerations</vt:lpstr>
      <vt:lpstr>Algorithm results</vt:lpstr>
      <vt:lpstr>GBM Variable Importance (descending)</vt:lpstr>
      <vt:lpstr>Conclusion</vt:lpstr>
      <vt:lpstr>Works Cited</vt:lpstr>
      <vt:lpstr>Dummy Variables</vt:lpstr>
      <vt:lpstr>Variables</vt:lpstr>
      <vt:lpstr>Analysis</vt:lpstr>
      <vt:lpstr>Analysis</vt:lpstr>
      <vt:lpstr>Feature Importance</vt:lpstr>
      <vt:lpstr>Materials</vt:lpstr>
      <vt:lpstr>Procedure</vt:lpstr>
      <vt:lpstr>Data/Observations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62</cp:revision>
  <dcterms:created xsi:type="dcterms:W3CDTF">2017-05-09T20:22:56Z</dcterms:created>
  <dcterms:modified xsi:type="dcterms:W3CDTF">2017-05-29T00:25:28Z</dcterms:modified>
</cp:coreProperties>
</file>