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7" r:id="rId4"/>
    <p:sldId id="259" r:id="rId5"/>
    <p:sldId id="258" r:id="rId6"/>
    <p:sldId id="279" r:id="rId7"/>
    <p:sldId id="278" r:id="rId8"/>
    <p:sldId id="281" r:id="rId9"/>
    <p:sldId id="280" r:id="rId10"/>
    <p:sldId id="273" r:id="rId11"/>
    <p:sldId id="282" r:id="rId12"/>
    <p:sldId id="283" r:id="rId13"/>
    <p:sldId id="284" r:id="rId14"/>
    <p:sldId id="285" r:id="rId15"/>
    <p:sldId id="286" r:id="rId16"/>
    <p:sldId id="287" r:id="rId17"/>
    <p:sldId id="288" r:id="rId18"/>
    <p:sldId id="289" r:id="rId19"/>
    <p:sldId id="290" r:id="rId20"/>
    <p:sldId id="274" r:id="rId21"/>
    <p:sldId id="291" r:id="rId22"/>
    <p:sldId id="292" r:id="rId23"/>
    <p:sldId id="260" r:id="rId24"/>
    <p:sldId id="268"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765" autoAdjust="0"/>
    <p:restoredTop sz="82948" autoAdjust="0"/>
  </p:normalViewPr>
  <p:slideViewPr>
    <p:cSldViewPr>
      <p:cViewPr varScale="1">
        <p:scale>
          <a:sx n="96" d="100"/>
          <a:sy n="96" d="100"/>
        </p:scale>
        <p:origin x="165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900937-5B87-41FC-98E7-A74182060B5A}" type="datetimeFigureOut">
              <a:rPr lang="en-US" smtClean="0"/>
              <a:t>2/17/2019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7C033A-1CDA-4365-9350-F4FB59EFE328}" type="slidenum">
              <a:rPr lang="en-US" smtClean="0"/>
              <a:t>‹#›</a:t>
            </a:fld>
            <a:endParaRPr lang="en-US"/>
          </a:p>
        </p:txBody>
      </p:sp>
    </p:spTree>
    <p:extLst>
      <p:ext uri="{BB962C8B-B14F-4D97-AF65-F5344CB8AC3E}">
        <p14:creationId xmlns:p14="http://schemas.microsoft.com/office/powerpoint/2010/main" val="417946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10</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11</a:t>
            </a:fld>
            <a:endParaRPr lang="en-US"/>
          </a:p>
        </p:txBody>
      </p:sp>
    </p:spTree>
    <p:extLst>
      <p:ext uri="{BB962C8B-B14F-4D97-AF65-F5344CB8AC3E}">
        <p14:creationId xmlns:p14="http://schemas.microsoft.com/office/powerpoint/2010/main" val="262954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12</a:t>
            </a:fld>
            <a:endParaRPr lang="en-US"/>
          </a:p>
        </p:txBody>
      </p:sp>
    </p:spTree>
    <p:extLst>
      <p:ext uri="{BB962C8B-B14F-4D97-AF65-F5344CB8AC3E}">
        <p14:creationId xmlns:p14="http://schemas.microsoft.com/office/powerpoint/2010/main" val="3201270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13</a:t>
            </a:fld>
            <a:endParaRPr lang="en-US"/>
          </a:p>
        </p:txBody>
      </p:sp>
    </p:spTree>
    <p:extLst>
      <p:ext uri="{BB962C8B-B14F-4D97-AF65-F5344CB8AC3E}">
        <p14:creationId xmlns:p14="http://schemas.microsoft.com/office/powerpoint/2010/main" val="1636029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14</a:t>
            </a:fld>
            <a:endParaRPr lang="en-US"/>
          </a:p>
        </p:txBody>
      </p:sp>
    </p:spTree>
    <p:extLst>
      <p:ext uri="{BB962C8B-B14F-4D97-AF65-F5344CB8AC3E}">
        <p14:creationId xmlns:p14="http://schemas.microsoft.com/office/powerpoint/2010/main" val="2851475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15</a:t>
            </a:fld>
            <a:endParaRPr lang="en-US"/>
          </a:p>
        </p:txBody>
      </p:sp>
    </p:spTree>
    <p:extLst>
      <p:ext uri="{BB962C8B-B14F-4D97-AF65-F5344CB8AC3E}">
        <p14:creationId xmlns:p14="http://schemas.microsoft.com/office/powerpoint/2010/main" val="3568143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16</a:t>
            </a:fld>
            <a:endParaRPr lang="en-US"/>
          </a:p>
        </p:txBody>
      </p:sp>
    </p:spTree>
    <p:extLst>
      <p:ext uri="{BB962C8B-B14F-4D97-AF65-F5344CB8AC3E}">
        <p14:creationId xmlns:p14="http://schemas.microsoft.com/office/powerpoint/2010/main" val="3325971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17</a:t>
            </a:fld>
            <a:endParaRPr lang="en-US"/>
          </a:p>
        </p:txBody>
      </p:sp>
    </p:spTree>
    <p:extLst>
      <p:ext uri="{BB962C8B-B14F-4D97-AF65-F5344CB8AC3E}">
        <p14:creationId xmlns:p14="http://schemas.microsoft.com/office/powerpoint/2010/main" val="1435755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18</a:t>
            </a:fld>
            <a:endParaRPr lang="en-US"/>
          </a:p>
        </p:txBody>
      </p:sp>
    </p:spTree>
    <p:extLst>
      <p:ext uri="{BB962C8B-B14F-4D97-AF65-F5344CB8AC3E}">
        <p14:creationId xmlns:p14="http://schemas.microsoft.com/office/powerpoint/2010/main" val="68229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19</a:t>
            </a:fld>
            <a:endParaRPr lang="en-US"/>
          </a:p>
        </p:txBody>
      </p:sp>
    </p:spTree>
    <p:extLst>
      <p:ext uri="{BB962C8B-B14F-4D97-AF65-F5344CB8AC3E}">
        <p14:creationId xmlns:p14="http://schemas.microsoft.com/office/powerpoint/2010/main" val="160303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20</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21</a:t>
            </a:fld>
            <a:endParaRPr lang="en-US"/>
          </a:p>
        </p:txBody>
      </p:sp>
    </p:spTree>
    <p:extLst>
      <p:ext uri="{BB962C8B-B14F-4D97-AF65-F5344CB8AC3E}">
        <p14:creationId xmlns:p14="http://schemas.microsoft.com/office/powerpoint/2010/main" val="2726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22</a:t>
            </a:fld>
            <a:endParaRPr lang="en-US"/>
          </a:p>
        </p:txBody>
      </p:sp>
    </p:spTree>
    <p:extLst>
      <p:ext uri="{BB962C8B-B14F-4D97-AF65-F5344CB8AC3E}">
        <p14:creationId xmlns:p14="http://schemas.microsoft.com/office/powerpoint/2010/main" val="1844688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23</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24</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25</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3</a:t>
            </a:fld>
            <a:endParaRPr lang="en-US"/>
          </a:p>
        </p:txBody>
      </p:sp>
    </p:spTree>
    <p:extLst>
      <p:ext uri="{BB962C8B-B14F-4D97-AF65-F5344CB8AC3E}">
        <p14:creationId xmlns:p14="http://schemas.microsoft.com/office/powerpoint/2010/main" val="283017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4</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5</a:t>
            </a:fld>
            <a:endParaRPr lang="en-US"/>
          </a:p>
        </p:txBody>
      </p:sp>
    </p:spTree>
    <p:extLst>
      <p:ext uri="{BB962C8B-B14F-4D97-AF65-F5344CB8AC3E}">
        <p14:creationId xmlns:p14="http://schemas.microsoft.com/office/powerpoint/2010/main" val="346641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200000"/>
              </a:lnSpc>
              <a:spcBef>
                <a:spcPts val="300"/>
              </a:spcBef>
              <a:spcAft>
                <a:spcPts val="300"/>
              </a:spcAft>
            </a:pPr>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6</a:t>
            </a:fld>
            <a:endParaRPr lang="en-US"/>
          </a:p>
        </p:txBody>
      </p:sp>
    </p:spTree>
    <p:extLst>
      <p:ext uri="{BB962C8B-B14F-4D97-AF65-F5344CB8AC3E}">
        <p14:creationId xmlns:p14="http://schemas.microsoft.com/office/powerpoint/2010/main" val="3539205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7</a:t>
            </a:fld>
            <a:endParaRPr lang="en-US"/>
          </a:p>
        </p:txBody>
      </p:sp>
    </p:spTree>
    <p:extLst>
      <p:ext uri="{BB962C8B-B14F-4D97-AF65-F5344CB8AC3E}">
        <p14:creationId xmlns:p14="http://schemas.microsoft.com/office/powerpoint/2010/main" val="840710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8</a:t>
            </a:fld>
            <a:endParaRPr lang="en-US"/>
          </a:p>
        </p:txBody>
      </p:sp>
    </p:spTree>
    <p:extLst>
      <p:ext uri="{BB962C8B-B14F-4D97-AF65-F5344CB8AC3E}">
        <p14:creationId xmlns:p14="http://schemas.microsoft.com/office/powerpoint/2010/main" val="66481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Times New Roman" pitchFamily="18" charset="0"/>
              <a:ea typeface="+mn-ea"/>
              <a:cs typeface="Times New Roman" pitchFamily="18" charset="0"/>
            </a:endParaRPr>
          </a:p>
        </p:txBody>
      </p:sp>
      <p:sp>
        <p:nvSpPr>
          <p:cNvPr id="4" name="Slide Number Placeholder 3"/>
          <p:cNvSpPr>
            <a:spLocks noGrp="1"/>
          </p:cNvSpPr>
          <p:nvPr>
            <p:ph type="sldNum" sz="quarter" idx="10"/>
          </p:nvPr>
        </p:nvSpPr>
        <p:spPr/>
        <p:txBody>
          <a:bodyPr/>
          <a:lstStyle/>
          <a:p>
            <a:fld id="{CF7C033A-1CDA-4365-9350-F4FB59EFE328}" type="slidenum">
              <a:rPr lang="en-US" smtClean="0"/>
              <a:t>9</a:t>
            </a:fld>
            <a:endParaRPr lang="en-US"/>
          </a:p>
        </p:txBody>
      </p:sp>
    </p:spTree>
    <p:extLst>
      <p:ext uri="{BB962C8B-B14F-4D97-AF65-F5344CB8AC3E}">
        <p14:creationId xmlns:p14="http://schemas.microsoft.com/office/powerpoint/2010/main" val="150907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45CD243F-D34A-4E29-B033-C453F1705889}" type="datetime1">
              <a:rPr lang="en-US" smtClean="0"/>
              <a:t>2/17/2019</a:t>
            </a:fld>
            <a:endParaRPr lang="en-US"/>
          </a:p>
        </p:txBody>
      </p:sp>
      <p:sp>
        <p:nvSpPr>
          <p:cNvPr id="5" name="Footer Placeholder 4"/>
          <p:cNvSpPr>
            <a:spLocks noGrp="1"/>
          </p:cNvSpPr>
          <p:nvPr>
            <p:ph type="ftr" sz="quarter" idx="11"/>
          </p:nvPr>
        </p:nvSpPr>
        <p:spPr bwMode="white"/>
        <p:txBody>
          <a:bodyPr/>
          <a:lstStyle/>
          <a:p>
            <a:r>
              <a:rPr lang="en-US" smtClean="0"/>
              <a:t>AjunwaAMIS7000-8-7</a:t>
            </a:r>
            <a:endParaRPr lang="en-US"/>
          </a:p>
        </p:txBody>
      </p:sp>
      <p:sp>
        <p:nvSpPr>
          <p:cNvPr id="6" name="Slide Number Placeholder 5"/>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6D0735-FE0B-4586-B975-61CF5F066EC1}" type="datetime1">
              <a:rPr lang="en-US" smtClean="0"/>
              <a:t>2/17/2019</a:t>
            </a:fld>
            <a:endParaRPr lang="en-US"/>
          </a:p>
        </p:txBody>
      </p:sp>
      <p:sp>
        <p:nvSpPr>
          <p:cNvPr id="5" name="Footer Placeholder 4"/>
          <p:cNvSpPr>
            <a:spLocks noGrp="1"/>
          </p:cNvSpPr>
          <p:nvPr>
            <p:ph type="ftr" sz="quarter" idx="11"/>
          </p:nvPr>
        </p:nvSpPr>
        <p:spPr/>
        <p:txBody>
          <a:bodyPr/>
          <a:lstStyle/>
          <a:p>
            <a:r>
              <a:rPr lang="en-US" smtClean="0"/>
              <a:t>AjunwaAMIS7000-8-7</a:t>
            </a:r>
            <a:endParaRPr lang="en-US"/>
          </a:p>
        </p:txBody>
      </p:sp>
      <p:sp>
        <p:nvSpPr>
          <p:cNvPr id="6" name="Slide Number Placeholder 5"/>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A868F7-AE7C-4F0A-AA35-5A3F3B86EE70}" type="datetime1">
              <a:rPr lang="en-US" smtClean="0"/>
              <a:t>2/17/2019</a:t>
            </a:fld>
            <a:endParaRPr lang="en-US"/>
          </a:p>
        </p:txBody>
      </p:sp>
      <p:sp>
        <p:nvSpPr>
          <p:cNvPr id="5" name="Footer Placeholder 4"/>
          <p:cNvSpPr>
            <a:spLocks noGrp="1"/>
          </p:cNvSpPr>
          <p:nvPr>
            <p:ph type="ftr" sz="quarter" idx="11"/>
          </p:nvPr>
        </p:nvSpPr>
        <p:spPr/>
        <p:txBody>
          <a:bodyPr/>
          <a:lstStyle/>
          <a:p>
            <a:r>
              <a:rPr lang="en-US" smtClean="0"/>
              <a:t>AjunwaAMIS7000-8-7</a:t>
            </a:r>
            <a:endParaRPr lang="en-US"/>
          </a:p>
        </p:txBody>
      </p:sp>
      <p:sp>
        <p:nvSpPr>
          <p:cNvPr id="6" name="Slide Number Placeholder 5"/>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EC699-AA25-4697-99DB-BDB2B37ACE2F}" type="datetime1">
              <a:rPr lang="en-US" smtClean="0"/>
              <a:t>2/17/2019</a:t>
            </a:fld>
            <a:endParaRPr lang="en-US"/>
          </a:p>
        </p:txBody>
      </p:sp>
      <p:sp>
        <p:nvSpPr>
          <p:cNvPr id="5" name="Footer Placeholder 4"/>
          <p:cNvSpPr>
            <a:spLocks noGrp="1"/>
          </p:cNvSpPr>
          <p:nvPr>
            <p:ph type="ftr" sz="quarter" idx="11"/>
          </p:nvPr>
        </p:nvSpPr>
        <p:spPr/>
        <p:txBody>
          <a:bodyPr/>
          <a:lstStyle/>
          <a:p>
            <a:r>
              <a:rPr lang="en-US" smtClean="0"/>
              <a:t>AjunwaAMIS7000-8-7</a:t>
            </a:r>
            <a:endParaRPr lang="en-US"/>
          </a:p>
        </p:txBody>
      </p:sp>
      <p:sp>
        <p:nvSpPr>
          <p:cNvPr id="6" name="Slide Number Placeholder 5"/>
          <p:cNvSpPr>
            <a:spLocks noGrp="1"/>
          </p:cNvSpPr>
          <p:nvPr>
            <p:ph type="sldNum" sz="quarter" idx="12"/>
          </p:nvPr>
        </p:nvSpPr>
        <p:spPr/>
        <p:txBody>
          <a:bodyPr/>
          <a:lstStyle/>
          <a:p>
            <a:fld id="{47F14424-527C-4AB1-BE75-FCDBBDF33E88}"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71F031-CCED-41E3-A048-39EC4718A9F9}" type="datetime1">
              <a:rPr lang="en-US" smtClean="0"/>
              <a:t>2/17/2019</a:t>
            </a:fld>
            <a:endParaRPr lang="en-US"/>
          </a:p>
        </p:txBody>
      </p:sp>
      <p:sp>
        <p:nvSpPr>
          <p:cNvPr id="5" name="Footer Placeholder 4"/>
          <p:cNvSpPr>
            <a:spLocks noGrp="1"/>
          </p:cNvSpPr>
          <p:nvPr>
            <p:ph type="ftr" sz="quarter" idx="11"/>
          </p:nvPr>
        </p:nvSpPr>
        <p:spPr/>
        <p:txBody>
          <a:bodyPr/>
          <a:lstStyle/>
          <a:p>
            <a:r>
              <a:rPr lang="en-US" smtClean="0"/>
              <a:t>AjunwaAMIS7000-8-7</a:t>
            </a:r>
            <a:endParaRPr lang="en-US"/>
          </a:p>
        </p:txBody>
      </p:sp>
      <p:sp>
        <p:nvSpPr>
          <p:cNvPr id="6" name="Slide Number Placeholder 5"/>
          <p:cNvSpPr>
            <a:spLocks noGrp="1"/>
          </p:cNvSpPr>
          <p:nvPr>
            <p:ph type="sldNum" sz="quarter" idx="12"/>
          </p:nvPr>
        </p:nvSpPr>
        <p:spPr/>
        <p:txBody>
          <a:bodyPr/>
          <a:lstStyle/>
          <a:p>
            <a:fld id="{47F14424-527C-4AB1-BE75-FCDBBDF33E88}"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6B7FC16-A18D-4D64-9262-B4B9B3498247}" type="datetime1">
              <a:rPr lang="en-US" smtClean="0"/>
              <a:t>2/17/2019</a:t>
            </a:fld>
            <a:endParaRPr lang="en-US"/>
          </a:p>
        </p:txBody>
      </p:sp>
      <p:sp>
        <p:nvSpPr>
          <p:cNvPr id="6" name="Footer Placeholder 5"/>
          <p:cNvSpPr>
            <a:spLocks noGrp="1"/>
          </p:cNvSpPr>
          <p:nvPr>
            <p:ph type="ftr" sz="quarter" idx="11"/>
          </p:nvPr>
        </p:nvSpPr>
        <p:spPr/>
        <p:txBody>
          <a:bodyPr/>
          <a:lstStyle/>
          <a:p>
            <a:r>
              <a:rPr lang="en-US" smtClean="0"/>
              <a:t>AjunwaAMIS7000-8-7</a:t>
            </a:r>
            <a:endParaRPr lang="en-US"/>
          </a:p>
        </p:txBody>
      </p:sp>
      <p:sp>
        <p:nvSpPr>
          <p:cNvPr id="7" name="Slide Number Placeholder 6"/>
          <p:cNvSpPr>
            <a:spLocks noGrp="1"/>
          </p:cNvSpPr>
          <p:nvPr>
            <p:ph type="sldNum" sz="quarter" idx="12"/>
          </p:nvPr>
        </p:nvSpPr>
        <p:spPr/>
        <p:txBody>
          <a:bodyPr/>
          <a:lstStyle/>
          <a:p>
            <a:fld id="{47F14424-527C-4AB1-BE75-FCDBBDF33E88}"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62C9574-773E-419A-A45C-83B34793C338}" type="datetime1">
              <a:rPr lang="en-US" smtClean="0"/>
              <a:t>2/17/2019</a:t>
            </a:fld>
            <a:endParaRPr lang="en-US"/>
          </a:p>
        </p:txBody>
      </p:sp>
      <p:sp>
        <p:nvSpPr>
          <p:cNvPr id="8" name="Footer Placeholder 7"/>
          <p:cNvSpPr>
            <a:spLocks noGrp="1"/>
          </p:cNvSpPr>
          <p:nvPr>
            <p:ph type="ftr" sz="quarter" idx="11"/>
          </p:nvPr>
        </p:nvSpPr>
        <p:spPr/>
        <p:txBody>
          <a:bodyPr/>
          <a:lstStyle/>
          <a:p>
            <a:r>
              <a:rPr lang="en-US" smtClean="0"/>
              <a:t>AjunwaAMIS7000-8-7</a:t>
            </a:r>
            <a:endParaRPr lang="en-US"/>
          </a:p>
        </p:txBody>
      </p:sp>
      <p:sp>
        <p:nvSpPr>
          <p:cNvPr id="9" name="Slide Number Placeholder 8"/>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1EFEA1-3A18-424A-9EEF-E56BC8BB2DA5}" type="datetime1">
              <a:rPr lang="en-US" smtClean="0"/>
              <a:t>2/17/2019</a:t>
            </a:fld>
            <a:endParaRPr lang="en-US"/>
          </a:p>
        </p:txBody>
      </p:sp>
      <p:sp>
        <p:nvSpPr>
          <p:cNvPr id="4" name="Footer Placeholder 3"/>
          <p:cNvSpPr>
            <a:spLocks noGrp="1"/>
          </p:cNvSpPr>
          <p:nvPr>
            <p:ph type="ftr" sz="quarter" idx="11"/>
          </p:nvPr>
        </p:nvSpPr>
        <p:spPr/>
        <p:txBody>
          <a:bodyPr/>
          <a:lstStyle/>
          <a:p>
            <a:r>
              <a:rPr lang="en-US" smtClean="0"/>
              <a:t>AjunwaAMIS7000-8-7</a:t>
            </a:r>
            <a:endParaRPr lang="en-US"/>
          </a:p>
        </p:txBody>
      </p:sp>
      <p:sp>
        <p:nvSpPr>
          <p:cNvPr id="5" name="Slide Number Placeholder 4"/>
          <p:cNvSpPr>
            <a:spLocks noGrp="1"/>
          </p:cNvSpPr>
          <p:nvPr>
            <p:ph type="sldNum" sz="quarter" idx="12"/>
          </p:nvPr>
        </p:nvSpPr>
        <p:spPr/>
        <p:txBody>
          <a:bodyPr/>
          <a:lstStyle/>
          <a:p>
            <a:fld id="{47F14424-527C-4AB1-BE75-FCDBBDF33E88}"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9ECB059-2EA0-4A1B-A54C-4EC76AA10123}" type="datetime1">
              <a:rPr lang="en-US" smtClean="0"/>
              <a:t>2/17/2019</a:t>
            </a:fld>
            <a:endParaRPr lang="en-US"/>
          </a:p>
        </p:txBody>
      </p:sp>
      <p:sp>
        <p:nvSpPr>
          <p:cNvPr id="6" name="Footer Placeholder 5"/>
          <p:cNvSpPr>
            <a:spLocks noGrp="1"/>
          </p:cNvSpPr>
          <p:nvPr>
            <p:ph type="ftr" sz="quarter" idx="11"/>
          </p:nvPr>
        </p:nvSpPr>
        <p:spPr/>
        <p:txBody>
          <a:bodyPr/>
          <a:lstStyle/>
          <a:p>
            <a:r>
              <a:rPr lang="en-US" smtClean="0"/>
              <a:t>AjunwaAMIS7000-8-7</a:t>
            </a:r>
            <a:endParaRPr lang="en-US"/>
          </a:p>
        </p:txBody>
      </p:sp>
      <p:sp>
        <p:nvSpPr>
          <p:cNvPr id="7" name="Slide Number Placeholder 6"/>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F9F689-EC82-4DFB-B327-15E22634378D}" type="datetime1">
              <a:rPr lang="en-US" smtClean="0"/>
              <a:t>2/17/2019</a:t>
            </a:fld>
            <a:endParaRPr lang="en-US"/>
          </a:p>
        </p:txBody>
      </p:sp>
      <p:sp>
        <p:nvSpPr>
          <p:cNvPr id="6" name="Footer Placeholder 5"/>
          <p:cNvSpPr>
            <a:spLocks noGrp="1"/>
          </p:cNvSpPr>
          <p:nvPr>
            <p:ph type="ftr" sz="quarter" idx="11"/>
          </p:nvPr>
        </p:nvSpPr>
        <p:spPr/>
        <p:txBody>
          <a:bodyPr/>
          <a:lstStyle/>
          <a:p>
            <a:r>
              <a:rPr lang="en-US" smtClean="0"/>
              <a:t>AjunwaAMIS7000-8-7</a:t>
            </a:r>
            <a:endParaRPr lang="en-US"/>
          </a:p>
        </p:txBody>
      </p:sp>
      <p:sp>
        <p:nvSpPr>
          <p:cNvPr id="7" name="Slide Number Placeholder 6"/>
          <p:cNvSpPr>
            <a:spLocks noGrp="1"/>
          </p:cNvSpPr>
          <p:nvPr>
            <p:ph type="sldNum" sz="quarter" idx="12"/>
          </p:nvPr>
        </p:nvSpPr>
        <p:spPr/>
        <p:txBody>
          <a:bodyPr/>
          <a:lstStyle/>
          <a:p>
            <a:fld id="{47F14424-527C-4AB1-BE75-FCDBBDF33E88}"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46676C-47AA-4D2C-85CD-E3102326768C}" type="datetime1">
              <a:rPr lang="en-US" smtClean="0"/>
              <a:t>2/17/2019</a:t>
            </a:fld>
            <a:endParaRPr lang="en-US"/>
          </a:p>
        </p:txBody>
      </p:sp>
      <p:sp>
        <p:nvSpPr>
          <p:cNvPr id="6" name="Footer Placeholder 5"/>
          <p:cNvSpPr>
            <a:spLocks noGrp="1"/>
          </p:cNvSpPr>
          <p:nvPr>
            <p:ph type="ftr" sz="quarter" idx="11"/>
          </p:nvPr>
        </p:nvSpPr>
        <p:spPr/>
        <p:txBody>
          <a:bodyPr/>
          <a:lstStyle/>
          <a:p>
            <a:r>
              <a:rPr lang="en-US" smtClean="0"/>
              <a:t>AjunwaAMIS7000-8-7</a:t>
            </a:r>
            <a:endParaRPr lang="en-US"/>
          </a:p>
        </p:txBody>
      </p:sp>
      <p:sp>
        <p:nvSpPr>
          <p:cNvPr id="7" name="Slide Number Placeholder 6"/>
          <p:cNvSpPr>
            <a:spLocks noGrp="1"/>
          </p:cNvSpPr>
          <p:nvPr>
            <p:ph type="sldNum" sz="quarter" idx="12"/>
          </p:nvPr>
        </p:nvSpPr>
        <p:spPr/>
        <p:txBody>
          <a:bodyPr/>
          <a:lstStyle/>
          <a:p>
            <a:fld id="{47F14424-527C-4AB1-BE75-FCDBBDF33E8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6000"/>
            <a:lum/>
          </a:blip>
          <a:srcRect/>
          <a:stretch>
            <a:fillRect/>
          </a:stretch>
        </a:blipFill>
        <a:effectLst/>
      </p:bgPr>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4"/>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74F01CDE-3B38-4219-A9A1-337ECC06C9A7}" type="datetime1">
              <a:rPr lang="en-US" smtClean="0"/>
              <a:t>2/17/2019</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r>
              <a:rPr lang="en-US" smtClean="0"/>
              <a:t>AjunwaAMIS7000-8-7</a:t>
            </a:r>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47F14424-527C-4AB1-BE75-FCDBBDF33E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089025"/>
            <a:ext cx="6400800" cy="426720"/>
          </a:xfrm>
        </p:spPr>
        <p:txBody>
          <a:bodyPr>
            <a:noAutofit/>
          </a:bodyPr>
          <a:lstStyle/>
          <a:p>
            <a:pPr>
              <a:lnSpc>
                <a:spcPct val="200000"/>
              </a:lnSpc>
            </a:pPr>
            <a:r>
              <a:rPr lang="en-US" sz="1400" b="1" dirty="0" smtClean="0">
                <a:latin typeface="Times New Roman" pitchFamily="18" charset="0"/>
                <a:cs typeface="Times New Roman" pitchFamily="18" charset="0"/>
              </a:rPr>
              <a:t>ADA AJUNWA</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355035" y="1143000"/>
            <a:ext cx="6400800" cy="4275454"/>
          </a:xfrm>
        </p:spPr>
        <p:txBody>
          <a:bodyPr>
            <a:noAutofit/>
          </a:bodyPr>
          <a:lstStyle/>
          <a:p>
            <a:pPr algn="l">
              <a:lnSpc>
                <a:spcPct val="200000"/>
              </a:lnSpc>
              <a:spcBef>
                <a:spcPts val="0"/>
              </a:spcBef>
            </a:pPr>
            <a:r>
              <a:rPr lang="en-US" sz="4200" b="1" i="0" dirty="0" smtClean="0">
                <a:solidFill>
                  <a:schemeClr val="tx1"/>
                </a:solidFill>
                <a:latin typeface="Algerian" panose="04020705040A02060702" pitchFamily="82" charset="0"/>
                <a:cs typeface="Times New Roman" pitchFamily="18" charset="0"/>
              </a:rPr>
              <a:t>GOOGLE PLAY STORE APP DOWNLOAD INFLUENCES</a:t>
            </a:r>
          </a:p>
          <a:p>
            <a:pPr algn="l">
              <a:lnSpc>
                <a:spcPct val="200000"/>
              </a:lnSpc>
              <a:spcBef>
                <a:spcPts val="0"/>
              </a:spcBef>
            </a:pPr>
            <a:r>
              <a:rPr lang="en-US" sz="2400" b="1" i="0" dirty="0" smtClean="0">
                <a:solidFill>
                  <a:schemeClr val="tx1"/>
                </a:solidFill>
                <a:latin typeface="Times New Roman" panose="02020603050405020304" pitchFamily="18" charset="0"/>
                <a:cs typeface="Times New Roman" pitchFamily="18" charset="0"/>
              </a:rPr>
              <a:t>SPRINGBOARD CAPSTONE PROJECT</a:t>
            </a:r>
            <a:endParaRPr lang="en-US" sz="2400" b="1" i="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937236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838200" y="1763850"/>
            <a:ext cx="4953000" cy="4103550"/>
          </a:xfrm>
        </p:spPr>
        <p:txBody>
          <a:bodyPr>
            <a:noAutofit/>
          </a:bodyPr>
          <a:lstStyle/>
          <a:p>
            <a:pPr marL="171450" lvl="0" indent="-171450" algn="l">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Extremely </a:t>
            </a:r>
            <a:r>
              <a:rPr lang="en-US" sz="1200" i="0" dirty="0">
                <a:solidFill>
                  <a:schemeClr val="tx1"/>
                </a:solidFill>
                <a:latin typeface="Times New Roman" panose="02020603050405020304" pitchFamily="18" charset="0"/>
                <a:cs typeface="Times New Roman" panose="02020603050405020304" pitchFamily="18" charset="0"/>
              </a:rPr>
              <a:t>to very small downloads </a:t>
            </a:r>
            <a:r>
              <a:rPr lang="en-US" sz="1200" i="0" dirty="0" smtClean="0">
                <a:solidFill>
                  <a:schemeClr val="tx1"/>
                </a:solidFill>
                <a:latin typeface="Times New Roman" panose="02020603050405020304" pitchFamily="18" charset="0"/>
                <a:cs typeface="Times New Roman" panose="02020603050405020304" pitchFamily="18" charset="0"/>
              </a:rPr>
              <a:t>(1-10000. Largest presence are Family, Tool  and Medical </a:t>
            </a:r>
            <a:r>
              <a:rPr lang="en-US" sz="1200" i="0" dirty="0">
                <a:solidFill>
                  <a:schemeClr val="tx1"/>
                </a:solidFill>
                <a:latin typeface="Times New Roman" panose="02020603050405020304" pitchFamily="18" charset="0"/>
                <a:cs typeface="Times New Roman" panose="02020603050405020304" pitchFamily="18" charset="0"/>
              </a:rPr>
              <a:t>apps. </a:t>
            </a: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a:p>
            <a:pPr lvl="0" algn="l"/>
            <a:endParaRPr lang="en-US" sz="1200" i="0" dirty="0" smtClean="0">
              <a:solidFill>
                <a:schemeClr val="tx1"/>
              </a:solidFill>
              <a:latin typeface="Times New Roman" panose="02020603050405020304" pitchFamily="18" charset="0"/>
              <a:cs typeface="Times New Roman" panose="02020603050405020304" pitchFamily="18" charset="0"/>
            </a:endParaRPr>
          </a:p>
          <a:p>
            <a:pPr lvl="0" algn="l"/>
            <a:endParaRPr lang="en-US" sz="1200" i="0" dirty="0">
              <a:solidFill>
                <a:schemeClr val="tx1"/>
              </a:solidFill>
              <a:latin typeface="Times New Roman" panose="02020603050405020304" pitchFamily="18" charset="0"/>
              <a:cs typeface="Times New Roman" panose="02020603050405020304" pitchFamily="18" charset="0"/>
            </a:endParaRPr>
          </a:p>
          <a:p>
            <a:pPr lvl="0" algn="l"/>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Small to </a:t>
            </a:r>
            <a:r>
              <a:rPr lang="en-US" sz="1200" i="0" dirty="0">
                <a:solidFill>
                  <a:schemeClr val="tx1"/>
                </a:solidFill>
                <a:latin typeface="Times New Roman" panose="02020603050405020304" pitchFamily="18" charset="0"/>
                <a:cs typeface="Times New Roman" panose="02020603050405020304" pitchFamily="18" charset="0"/>
              </a:rPr>
              <a:t>medium downloads (</a:t>
            </a:r>
            <a:r>
              <a:rPr lang="en-US" sz="1200" i="0" dirty="0" smtClean="0">
                <a:solidFill>
                  <a:schemeClr val="tx1"/>
                </a:solidFill>
                <a:latin typeface="Times New Roman" panose="02020603050405020304" pitchFamily="18" charset="0"/>
                <a:cs typeface="Times New Roman" panose="02020603050405020304" pitchFamily="18" charset="0"/>
              </a:rPr>
              <a:t>50000-500000). Largest presence  are Family, Gaming and Tool </a:t>
            </a:r>
            <a:r>
              <a:rPr lang="en-US" sz="1200" i="0" dirty="0">
                <a:solidFill>
                  <a:schemeClr val="tx1"/>
                </a:solidFill>
                <a:latin typeface="Times New Roman" panose="02020603050405020304" pitchFamily="18" charset="0"/>
                <a:cs typeface="Times New Roman" panose="02020603050405020304" pitchFamily="18" charset="0"/>
              </a:rPr>
              <a:t>apps. </a:t>
            </a: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5334000" y="1219200"/>
            <a:ext cx="3733800" cy="2590800"/>
          </a:xfrm>
          <a:prstGeom prst="rect">
            <a:avLst/>
          </a:prstGeom>
        </p:spPr>
      </p:pic>
      <p:pic>
        <p:nvPicPr>
          <p:cNvPr id="9" name="Picture 8"/>
          <p:cNvPicPr>
            <a:picLocks noChangeAspect="1"/>
          </p:cNvPicPr>
          <p:nvPr/>
        </p:nvPicPr>
        <p:blipFill>
          <a:blip r:embed="rId4"/>
          <a:stretch>
            <a:fillRect/>
          </a:stretch>
        </p:blipFill>
        <p:spPr>
          <a:xfrm>
            <a:off x="5334000" y="4343400"/>
            <a:ext cx="3737113" cy="2428461"/>
          </a:xfrm>
          <a:prstGeom prst="rect">
            <a:avLst/>
          </a:prstGeom>
        </p:spPr>
      </p:pic>
    </p:spTree>
    <p:extLst>
      <p:ext uri="{BB962C8B-B14F-4D97-AF65-F5344CB8AC3E}">
        <p14:creationId xmlns:p14="http://schemas.microsoft.com/office/powerpoint/2010/main" val="424914822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763850"/>
            <a:ext cx="4191000" cy="1447800"/>
          </a:xfrm>
        </p:spPr>
        <p:txBody>
          <a:bodyPr>
            <a:noAutofit/>
          </a:bodyPr>
          <a:lstStyle/>
          <a:p>
            <a:pPr marL="171450" lvl="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Large downloads (50000000-500000000). Largest presence are Gaming, Family and Communication apps</a:t>
            </a:r>
            <a:r>
              <a:rPr lang="en-US" sz="1200" i="0" dirty="0" smtClean="0">
                <a:solidFill>
                  <a:schemeClr val="tx1"/>
                </a:solidFill>
                <a:latin typeface="Times New Roman" panose="02020603050405020304" pitchFamily="18" charset="0"/>
                <a:cs typeface="Times New Roman" panose="02020603050405020304" pitchFamily="18" charset="0"/>
              </a:rPr>
              <a:t>.</a:t>
            </a:r>
          </a:p>
          <a:p>
            <a:pPr marL="171450" lvl="0" indent="-171450" algn="l">
              <a:buFont typeface="Arial" panose="020B0604020202020204" pitchFamily="34" charset="0"/>
              <a:buChar char="•"/>
            </a:pP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a:p>
            <a:pPr lvl="0" algn="l"/>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lvl="0" indent="-171450" algn="l">
              <a:buFont typeface="Arial" panose="020B0604020202020204" pitchFamily="34" charset="0"/>
              <a:buChar char="•"/>
            </a:pPr>
            <a:endParaRPr lang="en-US" sz="1200" i="0" dirty="0">
              <a:solidFill>
                <a:schemeClr val="tx1"/>
              </a:solidFill>
              <a:latin typeface="Times New Roman" panose="02020603050405020304" pitchFamily="18" charset="0"/>
              <a:cs typeface="Times New Roman" panose="02020603050405020304" pitchFamily="18" charset="0"/>
            </a:endParaRPr>
          </a:p>
          <a:p>
            <a:pPr lvl="0" algn="l"/>
            <a:endParaRPr lang="en-US" sz="1200" i="0" dirty="0">
              <a:solidFill>
                <a:schemeClr val="tx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 Very large downloads (1000000000+). Largest presence are Communication, Social and Gaming apps.</a:t>
            </a:r>
          </a:p>
          <a:p>
            <a:pPr marL="171450" indent="-171450" algn="l">
              <a:buFont typeface="Arial" panose="020B0604020202020204" pitchFamily="34" charset="0"/>
              <a:buChar char="•"/>
            </a:pPr>
            <a:endParaRPr lang="en-US" sz="1200" i="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876800" y="1417639"/>
            <a:ext cx="4061981" cy="2468562"/>
          </a:xfrm>
          <a:prstGeom prst="rect">
            <a:avLst/>
          </a:prstGeom>
        </p:spPr>
      </p:pic>
      <p:pic>
        <p:nvPicPr>
          <p:cNvPr id="6" name="Picture 5"/>
          <p:cNvPicPr>
            <a:picLocks noChangeAspect="1"/>
          </p:cNvPicPr>
          <p:nvPr/>
        </p:nvPicPr>
        <p:blipFill>
          <a:blip r:embed="rId4"/>
          <a:stretch>
            <a:fillRect/>
          </a:stretch>
        </p:blipFill>
        <p:spPr>
          <a:xfrm>
            <a:off x="4838699" y="4272770"/>
            <a:ext cx="4138181" cy="2356630"/>
          </a:xfrm>
          <a:prstGeom prst="rect">
            <a:avLst/>
          </a:prstGeom>
        </p:spPr>
      </p:pic>
    </p:spTree>
    <p:extLst>
      <p:ext uri="{BB962C8B-B14F-4D97-AF65-F5344CB8AC3E}">
        <p14:creationId xmlns:p14="http://schemas.microsoft.com/office/powerpoint/2010/main" val="15248700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4876800" cy="1447800"/>
          </a:xfrm>
        </p:spPr>
        <p:txBody>
          <a:bodyPr>
            <a:noAutofit/>
          </a:bodyPr>
          <a:lstStyle/>
          <a:p>
            <a:pPr marL="171450" lvl="0" indent="-171450" algn="l">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Overall </a:t>
            </a:r>
            <a:r>
              <a:rPr lang="en-US" sz="1200" i="0" dirty="0">
                <a:solidFill>
                  <a:schemeClr val="tx1"/>
                </a:solidFill>
                <a:latin typeface="Times New Roman" panose="02020603050405020304" pitchFamily="18" charset="0"/>
                <a:cs typeface="Times New Roman" panose="02020603050405020304" pitchFamily="18" charset="0"/>
              </a:rPr>
              <a:t>the communication apps have the highest average downloads, followed by Social apps, then </a:t>
            </a:r>
            <a:r>
              <a:rPr lang="en-US" sz="1200" i="0" dirty="0" smtClean="0">
                <a:solidFill>
                  <a:schemeClr val="tx1"/>
                </a:solidFill>
                <a:latin typeface="Times New Roman" panose="02020603050405020304" pitchFamily="18" charset="0"/>
                <a:cs typeface="Times New Roman" panose="02020603050405020304" pitchFamily="18" charset="0"/>
              </a:rPr>
              <a:t>Video Player </a:t>
            </a:r>
            <a:r>
              <a:rPr lang="en-US" sz="1200" i="0" dirty="0">
                <a:solidFill>
                  <a:schemeClr val="tx1"/>
                </a:solidFill>
                <a:latin typeface="Times New Roman" panose="02020603050405020304" pitchFamily="18" charset="0"/>
                <a:cs typeface="Times New Roman" panose="02020603050405020304" pitchFamily="18" charset="0"/>
              </a:rPr>
              <a:t>apps. </a:t>
            </a:r>
          </a:p>
        </p:txBody>
      </p:sp>
      <p:pic>
        <p:nvPicPr>
          <p:cNvPr id="5" name="Picture 4"/>
          <p:cNvPicPr>
            <a:picLocks noChangeAspect="1"/>
          </p:cNvPicPr>
          <p:nvPr/>
        </p:nvPicPr>
        <p:blipFill>
          <a:blip r:embed="rId3"/>
          <a:stretch>
            <a:fillRect/>
          </a:stretch>
        </p:blipFill>
        <p:spPr>
          <a:xfrm>
            <a:off x="1399066" y="2370483"/>
            <a:ext cx="6413091" cy="3420717"/>
          </a:xfrm>
          <a:prstGeom prst="rect">
            <a:avLst/>
          </a:prstGeom>
        </p:spPr>
      </p:pic>
    </p:spTree>
    <p:extLst>
      <p:ext uri="{BB962C8B-B14F-4D97-AF65-F5344CB8AC3E}">
        <p14:creationId xmlns:p14="http://schemas.microsoft.com/office/powerpoint/2010/main" val="97968798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marL="171450" lvl="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A</a:t>
            </a:r>
            <a:r>
              <a:rPr lang="en-US" sz="1200" i="0" dirty="0" smtClean="0">
                <a:solidFill>
                  <a:schemeClr val="tx1"/>
                </a:solidFill>
                <a:latin typeface="Times New Roman" panose="02020603050405020304" pitchFamily="18" charset="0"/>
                <a:cs typeface="Times New Roman" panose="02020603050405020304" pitchFamily="18" charset="0"/>
              </a:rPr>
              <a:t>pps </a:t>
            </a:r>
            <a:r>
              <a:rPr lang="en-US" sz="1200" i="0" dirty="0">
                <a:solidFill>
                  <a:schemeClr val="tx1"/>
                </a:solidFill>
                <a:latin typeface="Times New Roman" panose="02020603050405020304" pitchFamily="18" charset="0"/>
                <a:cs typeface="Times New Roman" panose="02020603050405020304" pitchFamily="18" charset="0"/>
              </a:rPr>
              <a:t>with downloads fewer than 5000 are negatively affected by ratings. </a:t>
            </a: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Apps with downloads </a:t>
            </a:r>
            <a:r>
              <a:rPr lang="en-US" sz="1200" i="0" dirty="0" smtClean="0">
                <a:solidFill>
                  <a:schemeClr val="tx1"/>
                </a:solidFill>
                <a:latin typeface="Times New Roman" panose="02020603050405020304" pitchFamily="18" charset="0"/>
                <a:cs typeface="Times New Roman" panose="02020603050405020304" pitchFamily="18" charset="0"/>
              </a:rPr>
              <a:t>between (5000 - 100,000,000)  are positively  affected </a:t>
            </a:r>
            <a:r>
              <a:rPr lang="en-US" sz="1200" i="0" dirty="0">
                <a:solidFill>
                  <a:schemeClr val="tx1"/>
                </a:solidFill>
                <a:latin typeface="Times New Roman" panose="02020603050405020304" pitchFamily="18" charset="0"/>
                <a:cs typeface="Times New Roman" panose="02020603050405020304" pitchFamily="18" charset="0"/>
              </a:rPr>
              <a:t>by ratings</a:t>
            </a:r>
            <a:r>
              <a:rPr lang="en-US" sz="1200" i="0" dirty="0" smtClean="0">
                <a:solidFill>
                  <a:schemeClr val="tx1"/>
                </a:solidFill>
                <a:latin typeface="Times New Roman" panose="02020603050405020304" pitchFamily="18" charset="0"/>
                <a:cs typeface="Times New Roman" panose="02020603050405020304" pitchFamily="18" charset="0"/>
              </a:rPr>
              <a:t>.</a:t>
            </a:r>
          </a:p>
          <a:p>
            <a:pPr marL="17145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Apps with downloads 100,000,000 and above </a:t>
            </a:r>
            <a:r>
              <a:rPr lang="en-US" sz="1200" i="0" dirty="0" smtClean="0">
                <a:solidFill>
                  <a:schemeClr val="tx1"/>
                </a:solidFill>
                <a:latin typeface="Times New Roman" panose="02020603050405020304" pitchFamily="18" charset="0"/>
                <a:cs typeface="Times New Roman" panose="02020603050405020304" pitchFamily="18" charset="0"/>
              </a:rPr>
              <a:t>are </a:t>
            </a:r>
            <a:r>
              <a:rPr lang="en-US" sz="1200" i="0" dirty="0">
                <a:solidFill>
                  <a:schemeClr val="tx1"/>
                </a:solidFill>
                <a:latin typeface="Times New Roman" panose="02020603050405020304" pitchFamily="18" charset="0"/>
                <a:cs typeface="Times New Roman" panose="02020603050405020304" pitchFamily="18" charset="0"/>
              </a:rPr>
              <a:t>negatively affected by ratings. </a:t>
            </a:r>
          </a:p>
          <a:p>
            <a:pPr marL="171450" indent="-171450">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467678" y="2743200"/>
            <a:ext cx="6281585" cy="3200400"/>
          </a:xfrm>
          <a:prstGeom prst="rect">
            <a:avLst/>
          </a:prstGeom>
        </p:spPr>
      </p:pic>
    </p:spTree>
    <p:extLst>
      <p:ext uri="{BB962C8B-B14F-4D97-AF65-F5344CB8AC3E}">
        <p14:creationId xmlns:p14="http://schemas.microsoft.com/office/powerpoint/2010/main" val="164045829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lvl="0" algn="l"/>
            <a:r>
              <a:rPr lang="en-US" sz="1200" i="0" dirty="0" smtClean="0">
                <a:solidFill>
                  <a:schemeClr val="tx1"/>
                </a:solidFill>
                <a:latin typeface="Times New Roman" panose="02020603050405020304" pitchFamily="18" charset="0"/>
                <a:cs typeface="Times New Roman" panose="02020603050405020304" pitchFamily="18" charset="0"/>
              </a:rPr>
              <a:t>Number of reviews has a strong positive impact on number </a:t>
            </a:r>
            <a:r>
              <a:rPr lang="en-US" sz="1200" i="0" dirty="0">
                <a:solidFill>
                  <a:schemeClr val="tx1"/>
                </a:solidFill>
                <a:latin typeface="Times New Roman" panose="02020603050405020304" pitchFamily="18" charset="0"/>
                <a:cs typeface="Times New Roman" panose="02020603050405020304" pitchFamily="18" charset="0"/>
              </a:rPr>
              <a:t>of </a:t>
            </a:r>
            <a:r>
              <a:rPr lang="en-US" sz="1200" i="0" dirty="0" smtClean="0">
                <a:solidFill>
                  <a:schemeClr val="tx1"/>
                </a:solidFill>
                <a:latin typeface="Times New Roman" panose="02020603050405020304" pitchFamily="18" charset="0"/>
                <a:cs typeface="Times New Roman" panose="02020603050405020304" pitchFamily="18" charset="0"/>
              </a:rPr>
              <a:t>downloads</a:t>
            </a:r>
          </a:p>
          <a:p>
            <a:pPr lvl="0" algn="l"/>
            <a:endParaRPr lang="en-US" sz="1200" i="0" dirty="0">
              <a:solidFill>
                <a:schemeClr val="tx1"/>
              </a:solidFill>
              <a:latin typeface="Times New Roman" panose="02020603050405020304" pitchFamily="18" charset="0"/>
              <a:cs typeface="Times New Roman" panose="02020603050405020304" pitchFamily="18" charset="0"/>
            </a:endParaRPr>
          </a:p>
          <a:p>
            <a:pPr algn="l"/>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294599784"/>
              </p:ext>
            </p:extLst>
          </p:nvPr>
        </p:nvGraphicFramePr>
        <p:xfrm>
          <a:off x="1035968" y="2141098"/>
          <a:ext cx="2057400" cy="3573906"/>
        </p:xfrm>
        <a:graphic>
          <a:graphicData uri="http://schemas.openxmlformats.org/drawingml/2006/table">
            <a:tbl>
              <a:tblPr firstRow="1" firstCol="1" bandRow="1">
                <a:tableStyleId>{5C22544A-7EE6-4342-B048-85BDC9FD1C3A}</a:tableStyleId>
              </a:tblPr>
              <a:tblGrid>
                <a:gridCol w="2057400"/>
              </a:tblGrid>
              <a:tr h="170186">
                <a:tc>
                  <a:txBody>
                    <a:bodyPr/>
                    <a:lstStyle/>
                    <a:p>
                      <a:r>
                        <a:rPr lang="en-US" sz="1100" dirty="0">
                          <a:effectLst/>
                        </a:rPr>
                        <a:t>      Installs  </a:t>
                      </a:r>
                      <a:r>
                        <a:rPr lang="en-US" sz="1100" dirty="0" err="1">
                          <a:effectLst/>
                        </a:rPr>
                        <a:t>MeanReviews</a:t>
                      </a:r>
                      <a:endParaRPr lang="en-US" sz="1000" dirty="0">
                        <a:effectLst/>
                        <a:latin typeface="Calibri" panose="020F0502020204030204" pitchFamily="34" charset="0"/>
                      </a:endParaRPr>
                    </a:p>
                  </a:txBody>
                  <a:tcPr marL="61232" marR="61232" marT="0" marB="0"/>
                </a:tc>
              </a:tr>
              <a:tr h="170186">
                <a:tc>
                  <a:txBody>
                    <a:bodyPr/>
                    <a:lstStyle/>
                    <a:p>
                      <a:r>
                        <a:rPr lang="en-US" sz="1100">
                          <a:effectLst/>
                        </a:rPr>
                        <a:t>            0   0.000000e+00</a:t>
                      </a:r>
                      <a:endParaRPr lang="en-US" sz="1000">
                        <a:effectLst/>
                        <a:latin typeface="Calibri" panose="020F0502020204030204" pitchFamily="34" charset="0"/>
                      </a:endParaRPr>
                    </a:p>
                  </a:txBody>
                  <a:tcPr marL="61232" marR="61232" marT="0" marB="0"/>
                </a:tc>
              </a:tr>
              <a:tr h="170186">
                <a:tc>
                  <a:txBody>
                    <a:bodyPr/>
                    <a:lstStyle/>
                    <a:p>
                      <a:r>
                        <a:rPr lang="en-US" sz="1100">
                          <a:effectLst/>
                        </a:rPr>
                        <a:t>            1   2.985075e-01</a:t>
                      </a:r>
                      <a:endParaRPr lang="en-US" sz="1000">
                        <a:effectLst/>
                        <a:latin typeface="Calibri" panose="020F0502020204030204" pitchFamily="34" charset="0"/>
                      </a:endParaRPr>
                    </a:p>
                  </a:txBody>
                  <a:tcPr marL="61232" marR="61232" marT="0" marB="0"/>
                </a:tc>
              </a:tr>
              <a:tr h="170186">
                <a:tc>
                  <a:txBody>
                    <a:bodyPr/>
                    <a:lstStyle/>
                    <a:p>
                      <a:r>
                        <a:rPr lang="en-US" sz="1100">
                          <a:effectLst/>
                        </a:rPr>
                        <a:t>            5   5.365854e-01</a:t>
                      </a:r>
                      <a:endParaRPr lang="en-US" sz="1000">
                        <a:effectLst/>
                        <a:latin typeface="Calibri" panose="020F0502020204030204" pitchFamily="34" charset="0"/>
                      </a:endParaRPr>
                    </a:p>
                  </a:txBody>
                  <a:tcPr marL="61232" marR="61232" marT="0" marB="0"/>
                </a:tc>
              </a:tr>
              <a:tr h="170186">
                <a:tc>
                  <a:txBody>
                    <a:bodyPr/>
                    <a:lstStyle/>
                    <a:p>
                      <a:r>
                        <a:rPr lang="en-US" sz="1100">
                          <a:effectLst/>
                        </a:rPr>
                        <a:t>           10   1.085492e+00</a:t>
                      </a:r>
                      <a:endParaRPr lang="en-US" sz="1000">
                        <a:effectLst/>
                        <a:latin typeface="Calibri" panose="020F0502020204030204" pitchFamily="34" charset="0"/>
                      </a:endParaRPr>
                    </a:p>
                  </a:txBody>
                  <a:tcPr marL="61232" marR="61232" marT="0" marB="0"/>
                </a:tc>
              </a:tr>
              <a:tr h="170186">
                <a:tc>
                  <a:txBody>
                    <a:bodyPr/>
                    <a:lstStyle/>
                    <a:p>
                      <a:r>
                        <a:rPr lang="en-US" sz="1100">
                          <a:effectLst/>
                        </a:rPr>
                        <a:t>           50   2.370732e+00</a:t>
                      </a:r>
                      <a:endParaRPr lang="en-US" sz="1000">
                        <a:effectLst/>
                        <a:latin typeface="Calibri" panose="020F0502020204030204" pitchFamily="34" charset="0"/>
                      </a:endParaRPr>
                    </a:p>
                  </a:txBody>
                  <a:tcPr marL="61232" marR="61232" marT="0" marB="0"/>
                </a:tc>
              </a:tr>
              <a:tr h="170186">
                <a:tc>
                  <a:txBody>
                    <a:bodyPr/>
                    <a:lstStyle/>
                    <a:p>
                      <a:r>
                        <a:rPr lang="en-US" sz="1100">
                          <a:effectLst/>
                        </a:rPr>
                        <a:t>          100   5.432545e+00</a:t>
                      </a:r>
                      <a:endParaRPr lang="en-US" sz="1000">
                        <a:effectLst/>
                        <a:latin typeface="Calibri" panose="020F0502020204030204" pitchFamily="34" charset="0"/>
                      </a:endParaRPr>
                    </a:p>
                  </a:txBody>
                  <a:tcPr marL="61232" marR="61232" marT="0" marB="0"/>
                </a:tc>
              </a:tr>
              <a:tr h="170186">
                <a:tc>
                  <a:txBody>
                    <a:bodyPr/>
                    <a:lstStyle/>
                    <a:p>
                      <a:r>
                        <a:rPr lang="en-US" sz="1100">
                          <a:effectLst/>
                        </a:rPr>
                        <a:t>          500   1.231818e+01</a:t>
                      </a:r>
                      <a:endParaRPr lang="en-US" sz="1000">
                        <a:effectLst/>
                        <a:latin typeface="Calibri" panose="020F0502020204030204" pitchFamily="34" charset="0"/>
                      </a:endParaRPr>
                    </a:p>
                  </a:txBody>
                  <a:tcPr marL="61232" marR="61232" marT="0" marB="0"/>
                </a:tc>
              </a:tr>
              <a:tr h="170186">
                <a:tc>
                  <a:txBody>
                    <a:bodyPr/>
                    <a:lstStyle/>
                    <a:p>
                      <a:r>
                        <a:rPr lang="en-US" sz="1100">
                          <a:effectLst/>
                        </a:rPr>
                        <a:t>         1000   3.844432e+01</a:t>
                      </a:r>
                      <a:endParaRPr lang="en-US" sz="1000">
                        <a:effectLst/>
                        <a:latin typeface="Calibri" panose="020F0502020204030204" pitchFamily="34" charset="0"/>
                      </a:endParaRPr>
                    </a:p>
                  </a:txBody>
                  <a:tcPr marL="61232" marR="61232" marT="0" marB="0"/>
                </a:tc>
              </a:tr>
              <a:tr h="170186">
                <a:tc>
                  <a:txBody>
                    <a:bodyPr/>
                    <a:lstStyle/>
                    <a:p>
                      <a:r>
                        <a:rPr lang="en-US" sz="1100">
                          <a:effectLst/>
                        </a:rPr>
                        <a:t>         5000   1.009015e+02</a:t>
                      </a:r>
                      <a:endParaRPr lang="en-US" sz="1000">
                        <a:effectLst/>
                        <a:latin typeface="Calibri" panose="020F0502020204030204" pitchFamily="34" charset="0"/>
                      </a:endParaRPr>
                    </a:p>
                  </a:txBody>
                  <a:tcPr marL="61232" marR="61232" marT="0" marB="0"/>
                </a:tc>
              </a:tr>
              <a:tr h="170186">
                <a:tc>
                  <a:txBody>
                    <a:bodyPr/>
                    <a:lstStyle/>
                    <a:p>
                      <a:r>
                        <a:rPr lang="en-US" sz="1100">
                          <a:effectLst/>
                        </a:rPr>
                        <a:t>        10000   3.439791e+02</a:t>
                      </a:r>
                      <a:endParaRPr lang="en-US" sz="1000">
                        <a:effectLst/>
                        <a:latin typeface="Calibri" panose="020F0502020204030204" pitchFamily="34" charset="0"/>
                      </a:endParaRPr>
                    </a:p>
                  </a:txBody>
                  <a:tcPr marL="61232" marR="61232" marT="0" marB="0"/>
                </a:tc>
              </a:tr>
              <a:tr h="170186">
                <a:tc>
                  <a:txBody>
                    <a:bodyPr/>
                    <a:lstStyle/>
                    <a:p>
                      <a:r>
                        <a:rPr lang="en-US" sz="1100">
                          <a:effectLst/>
                        </a:rPr>
                        <a:t>        50000   9.863194e+02</a:t>
                      </a:r>
                      <a:endParaRPr lang="en-US" sz="1000">
                        <a:effectLst/>
                        <a:latin typeface="Calibri" panose="020F0502020204030204" pitchFamily="34" charset="0"/>
                      </a:endParaRPr>
                    </a:p>
                  </a:txBody>
                  <a:tcPr marL="61232" marR="61232" marT="0" marB="0"/>
                </a:tc>
              </a:tr>
              <a:tr h="170186">
                <a:tc>
                  <a:txBody>
                    <a:bodyPr/>
                    <a:lstStyle/>
                    <a:p>
                      <a:r>
                        <a:rPr lang="en-US" sz="1100">
                          <a:effectLst/>
                        </a:rPr>
                        <a:t>       100000   3.388369e+03</a:t>
                      </a:r>
                      <a:endParaRPr lang="en-US" sz="1000">
                        <a:effectLst/>
                        <a:latin typeface="Calibri" panose="020F0502020204030204" pitchFamily="34" charset="0"/>
                      </a:endParaRPr>
                    </a:p>
                  </a:txBody>
                  <a:tcPr marL="61232" marR="61232" marT="0" marB="0"/>
                </a:tc>
              </a:tr>
              <a:tr h="170186">
                <a:tc>
                  <a:txBody>
                    <a:bodyPr/>
                    <a:lstStyle/>
                    <a:p>
                      <a:r>
                        <a:rPr lang="en-US" sz="1100">
                          <a:effectLst/>
                        </a:rPr>
                        <a:t>       500000   9.798670e+03</a:t>
                      </a:r>
                      <a:endParaRPr lang="en-US" sz="1000">
                        <a:effectLst/>
                        <a:latin typeface="Calibri" panose="020F0502020204030204" pitchFamily="34" charset="0"/>
                      </a:endParaRPr>
                    </a:p>
                  </a:txBody>
                  <a:tcPr marL="61232" marR="61232" marT="0" marB="0"/>
                </a:tc>
              </a:tr>
              <a:tr h="170186">
                <a:tc>
                  <a:txBody>
                    <a:bodyPr/>
                    <a:lstStyle/>
                    <a:p>
                      <a:r>
                        <a:rPr lang="en-US" sz="1100">
                          <a:effectLst/>
                        </a:rPr>
                        <a:t>      1000000   3.303677e+04</a:t>
                      </a:r>
                      <a:endParaRPr lang="en-US" sz="1000">
                        <a:effectLst/>
                        <a:latin typeface="Calibri" panose="020F0502020204030204" pitchFamily="34" charset="0"/>
                      </a:endParaRPr>
                    </a:p>
                  </a:txBody>
                  <a:tcPr marL="61232" marR="61232" marT="0" marB="0"/>
                </a:tc>
              </a:tr>
              <a:tr h="170186">
                <a:tc>
                  <a:txBody>
                    <a:bodyPr/>
                    <a:lstStyle/>
                    <a:p>
                      <a:r>
                        <a:rPr lang="en-US" sz="1100">
                          <a:effectLst/>
                        </a:rPr>
                        <a:t>      5000000   1.028015e+05</a:t>
                      </a:r>
                      <a:endParaRPr lang="en-US" sz="1000">
                        <a:effectLst/>
                        <a:latin typeface="Calibri" panose="020F0502020204030204" pitchFamily="34" charset="0"/>
                      </a:endParaRPr>
                    </a:p>
                  </a:txBody>
                  <a:tcPr marL="61232" marR="61232" marT="0" marB="0"/>
                </a:tc>
              </a:tr>
              <a:tr h="170186">
                <a:tc>
                  <a:txBody>
                    <a:bodyPr/>
                    <a:lstStyle/>
                    <a:p>
                      <a:r>
                        <a:rPr lang="en-US" sz="1100">
                          <a:effectLst/>
                        </a:rPr>
                        <a:t>     10000000   3.625296e+05</a:t>
                      </a:r>
                      <a:endParaRPr lang="en-US" sz="1000">
                        <a:effectLst/>
                        <a:latin typeface="Calibri" panose="020F0502020204030204" pitchFamily="34" charset="0"/>
                      </a:endParaRPr>
                    </a:p>
                  </a:txBody>
                  <a:tcPr marL="61232" marR="61232" marT="0" marB="0"/>
                </a:tc>
              </a:tr>
              <a:tr h="170186">
                <a:tc>
                  <a:txBody>
                    <a:bodyPr/>
                    <a:lstStyle/>
                    <a:p>
                      <a:r>
                        <a:rPr lang="en-US" sz="1100">
                          <a:effectLst/>
                        </a:rPr>
                        <a:t>     50000000   1.232242e+06</a:t>
                      </a:r>
                      <a:endParaRPr lang="en-US" sz="1000">
                        <a:effectLst/>
                        <a:latin typeface="Calibri" panose="020F0502020204030204" pitchFamily="34" charset="0"/>
                      </a:endParaRPr>
                    </a:p>
                  </a:txBody>
                  <a:tcPr marL="61232" marR="61232" marT="0" marB="0"/>
                </a:tc>
              </a:tr>
              <a:tr h="170186">
                <a:tc>
                  <a:txBody>
                    <a:bodyPr/>
                    <a:lstStyle/>
                    <a:p>
                      <a:r>
                        <a:rPr lang="en-US" sz="1100">
                          <a:effectLst/>
                        </a:rPr>
                        <a:t>    100000000   4.671250e+06</a:t>
                      </a:r>
                      <a:endParaRPr lang="en-US" sz="1000">
                        <a:effectLst/>
                        <a:latin typeface="Calibri" panose="020F0502020204030204" pitchFamily="34" charset="0"/>
                      </a:endParaRPr>
                    </a:p>
                  </a:txBody>
                  <a:tcPr marL="61232" marR="61232" marT="0" marB="0"/>
                </a:tc>
              </a:tr>
              <a:tr h="170186">
                <a:tc>
                  <a:txBody>
                    <a:bodyPr/>
                    <a:lstStyle/>
                    <a:p>
                      <a:r>
                        <a:rPr lang="en-US" sz="1100" dirty="0">
                          <a:effectLst/>
                        </a:rPr>
                        <a:t>    500000000   9.957384e+06</a:t>
                      </a:r>
                      <a:endParaRPr lang="en-US" sz="1000" dirty="0">
                        <a:effectLst/>
                        <a:latin typeface="Calibri" panose="020F0502020204030204" pitchFamily="34" charset="0"/>
                      </a:endParaRPr>
                    </a:p>
                  </a:txBody>
                  <a:tcPr marL="61232" marR="61232" marT="0" marB="0"/>
                </a:tc>
              </a:tr>
              <a:tr h="170186">
                <a:tc>
                  <a:txBody>
                    <a:bodyPr/>
                    <a:lstStyle/>
                    <a:p>
                      <a:r>
                        <a:rPr lang="en-US" sz="1100" dirty="0">
                          <a:effectLst/>
                        </a:rPr>
                        <a:t>   1000000000   2.133618e+07</a:t>
                      </a:r>
                      <a:endParaRPr lang="en-US" sz="1000" dirty="0">
                        <a:effectLst/>
                        <a:latin typeface="Calibri" panose="020F0502020204030204" pitchFamily="34" charset="0"/>
                      </a:endParaRPr>
                    </a:p>
                  </a:txBody>
                  <a:tcPr marL="61232" marR="61232" marT="0" marB="0"/>
                </a:tc>
              </a:tr>
            </a:tbl>
          </a:graphicData>
        </a:graphic>
      </p:graphicFrame>
      <p:pic>
        <p:nvPicPr>
          <p:cNvPr id="7" name="Picture 6"/>
          <p:cNvPicPr>
            <a:picLocks noChangeAspect="1"/>
          </p:cNvPicPr>
          <p:nvPr/>
        </p:nvPicPr>
        <p:blipFill>
          <a:blip r:embed="rId3"/>
          <a:stretch>
            <a:fillRect/>
          </a:stretch>
        </p:blipFill>
        <p:spPr>
          <a:xfrm>
            <a:off x="3269974" y="2162632"/>
            <a:ext cx="5715000" cy="3552371"/>
          </a:xfrm>
          <a:prstGeom prst="rect">
            <a:avLst/>
          </a:prstGeom>
        </p:spPr>
      </p:pic>
    </p:spTree>
    <p:extLst>
      <p:ext uri="{BB962C8B-B14F-4D97-AF65-F5344CB8AC3E}">
        <p14:creationId xmlns:p14="http://schemas.microsoft.com/office/powerpoint/2010/main" val="31255762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lvl="0" algn="l"/>
            <a:r>
              <a:rPr lang="en-US" sz="1200" i="0" dirty="0" smtClean="0">
                <a:solidFill>
                  <a:schemeClr val="tx1"/>
                </a:solidFill>
                <a:latin typeface="Times New Roman" panose="02020603050405020304" pitchFamily="18" charset="0"/>
                <a:cs typeface="Times New Roman" panose="02020603050405020304" pitchFamily="18" charset="0"/>
              </a:rPr>
              <a:t>Mobile app </a:t>
            </a:r>
            <a:r>
              <a:rPr lang="en-US" sz="1200" i="0" dirty="0">
                <a:solidFill>
                  <a:schemeClr val="tx1"/>
                </a:solidFill>
                <a:latin typeface="Times New Roman" panose="02020603050405020304" pitchFamily="18" charset="0"/>
                <a:cs typeface="Times New Roman" panose="02020603050405020304" pitchFamily="18" charset="0"/>
              </a:rPr>
              <a:t>size seems to have a positive influence on number of downloads</a:t>
            </a:r>
          </a:p>
          <a:p>
            <a:pPr lvl="0" algn="l"/>
            <a:endParaRPr lang="en-US" sz="1200" i="0" dirty="0">
              <a:solidFill>
                <a:schemeClr val="tx1"/>
              </a:solidFill>
              <a:latin typeface="Times New Roman" panose="02020603050405020304" pitchFamily="18" charset="0"/>
              <a:cs typeface="Times New Roman" panose="02020603050405020304" pitchFamily="18" charset="0"/>
            </a:endParaRPr>
          </a:p>
          <a:p>
            <a:pPr algn="l"/>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066800" y="2133601"/>
            <a:ext cx="6960010" cy="3581400"/>
          </a:xfrm>
          <a:prstGeom prst="rect">
            <a:avLst/>
          </a:prstGeom>
        </p:spPr>
      </p:pic>
    </p:spTree>
    <p:extLst>
      <p:ext uri="{BB962C8B-B14F-4D97-AF65-F5344CB8AC3E}">
        <p14:creationId xmlns:p14="http://schemas.microsoft.com/office/powerpoint/2010/main" val="27267091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lvl="0" algn="l"/>
            <a:r>
              <a:rPr lang="en-US" sz="1200" i="0" dirty="0">
                <a:solidFill>
                  <a:schemeClr val="tx1"/>
                </a:solidFill>
                <a:latin typeface="Times New Roman" panose="02020603050405020304" pitchFamily="18" charset="0"/>
                <a:cs typeface="Times New Roman" panose="02020603050405020304" pitchFamily="18" charset="0"/>
              </a:rPr>
              <a:t>Price negatively affects number of downloads</a:t>
            </a:r>
          </a:p>
          <a:p>
            <a:pPr algn="l"/>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66800" y="2133601"/>
            <a:ext cx="6939117" cy="3581400"/>
          </a:xfrm>
          <a:prstGeom prst="rect">
            <a:avLst/>
          </a:prstGeom>
        </p:spPr>
      </p:pic>
    </p:spTree>
    <p:extLst>
      <p:ext uri="{BB962C8B-B14F-4D97-AF65-F5344CB8AC3E}">
        <p14:creationId xmlns:p14="http://schemas.microsoft.com/office/powerpoint/2010/main" val="74605563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marL="171450" lvl="0" indent="-171450" algn="l">
              <a:buFont typeface="Arial" panose="020B0604020202020204"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Apps that can only be downloaded with android phones using a minimum OS version of 4 were the most </a:t>
            </a:r>
            <a:r>
              <a:rPr lang="en-US" sz="1200" i="0" dirty="0" smtClean="0">
                <a:solidFill>
                  <a:schemeClr val="tx1"/>
                </a:solidFill>
                <a:latin typeface="Times New Roman" panose="02020603050405020304" pitchFamily="18" charset="0"/>
                <a:cs typeface="Times New Roman" panose="02020603050405020304" pitchFamily="18" charset="0"/>
              </a:rPr>
              <a:t>downloaded</a:t>
            </a: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143000" y="2362200"/>
            <a:ext cx="6858000" cy="3352800"/>
          </a:xfrm>
          <a:prstGeom prst="rect">
            <a:avLst/>
          </a:prstGeom>
        </p:spPr>
      </p:pic>
    </p:spTree>
    <p:extLst>
      <p:ext uri="{BB962C8B-B14F-4D97-AF65-F5344CB8AC3E}">
        <p14:creationId xmlns:p14="http://schemas.microsoft.com/office/powerpoint/2010/main" val="10573043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marL="171450" lvl="0" indent="-171450" algn="l">
              <a:buFont typeface="Arial" panose="020B0604020202020204"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Phones </a:t>
            </a:r>
            <a:r>
              <a:rPr lang="en-US" sz="1200" i="0" dirty="0">
                <a:solidFill>
                  <a:schemeClr val="tx1"/>
                </a:solidFill>
                <a:latin typeface="Times New Roman" panose="02020603050405020304" pitchFamily="18" charset="0"/>
                <a:cs typeface="Times New Roman" panose="02020603050405020304" pitchFamily="18" charset="0"/>
              </a:rPr>
              <a:t>with newer android versions can download more Google Play Store apps</a:t>
            </a:r>
            <a:r>
              <a:rPr lang="en-US" sz="1200" i="0" dirty="0" smtClean="0">
                <a:solidFill>
                  <a:schemeClr val="tx1"/>
                </a:solidFill>
                <a:latin typeface="Times New Roman" panose="02020603050405020304" pitchFamily="18" charset="0"/>
                <a:cs typeface="Times New Roman" panose="02020603050405020304" pitchFamily="18" charset="0"/>
              </a:rPr>
              <a:t> </a:t>
            </a:r>
            <a:endParaRPr lang="en-US" sz="1200" i="0" dirty="0">
              <a:solidFill>
                <a:schemeClr val="tx1"/>
              </a:solidFill>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US" sz="1200" i="0" dirty="0" smtClean="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000" y="2133600"/>
            <a:ext cx="6858000" cy="3639797"/>
          </a:xfrm>
          <a:prstGeom prst="rect">
            <a:avLst/>
          </a:prstGeom>
        </p:spPr>
      </p:pic>
    </p:spTree>
    <p:extLst>
      <p:ext uri="{BB962C8B-B14F-4D97-AF65-F5344CB8AC3E}">
        <p14:creationId xmlns:p14="http://schemas.microsoft.com/office/powerpoint/2010/main" val="261204093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6400800" cy="914400"/>
          </a:xfrm>
        </p:spPr>
        <p:txBody>
          <a:bodyPr>
            <a:normAutofit/>
          </a:bodyPr>
          <a:lstStyle/>
          <a:p>
            <a:r>
              <a:rPr lang="en-US" sz="1200" b="1" dirty="0" smtClean="0">
                <a:latin typeface="Times New Roman" pitchFamily="18" charset="0"/>
                <a:cs typeface="Times New Roman" pitchFamily="18" charset="0"/>
              </a:rPr>
              <a:t>Exploratory data analysis (continued)</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1676400"/>
            <a:ext cx="6934200" cy="1143000"/>
          </a:xfrm>
        </p:spPr>
        <p:txBody>
          <a:bodyPr>
            <a:noAutofit/>
          </a:bodyPr>
          <a:lstStyle/>
          <a:p>
            <a:pPr lvl="0" algn="l"/>
            <a:r>
              <a:rPr lang="en-US" sz="1200" i="0" dirty="0">
                <a:solidFill>
                  <a:schemeClr val="tx1"/>
                </a:solidFill>
                <a:latin typeface="Times New Roman" panose="02020603050405020304" pitchFamily="18" charset="0"/>
                <a:cs typeface="Times New Roman" panose="02020603050405020304" pitchFamily="18" charset="0"/>
              </a:rPr>
              <a:t>The top performing app categories (99 percentile or more in Reviews, Rating and number of Installs) are Gaming apps, Communication apps, Family apps and Social apps</a:t>
            </a:r>
            <a:endParaRPr lang="en-US" sz="1200" i="0" dirty="0" smtClean="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97076456"/>
              </p:ext>
            </p:extLst>
          </p:nvPr>
        </p:nvGraphicFramePr>
        <p:xfrm>
          <a:off x="2743200" y="2819400"/>
          <a:ext cx="2743200" cy="2171700"/>
        </p:xfrm>
        <a:graphic>
          <a:graphicData uri="http://schemas.openxmlformats.org/drawingml/2006/table">
            <a:tbl>
              <a:tblPr firstRow="1" firstCol="1" bandRow="1">
                <a:tableStyleId>{5C22544A-7EE6-4342-B048-85BDC9FD1C3A}</a:tableStyleId>
              </a:tblPr>
              <a:tblGrid>
                <a:gridCol w="2743200"/>
              </a:tblGrid>
              <a:tr h="434340">
                <a:tc>
                  <a:txBody>
                    <a:bodyPr/>
                    <a:lstStyle/>
                    <a:p>
                      <a:r>
                        <a:rPr lang="en-US" sz="1600" dirty="0" smtClean="0">
                          <a:effectLst/>
                        </a:rPr>
                        <a:t>CATEGORY                      n</a:t>
                      </a:r>
                      <a:endParaRPr lang="en-US" sz="1100" dirty="0">
                        <a:effectLst/>
                        <a:latin typeface="Calibri" panose="020F0502020204030204" pitchFamily="34" charset="0"/>
                      </a:endParaRPr>
                    </a:p>
                  </a:txBody>
                  <a:tcPr marL="68580" marR="68580" marT="0" marB="0"/>
                </a:tc>
              </a:tr>
              <a:tr h="434340">
                <a:tc>
                  <a:txBody>
                    <a:bodyPr/>
                    <a:lstStyle/>
                    <a:p>
                      <a:r>
                        <a:rPr lang="en-US" sz="1600" dirty="0" smtClean="0">
                          <a:effectLst/>
                        </a:rPr>
                        <a:t>GAME                               43</a:t>
                      </a:r>
                      <a:endParaRPr lang="en-US" sz="1100" dirty="0">
                        <a:effectLst/>
                        <a:latin typeface="Calibri" panose="020F0502020204030204" pitchFamily="34" charset="0"/>
                      </a:endParaRPr>
                    </a:p>
                  </a:txBody>
                  <a:tcPr marL="68580" marR="68580" marT="0" marB="0"/>
                </a:tc>
              </a:tr>
              <a:tr h="434340">
                <a:tc>
                  <a:txBody>
                    <a:bodyPr/>
                    <a:lstStyle/>
                    <a:p>
                      <a:r>
                        <a:rPr lang="en-US" sz="1600">
                          <a:effectLst/>
                        </a:rPr>
                        <a:t>COMMUNICATION     25</a:t>
                      </a:r>
                      <a:endParaRPr lang="en-US" sz="1100">
                        <a:effectLst/>
                        <a:latin typeface="Calibri" panose="020F0502020204030204" pitchFamily="34" charset="0"/>
                      </a:endParaRPr>
                    </a:p>
                  </a:txBody>
                  <a:tcPr marL="68580" marR="68580" marT="0" marB="0"/>
                </a:tc>
              </a:tr>
              <a:tr h="434340">
                <a:tc>
                  <a:txBody>
                    <a:bodyPr/>
                    <a:lstStyle/>
                    <a:p>
                      <a:r>
                        <a:rPr lang="en-US" sz="1600" dirty="0">
                          <a:effectLst/>
                        </a:rPr>
                        <a:t>FAMILY           </a:t>
                      </a:r>
                      <a:r>
                        <a:rPr lang="en-US" sz="1600" dirty="0" smtClean="0">
                          <a:effectLst/>
                        </a:rPr>
                        <a:t>                </a:t>
                      </a:r>
                      <a:r>
                        <a:rPr lang="en-US" sz="1600" dirty="0">
                          <a:effectLst/>
                        </a:rPr>
                        <a:t>10</a:t>
                      </a:r>
                      <a:endParaRPr lang="en-US" sz="1100" dirty="0">
                        <a:effectLst/>
                        <a:latin typeface="Calibri" panose="020F0502020204030204" pitchFamily="34" charset="0"/>
                      </a:endParaRPr>
                    </a:p>
                  </a:txBody>
                  <a:tcPr marL="68580" marR="68580" marT="0" marB="0"/>
                </a:tc>
              </a:tr>
              <a:tr h="434340">
                <a:tc>
                  <a:txBody>
                    <a:bodyPr/>
                    <a:lstStyle/>
                    <a:p>
                      <a:r>
                        <a:rPr lang="en-US" sz="1600" dirty="0">
                          <a:effectLst/>
                        </a:rPr>
                        <a:t>SOCIAL          </a:t>
                      </a:r>
                      <a:r>
                        <a:rPr lang="en-US" sz="1600" dirty="0" smtClean="0">
                          <a:effectLst/>
                        </a:rPr>
                        <a:t>                 </a:t>
                      </a:r>
                      <a:r>
                        <a:rPr lang="en-US" sz="1600" dirty="0">
                          <a:effectLst/>
                        </a:rPr>
                        <a:t>10</a:t>
                      </a:r>
                      <a:endParaRPr lang="en-US" sz="1100" dirty="0">
                        <a:effectLst/>
                        <a:latin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382974481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77200" cy="502920"/>
          </a:xfrm>
        </p:spPr>
        <p:txBody>
          <a:bodyPr>
            <a:noAutofit/>
          </a:bodyPr>
          <a:lstStyle/>
          <a:p>
            <a:pPr>
              <a:lnSpc>
                <a:spcPct val="200000"/>
              </a:lnSpc>
            </a:pPr>
            <a:r>
              <a:rPr lang="en-US" sz="1200" b="1" dirty="0" smtClean="0">
                <a:latin typeface="Times New Roman" pitchFamily="18" charset="0"/>
                <a:cs typeface="Times New Roman" pitchFamily="18" charset="0"/>
              </a:rPr>
              <a:t>OVERVIEW</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493521"/>
            <a:ext cx="6400800" cy="3992880"/>
          </a:xfrm>
        </p:spPr>
        <p:txBody>
          <a:bodyPr>
            <a:noAutofit/>
          </a:bodyPr>
          <a:lstStyle/>
          <a:p>
            <a:pPr algn="l">
              <a:lnSpc>
                <a:spcPct val="200000"/>
              </a:lnSpc>
              <a:spcBef>
                <a:spcPts val="0"/>
              </a:spcBef>
            </a:pPr>
            <a:r>
              <a:rPr lang="en-US" sz="1200" i="0" dirty="0" smtClean="0">
                <a:solidFill>
                  <a:schemeClr val="tx1"/>
                </a:solidFill>
                <a:latin typeface="Times New Roman" panose="02020603050405020304" pitchFamily="18" charset="0"/>
                <a:cs typeface="Times New Roman" panose="02020603050405020304" pitchFamily="18" charset="0"/>
              </a:rPr>
              <a:t>	</a:t>
            </a:r>
            <a:r>
              <a:rPr lang="en-US" sz="1400" i="0" dirty="0" smtClean="0">
                <a:solidFill>
                  <a:schemeClr val="tx1"/>
                </a:solidFill>
                <a:latin typeface="Times New Roman" panose="02020603050405020304" pitchFamily="18" charset="0"/>
                <a:cs typeface="Times New Roman" panose="02020603050405020304" pitchFamily="18" charset="0"/>
              </a:rPr>
              <a:t>The </a:t>
            </a:r>
            <a:r>
              <a:rPr lang="en-US" sz="1400" i="0" dirty="0">
                <a:solidFill>
                  <a:schemeClr val="tx1"/>
                </a:solidFill>
                <a:latin typeface="Times New Roman" panose="02020603050405020304" pitchFamily="18" charset="0"/>
                <a:cs typeface="Times New Roman" panose="02020603050405020304" pitchFamily="18" charset="0"/>
              </a:rPr>
              <a:t>problem is to ascertain the impact of variables such as minimum required android version, price, size, ratings, as well as any other significantly impacting variables on the marketability (number of downloads) of an android mobile application. My prospective clients would be mobile application development companies. It is believed that an understanding of the significant factors that influence the marketability of a mobile application, would aid designers and developers in making informed decisions during application implementation and deployment</a:t>
            </a:r>
            <a:r>
              <a:rPr lang="en-US" sz="1400" i="0" dirty="0" smtClean="0">
                <a:solidFill>
                  <a:schemeClr val="tx1"/>
                </a:solidFill>
                <a:latin typeface="Times New Roman" panose="02020603050405020304" pitchFamily="18" charset="0"/>
                <a:cs typeface="Times New Roman" panose="02020603050405020304" pitchFamily="18" charset="0"/>
              </a:rPr>
              <a:t>..</a:t>
            </a:r>
            <a:endParaRPr lang="en-US" sz="1400" i="0" dirty="0">
              <a:solidFill>
                <a:schemeClr val="tx1"/>
              </a:solidFill>
              <a:latin typeface="Times New Roman" panose="02020603050405020304" pitchFamily="18" charset="0"/>
              <a:cs typeface="Times New Roman" panose="02020603050405020304" pitchFamily="18" charset="0"/>
            </a:endParaRPr>
          </a:p>
          <a:p>
            <a:pPr algn="l">
              <a:lnSpc>
                <a:spcPct val="200000"/>
              </a:lnSpc>
              <a:spcBef>
                <a:spcPts val="0"/>
              </a:spcBef>
            </a:pPr>
            <a:endParaRPr lang="en-US" sz="1200" i="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519986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157" y="533400"/>
            <a:ext cx="6400800" cy="914400"/>
          </a:xfrm>
        </p:spPr>
        <p:txBody>
          <a:bodyPr>
            <a:normAutofit/>
          </a:bodyPr>
          <a:lstStyle/>
          <a:p>
            <a:r>
              <a:rPr lang="en-US" sz="1200" b="1" dirty="0" smtClean="0">
                <a:latin typeface="Times New Roman" pitchFamily="18" charset="0"/>
                <a:cs typeface="Times New Roman" pitchFamily="18" charset="0"/>
              </a:rPr>
              <a:t>Model Considerations</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335157" y="1524000"/>
            <a:ext cx="6553200" cy="1828800"/>
          </a:xfrm>
        </p:spPr>
        <p:txBody>
          <a:bodyPr>
            <a:noAutofit/>
          </a:bodyPr>
          <a:lstStyle/>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A supervised </a:t>
            </a:r>
            <a:r>
              <a:rPr lang="en-US" sz="1200" i="0" dirty="0">
                <a:solidFill>
                  <a:schemeClr val="tx1"/>
                </a:solidFill>
                <a:latin typeface="Times New Roman" panose="02020603050405020304" pitchFamily="18" charset="0"/>
                <a:cs typeface="Times New Roman" panose="02020603050405020304" pitchFamily="18" charset="0"/>
              </a:rPr>
              <a:t>classification machine learning problem. </a:t>
            </a: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indent="-171450" algn="l">
              <a:lnSpc>
                <a:spcPct val="200000"/>
              </a:lnSpc>
              <a:spcBef>
                <a:spcPts val="0"/>
              </a:spcBef>
              <a:buFont typeface="Arial" pitchFamily="34" charset="0"/>
              <a:buChar char="•"/>
            </a:pPr>
            <a:r>
              <a:rPr lang="en-US" sz="1200" i="0" dirty="0">
                <a:solidFill>
                  <a:schemeClr val="tx1"/>
                </a:solidFill>
                <a:latin typeface="Times New Roman" panose="02020603050405020304" pitchFamily="18" charset="0"/>
                <a:cs typeface="Times New Roman" panose="02020603050405020304" pitchFamily="18" charset="0"/>
              </a:rPr>
              <a:t>O</a:t>
            </a:r>
            <a:r>
              <a:rPr lang="en-US" sz="1200" i="0" dirty="0" smtClean="0">
                <a:solidFill>
                  <a:schemeClr val="tx1"/>
                </a:solidFill>
                <a:latin typeface="Times New Roman" panose="02020603050405020304" pitchFamily="18" charset="0"/>
                <a:cs typeface="Times New Roman" panose="02020603050405020304" pitchFamily="18" charset="0"/>
              </a:rPr>
              <a:t>utcome </a:t>
            </a:r>
            <a:r>
              <a:rPr lang="en-US" sz="1200" i="0" dirty="0">
                <a:solidFill>
                  <a:schemeClr val="tx1"/>
                </a:solidFill>
                <a:latin typeface="Times New Roman" panose="02020603050405020304" pitchFamily="18" charset="0"/>
                <a:cs typeface="Times New Roman" panose="02020603050405020304" pitchFamily="18" charset="0"/>
              </a:rPr>
              <a:t>variable is ordinal, </a:t>
            </a:r>
            <a:r>
              <a:rPr lang="en-US" sz="1200" i="0" dirty="0" smtClean="0">
                <a:solidFill>
                  <a:schemeClr val="tx1"/>
                </a:solidFill>
                <a:latin typeface="Times New Roman" panose="02020603050405020304" pitchFamily="18" charset="0"/>
                <a:cs typeface="Times New Roman" panose="02020603050405020304" pitchFamily="18" charset="0"/>
              </a:rPr>
              <a:t>thus, </a:t>
            </a:r>
            <a:r>
              <a:rPr lang="en-US" sz="1200" i="0" dirty="0">
                <a:solidFill>
                  <a:schemeClr val="tx1"/>
                </a:solidFill>
                <a:latin typeface="Times New Roman" panose="02020603050405020304" pitchFamily="18" charset="0"/>
                <a:cs typeface="Times New Roman" panose="02020603050405020304" pitchFamily="18" charset="0"/>
              </a:rPr>
              <a:t>ordinal logistic regression or decision tree method would be best suited for the problem. </a:t>
            </a:r>
            <a:endParaRPr lang="en-US" sz="1200" i="0" dirty="0" smtClean="0">
              <a:solidFill>
                <a:schemeClr val="tx1"/>
              </a:solidFill>
              <a:latin typeface="Times New Roman" panose="02020603050405020304" pitchFamily="18" charset="0"/>
              <a:cs typeface="Times New Roman" panose="02020603050405020304" pitchFamily="18" charset="0"/>
            </a:endParaRPr>
          </a:p>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The </a:t>
            </a:r>
            <a:r>
              <a:rPr lang="en-US" sz="1200" i="0" dirty="0">
                <a:solidFill>
                  <a:schemeClr val="tx1"/>
                </a:solidFill>
                <a:latin typeface="Times New Roman" panose="02020603050405020304" pitchFamily="18" charset="0"/>
                <a:cs typeface="Times New Roman" panose="02020603050405020304" pitchFamily="18" charset="0"/>
              </a:rPr>
              <a:t>decision tree method was finally picked, because the ordinal logistic regression model has issues with the Reviews </a:t>
            </a:r>
            <a:r>
              <a:rPr lang="en-US" sz="1200" i="0" dirty="0" smtClean="0">
                <a:solidFill>
                  <a:schemeClr val="tx1"/>
                </a:solidFill>
                <a:latin typeface="Times New Roman" panose="02020603050405020304" pitchFamily="18" charset="0"/>
                <a:cs typeface="Times New Roman" panose="02020603050405020304" pitchFamily="18" charset="0"/>
              </a:rPr>
              <a:t>variable. </a:t>
            </a:r>
          </a:p>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The model without Reviews variable gave an accuracy of 72%, while the model with the Reviews variable gave an accuracy of 89%</a:t>
            </a:r>
            <a:endParaRPr lang="en-US" sz="1200" i="0" dirty="0">
              <a:solidFill>
                <a:schemeClr val="tx1"/>
              </a:solidFill>
              <a:latin typeface="Times New Roman" pitchFamily="18" charset="0"/>
              <a:cs typeface="Times New Roman" pitchFamily="18" charset="0"/>
            </a:endParaRPr>
          </a:p>
        </p:txBody>
      </p:sp>
      <p:sp>
        <p:nvSpPr>
          <p:cNvPr id="5" name="TextBox 4"/>
          <p:cNvSpPr txBox="1"/>
          <p:nvPr/>
        </p:nvSpPr>
        <p:spPr>
          <a:xfrm>
            <a:off x="2173357" y="4419600"/>
            <a:ext cx="4876800" cy="1200329"/>
          </a:xfrm>
          <a:prstGeom prst="rect">
            <a:avLst/>
          </a:prstGeom>
          <a:solidFill>
            <a:schemeClr val="bg1"/>
          </a:solidFill>
        </p:spPr>
        <p:txBody>
          <a:bodyPr wrap="square" rtlCol="0">
            <a:spAutoFit/>
          </a:bodyPr>
          <a:lstStyle/>
          <a:p>
            <a:r>
              <a:rPr lang="en-US" dirty="0"/>
              <a:t>treepredict1 = predict(tree, </a:t>
            </a:r>
            <a:r>
              <a:rPr lang="en-US" dirty="0" err="1"/>
              <a:t>newdata</a:t>
            </a:r>
            <a:r>
              <a:rPr lang="en-US" dirty="0"/>
              <a:t> = testing, type="class")</a:t>
            </a:r>
          </a:p>
          <a:p>
            <a:r>
              <a:rPr lang="en-US" dirty="0"/>
              <a:t>t1</a:t>
            </a:r>
            <a:r>
              <a:rPr lang="en-US" dirty="0" smtClean="0"/>
              <a:t>&lt;- table(testing$AdjustedInstall2</a:t>
            </a:r>
            <a:r>
              <a:rPr lang="en-US" dirty="0"/>
              <a:t>, treepredict1)</a:t>
            </a:r>
          </a:p>
          <a:p>
            <a:r>
              <a:rPr lang="en-US" dirty="0" smtClean="0"/>
              <a:t>sum(</a:t>
            </a:r>
            <a:r>
              <a:rPr lang="en-US" dirty="0" err="1" smtClean="0"/>
              <a:t>diag</a:t>
            </a:r>
            <a:r>
              <a:rPr lang="en-US" dirty="0" smtClean="0"/>
              <a:t>(t1</a:t>
            </a:r>
            <a:r>
              <a:rPr lang="en-US" dirty="0"/>
              <a:t>))/sum(t1)</a:t>
            </a:r>
          </a:p>
        </p:txBody>
      </p:sp>
    </p:spTree>
    <p:extLst>
      <p:ext uri="{BB962C8B-B14F-4D97-AF65-F5344CB8AC3E}">
        <p14:creationId xmlns:p14="http://schemas.microsoft.com/office/powerpoint/2010/main" val="237259152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157" y="533400"/>
            <a:ext cx="6400800" cy="914400"/>
          </a:xfrm>
        </p:spPr>
        <p:txBody>
          <a:bodyPr>
            <a:normAutofit/>
          </a:bodyPr>
          <a:lstStyle/>
          <a:p>
            <a:r>
              <a:rPr lang="en-US" sz="1200" b="1" dirty="0" smtClean="0">
                <a:latin typeface="Times New Roman" pitchFamily="18" charset="0"/>
                <a:cs typeface="Times New Roman" pitchFamily="18" charset="0"/>
              </a:rPr>
              <a:t>Regression tree</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335157" y="1524000"/>
            <a:ext cx="6553200" cy="1828800"/>
          </a:xfrm>
        </p:spPr>
        <p:txBody>
          <a:bodyPr>
            <a:noAutofit/>
          </a:bodyPr>
          <a:lstStyle/>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The independent variables were Rating, Reviews, Price</a:t>
            </a:r>
            <a:r>
              <a:rPr lang="en-US" sz="1200" i="0" dirty="0">
                <a:solidFill>
                  <a:schemeClr val="tx1"/>
                </a:solidFill>
                <a:latin typeface="Times New Roman" panose="02020603050405020304" pitchFamily="18" charset="0"/>
                <a:cs typeface="Times New Roman" panose="02020603050405020304" pitchFamily="18" charset="0"/>
              </a:rPr>
              <a:t>, </a:t>
            </a:r>
            <a:r>
              <a:rPr lang="en-US" sz="1200" i="0" dirty="0" err="1" smtClean="0">
                <a:solidFill>
                  <a:schemeClr val="tx1"/>
                </a:solidFill>
                <a:latin typeface="Times New Roman" panose="02020603050405020304" pitchFamily="18" charset="0"/>
                <a:cs typeface="Times New Roman" panose="02020603050405020304" pitchFamily="18" charset="0"/>
              </a:rPr>
              <a:t>SizeKB</a:t>
            </a:r>
            <a:r>
              <a:rPr lang="en-US" sz="1200" i="0" dirty="0" smtClean="0">
                <a:solidFill>
                  <a:schemeClr val="tx1"/>
                </a:solidFill>
                <a:latin typeface="Times New Roman" panose="02020603050405020304" pitchFamily="18" charset="0"/>
                <a:cs typeface="Times New Roman" panose="02020603050405020304" pitchFamily="18" charset="0"/>
              </a:rPr>
              <a:t>, and </a:t>
            </a:r>
            <a:r>
              <a:rPr lang="en-US" sz="1200" i="0" dirty="0" err="1" smtClean="0">
                <a:solidFill>
                  <a:schemeClr val="tx1"/>
                </a:solidFill>
                <a:latin typeface="Times New Roman" panose="02020603050405020304" pitchFamily="18" charset="0"/>
                <a:cs typeface="Times New Roman" panose="02020603050405020304" pitchFamily="18" charset="0"/>
              </a:rPr>
              <a:t>MinimumVer</a:t>
            </a:r>
            <a:r>
              <a:rPr lang="en-US" sz="1200" i="0" dirty="0" smtClean="0">
                <a:solidFill>
                  <a:schemeClr val="tx1"/>
                </a:solidFill>
                <a:latin typeface="Times New Roman" panose="02020603050405020304" pitchFamily="18" charset="0"/>
                <a:cs typeface="Times New Roman" panose="02020603050405020304" pitchFamily="18" charset="0"/>
              </a:rPr>
              <a:t>, and the outcome variable is AdjustedInstall2 </a:t>
            </a:r>
          </a:p>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The tree split across the Reviews variable for each download level.</a:t>
            </a:r>
          </a:p>
          <a:p>
            <a:pPr marL="171450" indent="-171450" algn="l">
              <a:lnSpc>
                <a:spcPct val="200000"/>
              </a:lnSpc>
              <a:spcBef>
                <a:spcPts val="0"/>
              </a:spcBef>
              <a:buFont typeface="Arial" pitchFamily="34" charset="0"/>
              <a:buChar char="•"/>
            </a:pPr>
            <a:endParaRPr lang="en-US" sz="1200" i="0"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1830457" y="2667000"/>
            <a:ext cx="5410200" cy="3134883"/>
          </a:xfrm>
          <a:prstGeom prst="rect">
            <a:avLst/>
          </a:prstGeom>
        </p:spPr>
      </p:pic>
    </p:spTree>
    <p:extLst>
      <p:ext uri="{BB962C8B-B14F-4D97-AF65-F5344CB8AC3E}">
        <p14:creationId xmlns:p14="http://schemas.microsoft.com/office/powerpoint/2010/main" val="70356729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157" y="495300"/>
            <a:ext cx="6400800" cy="914400"/>
          </a:xfrm>
        </p:spPr>
        <p:txBody>
          <a:bodyPr>
            <a:normAutofit/>
          </a:bodyPr>
          <a:lstStyle/>
          <a:p>
            <a:r>
              <a:rPr lang="en-US" sz="1200" b="1" dirty="0" smtClean="0">
                <a:latin typeface="Times New Roman" pitchFamily="18" charset="0"/>
                <a:cs typeface="Times New Roman" pitchFamily="18" charset="0"/>
              </a:rPr>
              <a:t>CROSS VALIDATION</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368287" y="1409700"/>
            <a:ext cx="6553200" cy="1828800"/>
          </a:xfrm>
        </p:spPr>
        <p:txBody>
          <a:bodyPr>
            <a:noAutofit/>
          </a:bodyPr>
          <a:lstStyle/>
          <a:p>
            <a:pPr marL="171450" indent="-171450" algn="l">
              <a:lnSpc>
                <a:spcPct val="200000"/>
              </a:lnSpc>
              <a:spcBef>
                <a:spcPts val="0"/>
              </a:spcBef>
              <a:buFont typeface="Arial" pitchFamily="34" charset="0"/>
              <a:buChar char="•"/>
            </a:pPr>
            <a:r>
              <a:rPr lang="en-US" sz="1200" i="0" dirty="0" smtClean="0">
                <a:solidFill>
                  <a:schemeClr val="tx1"/>
                </a:solidFill>
                <a:latin typeface="Times New Roman" panose="02020603050405020304" pitchFamily="18" charset="0"/>
                <a:cs typeface="Times New Roman" panose="02020603050405020304" pitchFamily="18" charset="0"/>
              </a:rPr>
              <a:t>When a 10 fold times 3 cross validation method was applied on the regression tree, the testing set accuracy increased to 91%</a:t>
            </a:r>
          </a:p>
          <a:p>
            <a:pPr marL="171450" indent="-171450" algn="l">
              <a:lnSpc>
                <a:spcPct val="200000"/>
              </a:lnSpc>
              <a:spcBef>
                <a:spcPts val="0"/>
              </a:spcBef>
              <a:buFont typeface="Arial" pitchFamily="34" charset="0"/>
              <a:buChar char="•"/>
            </a:pPr>
            <a:endParaRPr lang="en-US" sz="1200" i="0" dirty="0">
              <a:solidFill>
                <a:schemeClr val="tx1"/>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45147690"/>
              </p:ext>
            </p:extLst>
          </p:nvPr>
        </p:nvGraphicFramePr>
        <p:xfrm>
          <a:off x="5105400" y="2171845"/>
          <a:ext cx="3620924" cy="3459480"/>
        </p:xfrm>
        <a:graphic>
          <a:graphicData uri="http://schemas.openxmlformats.org/drawingml/2006/table">
            <a:tbl>
              <a:tblPr firstRow="1" firstCol="1" bandRow="1"/>
              <a:tblGrid>
                <a:gridCol w="3620924"/>
              </a:tblGrid>
              <a:tr h="132309">
                <a:tc>
                  <a:txBody>
                    <a:bodyPr/>
                    <a:lstStyle/>
                    <a:p>
                      <a:r>
                        <a:rPr lang="en-US" sz="900" b="1" dirty="0">
                          <a:solidFill>
                            <a:srgbClr val="000000"/>
                          </a:solidFill>
                          <a:effectLst/>
                          <a:latin typeface="Lucida Console" panose="020B0609040504020204" pitchFamily="49" charset="0"/>
                        </a:rPr>
                        <a:t>Confusion Matrix and Statistics</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283">
                <a:tc>
                  <a:txBody>
                    <a:bodyPr/>
                    <a:lstStyle/>
                    <a:p>
                      <a:r>
                        <a:rPr lang="en-US" sz="800" dirty="0">
                          <a:solidFill>
                            <a:srgbClr val="000000"/>
                          </a:solidFill>
                          <a:effectLst/>
                          <a:latin typeface="Lucida Console" panose="020B0609040504020204" pitchFamily="49" charset="0"/>
                        </a:rPr>
                        <a:t>          Reference</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Prediction    1    2    3</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1  122   24    0</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2   72 1661   83</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3    0   81  767</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132309">
                <a:tc>
                  <a:txBody>
                    <a:bodyPr/>
                    <a:lstStyle/>
                    <a:p>
                      <a:r>
                        <a:rPr lang="en-US" sz="900" b="1" dirty="0">
                          <a:solidFill>
                            <a:srgbClr val="000000"/>
                          </a:solidFill>
                          <a:effectLst/>
                          <a:latin typeface="Lucida Console" panose="020B0609040504020204" pitchFamily="49" charset="0"/>
                        </a:rPr>
                        <a:t>Overall Statistics</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283">
                <a:tc>
                  <a:txBody>
                    <a:bodyPr/>
                    <a:lstStyle/>
                    <a:p>
                      <a:r>
                        <a:rPr lang="en-US" sz="800">
                          <a:solidFill>
                            <a:srgbClr val="000000"/>
                          </a:solidFill>
                          <a:effectLst/>
                          <a:latin typeface="Lucida Console" panose="020B0609040504020204" pitchFamily="49" charset="0"/>
                        </a:rPr>
                        <a:t>                                          </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Accuracy : 0.9075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                 95% CI : (0.8962, 0.9179)</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    No Information Rate : 0.6285          </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P-Value [</a:t>
                      </a:r>
                      <a:r>
                        <a:rPr lang="en-US" sz="800" dirty="0" err="1">
                          <a:solidFill>
                            <a:srgbClr val="000000"/>
                          </a:solidFill>
                          <a:effectLst/>
                          <a:latin typeface="Lucida Console" panose="020B0609040504020204" pitchFamily="49" charset="0"/>
                        </a:rPr>
                        <a:t>Acc</a:t>
                      </a:r>
                      <a:r>
                        <a:rPr lang="en-US" sz="800" dirty="0">
                          <a:solidFill>
                            <a:srgbClr val="000000"/>
                          </a:solidFill>
                          <a:effectLst/>
                          <a:latin typeface="Lucida Console" panose="020B0609040504020204" pitchFamily="49" charset="0"/>
                        </a:rPr>
                        <a:t> &gt; NIR] : &lt; 2.2e-16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                                          </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                  Kappa : 0.8146          </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a:t>
                      </a:r>
                      <a:r>
                        <a:rPr lang="en-US" sz="800" dirty="0" err="1">
                          <a:solidFill>
                            <a:srgbClr val="000000"/>
                          </a:solidFill>
                          <a:effectLst/>
                          <a:latin typeface="Lucida Console" panose="020B0609040504020204" pitchFamily="49" charset="0"/>
                        </a:rPr>
                        <a:t>Mcnemar's</a:t>
                      </a:r>
                      <a:r>
                        <a:rPr lang="en-US" sz="800" dirty="0">
                          <a:solidFill>
                            <a:srgbClr val="000000"/>
                          </a:solidFill>
                          <a:effectLst/>
                          <a:latin typeface="Lucida Console" panose="020B0609040504020204" pitchFamily="49" charset="0"/>
                        </a:rPr>
                        <a:t> Test P-Value : NA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r h="132309">
                <a:tc>
                  <a:txBody>
                    <a:bodyPr/>
                    <a:lstStyle/>
                    <a:p>
                      <a:r>
                        <a:rPr lang="en-US" sz="900" b="1" dirty="0">
                          <a:solidFill>
                            <a:srgbClr val="000000"/>
                          </a:solidFill>
                          <a:effectLst/>
                          <a:latin typeface="Lucida Console" panose="020B0609040504020204" pitchFamily="49" charset="0"/>
                        </a:rPr>
                        <a:t>Statistics by Class:</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283">
                <a:tc>
                  <a:txBody>
                    <a:bodyPr/>
                    <a:lstStyle/>
                    <a:p>
                      <a:r>
                        <a:rPr lang="en-US" sz="800" dirty="0">
                          <a:solidFill>
                            <a:srgbClr val="000000"/>
                          </a:solidFill>
                          <a:effectLst/>
                          <a:latin typeface="Lucida Console" panose="020B0609040504020204" pitchFamily="49" charset="0"/>
                        </a:rPr>
                        <a:t> </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                     Class: 1 Class: 2 Class: 3</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Sensitivity           0.62887   0.9405   0.9024</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Specificity           0.99083   0.8515   0.9587</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a:solidFill>
                            <a:srgbClr val="000000"/>
                          </a:solidFill>
                          <a:effectLst/>
                          <a:latin typeface="Lucida Console" panose="020B0609040504020204" pitchFamily="49" charset="0"/>
                        </a:rPr>
                        <a:t>Pos Pred Value        0.83562   0.9146   0.9045</a:t>
                      </a:r>
                      <a:endParaRPr lang="en-US" sz="80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err="1">
                          <a:solidFill>
                            <a:srgbClr val="000000"/>
                          </a:solidFill>
                          <a:effectLst/>
                          <a:latin typeface="Lucida Console" panose="020B0609040504020204" pitchFamily="49" charset="0"/>
                        </a:rPr>
                        <a:t>Neg</a:t>
                      </a:r>
                      <a:r>
                        <a:rPr lang="en-US" sz="800" dirty="0">
                          <a:solidFill>
                            <a:srgbClr val="000000"/>
                          </a:solidFill>
                          <a:effectLst/>
                          <a:latin typeface="Lucida Console" panose="020B0609040504020204" pitchFamily="49" charset="0"/>
                        </a:rPr>
                        <a:t> </a:t>
                      </a:r>
                      <a:r>
                        <a:rPr lang="en-US" sz="800" dirty="0" err="1">
                          <a:solidFill>
                            <a:srgbClr val="000000"/>
                          </a:solidFill>
                          <a:effectLst/>
                          <a:latin typeface="Lucida Console" panose="020B0609040504020204" pitchFamily="49" charset="0"/>
                        </a:rPr>
                        <a:t>Pred</a:t>
                      </a:r>
                      <a:r>
                        <a:rPr lang="en-US" sz="800" dirty="0">
                          <a:solidFill>
                            <a:srgbClr val="000000"/>
                          </a:solidFill>
                          <a:effectLst/>
                          <a:latin typeface="Lucida Console" panose="020B0609040504020204" pitchFamily="49" charset="0"/>
                        </a:rPr>
                        <a:t> Value        0.97297   0.8944   0.9577</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Prevalence            0.06904   0.6285   0.3025</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Detection Rate        0.04342   0.5911   0.2730</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Detection Prevalence  0.05196   0.6463   0.3018</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bg1"/>
                    </a:solidFill>
                  </a:tcPr>
                </a:tc>
              </a:tr>
              <a:tr h="121283">
                <a:tc>
                  <a:txBody>
                    <a:bodyPr/>
                    <a:lstStyle/>
                    <a:p>
                      <a:r>
                        <a:rPr lang="en-US" sz="800" dirty="0">
                          <a:solidFill>
                            <a:srgbClr val="000000"/>
                          </a:solidFill>
                          <a:effectLst/>
                          <a:latin typeface="Lucida Console" panose="020B0609040504020204" pitchFamily="49" charset="0"/>
                        </a:rPr>
                        <a:t>Balanced Accuracy     0.80985   0.8960   0.9305</a:t>
                      </a:r>
                      <a:endParaRPr lang="en-US" sz="800" dirty="0">
                        <a:effectLst/>
                        <a:latin typeface="Calibri" panose="020F0502020204030204" pitchFamily="34" charset="0"/>
                      </a:endParaRPr>
                    </a:p>
                  </a:txBody>
                  <a:tcPr marL="49616" marR="496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381000" y="2171845"/>
            <a:ext cx="4572000" cy="1981055"/>
          </a:xfrm>
          <a:prstGeom prst="rect">
            <a:avLst/>
          </a:prstGeom>
          <a:solidFill>
            <a:schemeClr val="bg1"/>
          </a:solidFill>
        </p:spPr>
        <p:txBody>
          <a:bodyPr wrap="square" rtlCol="0">
            <a:spAutoFit/>
          </a:bodyPr>
          <a:lstStyle/>
          <a:p>
            <a:pPr>
              <a:lnSpc>
                <a:spcPct val="107000"/>
              </a:lnSpc>
              <a:spcAft>
                <a:spcPts val="800"/>
              </a:spcAft>
            </a:pPr>
            <a:r>
              <a:rPr lang="en-US" sz="1200" dirty="0" err="1">
                <a:latin typeface="Calibri" panose="020F0502020204030204" pitchFamily="34" charset="0"/>
                <a:ea typeface="Calibri" panose="020F0502020204030204" pitchFamily="34" charset="0"/>
                <a:cs typeface="Times New Roman" panose="02020603050405020304" pitchFamily="18" charset="0"/>
              </a:rPr>
              <a:t>tcontrol</a:t>
            </a:r>
            <a:r>
              <a:rPr lang="en-US" sz="1200" dirty="0">
                <a:latin typeface="Calibri" panose="020F0502020204030204" pitchFamily="34" charset="0"/>
                <a:ea typeface="Calibri" panose="020F0502020204030204" pitchFamily="34" charset="0"/>
                <a:cs typeface="Times New Roman" panose="02020603050405020304" pitchFamily="18" charset="0"/>
              </a:rPr>
              <a:t>&lt;-</a:t>
            </a:r>
            <a:r>
              <a:rPr lang="en-US" sz="1200" dirty="0" err="1">
                <a:latin typeface="Calibri" panose="020F0502020204030204" pitchFamily="34" charset="0"/>
                <a:ea typeface="Calibri" panose="020F0502020204030204" pitchFamily="34" charset="0"/>
                <a:cs typeface="Times New Roman" panose="02020603050405020304" pitchFamily="18" charset="0"/>
              </a:rPr>
              <a:t>trainControl</a:t>
            </a:r>
            <a:r>
              <a:rPr lang="en-US" sz="1200" dirty="0">
                <a:latin typeface="Calibri" panose="020F0502020204030204" pitchFamily="34" charset="0"/>
                <a:ea typeface="Calibri" panose="020F0502020204030204" pitchFamily="34" charset="0"/>
                <a:cs typeface="Times New Roman" panose="02020603050405020304" pitchFamily="18" charset="0"/>
              </a:rPr>
              <a:t>(method="</a:t>
            </a:r>
            <a:r>
              <a:rPr lang="en-US" sz="1200" dirty="0" err="1">
                <a:latin typeface="Calibri" panose="020F0502020204030204" pitchFamily="34" charset="0"/>
                <a:ea typeface="Calibri" panose="020F0502020204030204" pitchFamily="34" charset="0"/>
                <a:cs typeface="Times New Roman" panose="02020603050405020304" pitchFamily="18" charset="0"/>
              </a:rPr>
              <a:t>repeatedcv</a:t>
            </a:r>
            <a:r>
              <a:rPr lang="en-US" sz="1200" dirty="0">
                <a:latin typeface="Calibri" panose="020F0502020204030204" pitchFamily="34" charset="0"/>
                <a:ea typeface="Calibri" panose="020F0502020204030204" pitchFamily="34" charset="0"/>
                <a:cs typeface="Times New Roman" panose="02020603050405020304" pitchFamily="18" charset="0"/>
              </a:rPr>
              <a:t>", number=10, repeats=3, search="grid")</a:t>
            </a:r>
          </a:p>
          <a:p>
            <a:pPr>
              <a:lnSpc>
                <a:spcPct val="107000"/>
              </a:lnSpc>
              <a:spcAft>
                <a:spcPts val="800"/>
              </a:spcAft>
            </a:pPr>
            <a:r>
              <a:rPr lang="en-US" sz="1200" dirty="0" err="1">
                <a:latin typeface="Calibri" panose="020F0502020204030204" pitchFamily="34" charset="0"/>
                <a:ea typeface="Calibri" panose="020F0502020204030204" pitchFamily="34" charset="0"/>
                <a:cs typeface="Times New Roman" panose="02020603050405020304" pitchFamily="18" charset="0"/>
              </a:rPr>
              <a:t>tunegrid</a:t>
            </a:r>
            <a:r>
              <a:rPr lang="en-US" sz="1200" dirty="0">
                <a:latin typeface="Calibri" panose="020F0502020204030204" pitchFamily="34" charset="0"/>
                <a:ea typeface="Calibri" panose="020F0502020204030204" pitchFamily="34" charset="0"/>
                <a:cs typeface="Times New Roman" panose="02020603050405020304" pitchFamily="18" charset="0"/>
              </a:rPr>
              <a:t>&lt;-</a:t>
            </a:r>
            <a:r>
              <a:rPr lang="en-US" sz="1200" dirty="0" err="1">
                <a:latin typeface="Calibri" panose="020F0502020204030204" pitchFamily="34" charset="0"/>
                <a:ea typeface="Calibri" panose="020F0502020204030204" pitchFamily="34" charset="0"/>
                <a:cs typeface="Times New Roman" panose="02020603050405020304" pitchFamily="18" charset="0"/>
              </a:rPr>
              <a:t>expand.grid</a:t>
            </a:r>
            <a:r>
              <a:rPr lang="en-US" sz="1200" dirty="0">
                <a:latin typeface="Calibri" panose="020F0502020204030204" pitchFamily="34" charset="0"/>
                <a:ea typeface="Calibri" panose="020F0502020204030204" pitchFamily="34" charset="0"/>
                <a:cs typeface="Times New Roman" panose="02020603050405020304" pitchFamily="18" charset="0"/>
              </a:rPr>
              <a:t>(eta=c(0.05,0.075,0.1),</a:t>
            </a:r>
            <a:r>
              <a:rPr lang="en-US" sz="1200" dirty="0" err="1">
                <a:latin typeface="Calibri" panose="020F0502020204030204" pitchFamily="34" charset="0"/>
                <a:ea typeface="Calibri" panose="020F0502020204030204" pitchFamily="34" charset="0"/>
                <a:cs typeface="Times New Roman" panose="02020603050405020304" pitchFamily="18" charset="0"/>
              </a:rPr>
              <a:t>nrounds</a:t>
            </a:r>
            <a:r>
              <a:rPr lang="en-US" sz="1200" dirty="0">
                <a:latin typeface="Calibri" panose="020F0502020204030204" pitchFamily="34" charset="0"/>
                <a:ea typeface="Calibri" panose="020F0502020204030204" pitchFamily="34" charset="0"/>
                <a:cs typeface="Times New Roman" panose="02020603050405020304" pitchFamily="18" charset="0"/>
              </a:rPr>
              <a:t>=c(50,75,100), </a:t>
            </a:r>
            <a:r>
              <a:rPr lang="en-US" sz="1200" dirty="0" err="1">
                <a:latin typeface="Calibri" panose="020F0502020204030204" pitchFamily="34" charset="0"/>
                <a:ea typeface="Calibri" panose="020F0502020204030204" pitchFamily="34" charset="0"/>
                <a:cs typeface="Times New Roman" panose="02020603050405020304" pitchFamily="18" charset="0"/>
              </a:rPr>
              <a:t>max_depth</a:t>
            </a:r>
            <a:r>
              <a:rPr lang="en-US" sz="1200" dirty="0">
                <a:latin typeface="Calibri" panose="020F0502020204030204" pitchFamily="34" charset="0"/>
                <a:ea typeface="Calibri" panose="020F0502020204030204" pitchFamily="34" charset="0"/>
                <a:cs typeface="Times New Roman" panose="02020603050405020304" pitchFamily="18" charset="0"/>
              </a:rPr>
              <a:t>=6:8,min_child_weight=c(2.0,2.25,2.5),</a:t>
            </a:r>
            <a:r>
              <a:rPr lang="en-US" sz="1200" dirty="0" err="1">
                <a:latin typeface="Calibri" panose="020F0502020204030204" pitchFamily="34" charset="0"/>
                <a:ea typeface="Calibri" panose="020F0502020204030204" pitchFamily="34" charset="0"/>
                <a:cs typeface="Times New Roman" panose="02020603050405020304" pitchFamily="18" charset="0"/>
              </a:rPr>
              <a:t>colsample_bytree</a:t>
            </a:r>
            <a:r>
              <a:rPr lang="en-US" sz="1200" dirty="0">
                <a:latin typeface="Calibri" panose="020F0502020204030204" pitchFamily="34" charset="0"/>
                <a:ea typeface="Calibri" panose="020F0502020204030204" pitchFamily="34" charset="0"/>
                <a:cs typeface="Times New Roman" panose="02020603050405020304" pitchFamily="18" charset="0"/>
              </a:rPr>
              <a:t> = c(0.3,0.4,0.5),gamma=0, subsample=1)</a:t>
            </a:r>
          </a:p>
          <a:p>
            <a:pPr>
              <a:lnSpc>
                <a:spcPct val="107000"/>
              </a:lnSpc>
              <a:spcAft>
                <a:spcPts val="800"/>
              </a:spcAft>
            </a:pPr>
            <a:r>
              <a:rPr lang="en-US" sz="1200" dirty="0" err="1">
                <a:latin typeface="Calibri" panose="020F0502020204030204" pitchFamily="34" charset="0"/>
                <a:ea typeface="Calibri" panose="020F0502020204030204" pitchFamily="34" charset="0"/>
                <a:cs typeface="Times New Roman" panose="02020603050405020304" pitchFamily="18" charset="0"/>
              </a:rPr>
              <a:t>traincv</a:t>
            </a:r>
            <a:r>
              <a:rPr lang="en-US" sz="1200" dirty="0">
                <a:latin typeface="Calibri" panose="020F0502020204030204" pitchFamily="34" charset="0"/>
                <a:ea typeface="Calibri" panose="020F0502020204030204" pitchFamily="34" charset="0"/>
                <a:cs typeface="Times New Roman" panose="02020603050405020304" pitchFamily="18" charset="0"/>
              </a:rPr>
              <a:t>&lt;-train(AdjustedInstall2 ~ ., data = training, method ="</a:t>
            </a:r>
            <a:r>
              <a:rPr lang="en-US" sz="1200" dirty="0" err="1">
                <a:latin typeface="Calibri" panose="020F0502020204030204" pitchFamily="34" charset="0"/>
                <a:ea typeface="Calibri" panose="020F0502020204030204" pitchFamily="34" charset="0"/>
                <a:cs typeface="Times New Roman" panose="02020603050405020304" pitchFamily="18" charset="0"/>
              </a:rPr>
              <a:t>xgbTree</a:t>
            </a:r>
            <a:r>
              <a:rPr lang="en-US" sz="1200" dirty="0">
                <a:latin typeface="Calibri" panose="020F0502020204030204" pitchFamily="34" charset="0"/>
                <a:ea typeface="Calibri" panose="020F0502020204030204" pitchFamily="34" charset="0"/>
                <a:cs typeface="Times New Roman" panose="02020603050405020304" pitchFamily="18" charset="0"/>
              </a:rPr>
              <a:t>",</a:t>
            </a:r>
            <a:r>
              <a:rPr lang="en-US" sz="1200" dirty="0" err="1">
                <a:latin typeface="Calibri" panose="020F0502020204030204" pitchFamily="34" charset="0"/>
                <a:ea typeface="Calibri" panose="020F0502020204030204" pitchFamily="34" charset="0"/>
                <a:cs typeface="Times New Roman" panose="02020603050405020304" pitchFamily="18" charset="0"/>
              </a:rPr>
              <a:t>tuneGrid</a:t>
            </a:r>
            <a:r>
              <a:rPr lang="en-US" sz="1200" dirty="0">
                <a:latin typeface="Calibri" panose="020F0502020204030204" pitchFamily="34" charset="0"/>
                <a:ea typeface="Calibri" panose="020F0502020204030204" pitchFamily="34" charset="0"/>
                <a:cs typeface="Times New Roman" panose="02020603050405020304" pitchFamily="18" charset="0"/>
              </a:rPr>
              <a:t>=</a:t>
            </a:r>
            <a:r>
              <a:rPr lang="en-US" sz="1200" dirty="0" err="1">
                <a:latin typeface="Calibri" panose="020F0502020204030204" pitchFamily="34" charset="0"/>
                <a:ea typeface="Calibri" panose="020F0502020204030204" pitchFamily="34" charset="0"/>
                <a:cs typeface="Times New Roman" panose="02020603050405020304" pitchFamily="18" charset="0"/>
              </a:rPr>
              <a:t>tunegrid</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trcontrol</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tcontrol</a:t>
            </a:r>
            <a:r>
              <a:rPr lang="en-US" sz="1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200" dirty="0" err="1">
                <a:latin typeface="Calibri" panose="020F0502020204030204" pitchFamily="34" charset="0"/>
                <a:ea typeface="Calibri" panose="020F0502020204030204" pitchFamily="34" charset="0"/>
                <a:cs typeface="Times New Roman" panose="02020603050405020304" pitchFamily="18" charset="0"/>
              </a:rPr>
              <a:t>preds</a:t>
            </a:r>
            <a:r>
              <a:rPr lang="en-US" sz="1200" dirty="0">
                <a:latin typeface="Calibri" panose="020F0502020204030204" pitchFamily="34" charset="0"/>
                <a:ea typeface="Calibri" panose="020F0502020204030204" pitchFamily="34" charset="0"/>
                <a:cs typeface="Times New Roman" panose="02020603050405020304" pitchFamily="18" charset="0"/>
              </a:rPr>
              <a:t>&lt;- predict(</a:t>
            </a:r>
            <a:r>
              <a:rPr lang="en-US" sz="1200" dirty="0" err="1">
                <a:latin typeface="Calibri" panose="020F0502020204030204" pitchFamily="34" charset="0"/>
                <a:ea typeface="Calibri" panose="020F0502020204030204" pitchFamily="34" charset="0"/>
                <a:cs typeface="Times New Roman" panose="02020603050405020304" pitchFamily="18" charset="0"/>
              </a:rPr>
              <a:t>traincv</a:t>
            </a:r>
            <a:r>
              <a:rPr lang="en-US" sz="1200" dirty="0">
                <a:latin typeface="Calibri" panose="020F0502020204030204" pitchFamily="34" charset="0"/>
                <a:ea typeface="Calibri" panose="020F0502020204030204" pitchFamily="34" charset="0"/>
                <a:cs typeface="Times New Roman" panose="02020603050405020304" pitchFamily="18" charset="0"/>
              </a:rPr>
              <a:t>, testing)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98624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533400"/>
            <a:ext cx="6400800" cy="838200"/>
          </a:xfrm>
        </p:spPr>
        <p:txBody>
          <a:bodyPr>
            <a:normAutofit/>
          </a:bodyPr>
          <a:lstStyle/>
          <a:p>
            <a:r>
              <a:rPr lang="en-US" sz="1200" b="1" dirty="0" smtClean="0">
                <a:latin typeface="Times New Roman" pitchFamily="18" charset="0"/>
                <a:cs typeface="Times New Roman" pitchFamily="18" charset="0"/>
              </a:rPr>
              <a:t>Summary</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1524000"/>
            <a:ext cx="6553200" cy="2133600"/>
          </a:xfrm>
        </p:spPr>
        <p:txBody>
          <a:bodyPr>
            <a:noAutofit/>
          </a:bodyPr>
          <a:lstStyle/>
          <a:p>
            <a:pPr marL="171450" indent="-171450" algn="l">
              <a:lnSpc>
                <a:spcPct val="200000"/>
              </a:lnSpc>
              <a:spcBef>
                <a:spcPts val="0"/>
              </a:spcBef>
              <a:buFont typeface="Arial" pitchFamily="34" charset="0"/>
              <a:buChar char="•"/>
            </a:pPr>
            <a:r>
              <a:rPr lang="en-US" sz="1400" i="0" dirty="0" smtClean="0">
                <a:solidFill>
                  <a:schemeClr val="tx1"/>
                </a:solidFill>
                <a:latin typeface="Times New Roman" panose="02020603050405020304" pitchFamily="18" charset="0"/>
                <a:cs typeface="Times New Roman" panose="02020603050405020304" pitchFamily="18" charset="0"/>
              </a:rPr>
              <a:t>The variables Rating</a:t>
            </a:r>
            <a:r>
              <a:rPr lang="en-US" sz="1400" i="0" dirty="0">
                <a:solidFill>
                  <a:schemeClr val="tx1"/>
                </a:solidFill>
                <a:latin typeface="Times New Roman" panose="02020603050405020304" pitchFamily="18" charset="0"/>
                <a:cs typeface="Times New Roman" panose="02020603050405020304" pitchFamily="18" charset="0"/>
              </a:rPr>
              <a:t>, Reviews, Price, </a:t>
            </a:r>
            <a:r>
              <a:rPr lang="en-US" sz="1400" i="0" dirty="0" err="1">
                <a:solidFill>
                  <a:schemeClr val="tx1"/>
                </a:solidFill>
                <a:latin typeface="Times New Roman" panose="02020603050405020304" pitchFamily="18" charset="0"/>
                <a:cs typeface="Times New Roman" panose="02020603050405020304" pitchFamily="18" charset="0"/>
              </a:rPr>
              <a:t>SizeKB</a:t>
            </a:r>
            <a:r>
              <a:rPr lang="en-US" sz="1400" i="0" dirty="0">
                <a:solidFill>
                  <a:schemeClr val="tx1"/>
                </a:solidFill>
                <a:latin typeface="Times New Roman" panose="02020603050405020304" pitchFamily="18" charset="0"/>
                <a:cs typeface="Times New Roman" panose="02020603050405020304" pitchFamily="18" charset="0"/>
              </a:rPr>
              <a:t>, and </a:t>
            </a:r>
            <a:r>
              <a:rPr lang="en-US" sz="1400" i="0" dirty="0" err="1" smtClean="0">
                <a:solidFill>
                  <a:schemeClr val="tx1"/>
                </a:solidFill>
                <a:latin typeface="Times New Roman" panose="02020603050405020304" pitchFamily="18" charset="0"/>
                <a:cs typeface="Times New Roman" panose="02020603050405020304" pitchFamily="18" charset="0"/>
              </a:rPr>
              <a:t>MinimumVer</a:t>
            </a:r>
            <a:r>
              <a:rPr lang="en-US" sz="1400" i="0" dirty="0">
                <a:solidFill>
                  <a:schemeClr val="tx1"/>
                </a:solidFill>
                <a:latin typeface="Times New Roman" panose="02020603050405020304" pitchFamily="18" charset="0"/>
                <a:cs typeface="Times New Roman" panose="02020603050405020304" pitchFamily="18" charset="0"/>
              </a:rPr>
              <a:t> </a:t>
            </a:r>
            <a:r>
              <a:rPr lang="en-US" sz="1400" i="0" dirty="0" smtClean="0">
                <a:solidFill>
                  <a:schemeClr val="tx1"/>
                </a:solidFill>
                <a:latin typeface="Times New Roman" panose="02020603050405020304" pitchFamily="18" charset="0"/>
                <a:cs typeface="Times New Roman" panose="02020603050405020304" pitchFamily="18" charset="0"/>
              </a:rPr>
              <a:t>were very significant in predicting number of downloads</a:t>
            </a:r>
          </a:p>
          <a:p>
            <a:pPr marL="171450" indent="-171450" algn="l">
              <a:lnSpc>
                <a:spcPct val="200000"/>
              </a:lnSpc>
              <a:spcBef>
                <a:spcPts val="0"/>
              </a:spcBef>
              <a:buFont typeface="Arial" pitchFamily="34" charset="0"/>
              <a:buChar char="•"/>
            </a:pPr>
            <a:r>
              <a:rPr lang="en-US" sz="1400" i="0" dirty="0" smtClean="0">
                <a:solidFill>
                  <a:schemeClr val="tx1"/>
                </a:solidFill>
                <a:latin typeface="Times New Roman" panose="02020603050405020304" pitchFamily="18" charset="0"/>
                <a:cs typeface="Times New Roman" panose="02020603050405020304" pitchFamily="18" charset="0"/>
              </a:rPr>
              <a:t>The most important predictor was number of reviews.</a:t>
            </a:r>
          </a:p>
          <a:p>
            <a:pPr marL="171450" indent="-171450" algn="l">
              <a:lnSpc>
                <a:spcPct val="200000"/>
              </a:lnSpc>
              <a:spcBef>
                <a:spcPts val="0"/>
              </a:spcBef>
              <a:buFont typeface="Arial" pitchFamily="34" charset="0"/>
              <a:buChar char="•"/>
            </a:pPr>
            <a:r>
              <a:rPr lang="en-US" sz="1400" i="0" dirty="0" smtClean="0">
                <a:solidFill>
                  <a:schemeClr val="tx1"/>
                </a:solidFill>
                <a:latin typeface="Times New Roman" panose="02020603050405020304" pitchFamily="18" charset="0"/>
                <a:cs typeface="Times New Roman" panose="02020603050405020304" pitchFamily="18" charset="0"/>
              </a:rPr>
              <a:t>After sampling 3 different models (1 ordinal logistic regression models, and 2 decision trees), the final model which included </a:t>
            </a:r>
            <a:r>
              <a:rPr lang="en-US" sz="1400" i="0" dirty="0">
                <a:solidFill>
                  <a:schemeClr val="tx1"/>
                </a:solidFill>
                <a:latin typeface="Times New Roman" panose="02020603050405020304" pitchFamily="18" charset="0"/>
                <a:cs typeface="Times New Roman" panose="02020603050405020304" pitchFamily="18" charset="0"/>
              </a:rPr>
              <a:t>Rating, Reviews, Price, </a:t>
            </a:r>
            <a:r>
              <a:rPr lang="en-US" sz="1400" i="0" dirty="0" err="1">
                <a:solidFill>
                  <a:schemeClr val="tx1"/>
                </a:solidFill>
                <a:latin typeface="Times New Roman" panose="02020603050405020304" pitchFamily="18" charset="0"/>
                <a:cs typeface="Times New Roman" panose="02020603050405020304" pitchFamily="18" charset="0"/>
              </a:rPr>
              <a:t>SizeKB</a:t>
            </a:r>
            <a:r>
              <a:rPr lang="en-US" sz="1400" i="0" dirty="0">
                <a:solidFill>
                  <a:schemeClr val="tx1"/>
                </a:solidFill>
                <a:latin typeface="Times New Roman" panose="02020603050405020304" pitchFamily="18" charset="0"/>
                <a:cs typeface="Times New Roman" panose="02020603050405020304" pitchFamily="18" charset="0"/>
              </a:rPr>
              <a:t>, and </a:t>
            </a:r>
            <a:r>
              <a:rPr lang="en-US" sz="1400" i="0" dirty="0" err="1" smtClean="0">
                <a:solidFill>
                  <a:schemeClr val="tx1"/>
                </a:solidFill>
                <a:latin typeface="Times New Roman" panose="02020603050405020304" pitchFamily="18" charset="0"/>
                <a:cs typeface="Times New Roman" panose="02020603050405020304" pitchFamily="18" charset="0"/>
              </a:rPr>
              <a:t>MinimumVer</a:t>
            </a:r>
            <a:r>
              <a:rPr lang="en-US" sz="1400" i="0" dirty="0" smtClean="0">
                <a:solidFill>
                  <a:schemeClr val="tx1"/>
                </a:solidFill>
                <a:latin typeface="Times New Roman" panose="02020603050405020304" pitchFamily="18" charset="0"/>
                <a:cs typeface="Times New Roman" panose="02020603050405020304" pitchFamily="18" charset="0"/>
              </a:rPr>
              <a:t>, was the best as it gave an accuracy of 89%</a:t>
            </a:r>
          </a:p>
          <a:p>
            <a:pPr marL="171450" indent="-171450" algn="l">
              <a:lnSpc>
                <a:spcPct val="200000"/>
              </a:lnSpc>
              <a:spcBef>
                <a:spcPts val="0"/>
              </a:spcBef>
              <a:buFont typeface="Arial" pitchFamily="34" charset="0"/>
              <a:buChar char="•"/>
            </a:pPr>
            <a:r>
              <a:rPr lang="en-US" sz="1400" i="0" dirty="0" smtClean="0">
                <a:solidFill>
                  <a:schemeClr val="tx1"/>
                </a:solidFill>
                <a:latin typeface="Times New Roman" panose="02020603050405020304" pitchFamily="18" charset="0"/>
                <a:cs typeface="Times New Roman" panose="02020603050405020304" pitchFamily="18" charset="0"/>
              </a:rPr>
              <a:t>The model was however improved after applying cross validation. It gave an accuracy of 91% </a:t>
            </a:r>
            <a:endParaRPr lang="en-US" sz="1400" i="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909792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514600"/>
            <a:ext cx="6400800" cy="457200"/>
          </a:xfrm>
        </p:spPr>
        <p:txBody>
          <a:bodyPr>
            <a:noAutofit/>
          </a:bodyPr>
          <a:lstStyle/>
          <a:p>
            <a:pPr>
              <a:lnSpc>
                <a:spcPct val="200000"/>
              </a:lnSpc>
            </a:pPr>
            <a:r>
              <a:rPr lang="en-US" sz="2400" b="1" spc="0" dirty="0" smtClean="0">
                <a:latin typeface="Times New Roman" pitchFamily="18" charset="0"/>
                <a:cs typeface="Times New Roman" pitchFamily="18" charset="0"/>
              </a:rPr>
              <a:t>REFERENCE</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3352800"/>
            <a:ext cx="7391400" cy="2819400"/>
          </a:xfrm>
        </p:spPr>
        <p:txBody>
          <a:bodyPr>
            <a:noAutofit/>
          </a:bodyPr>
          <a:lstStyle/>
          <a:p>
            <a:pPr marL="457200" indent="-457200" algn="l">
              <a:lnSpc>
                <a:spcPct val="200000"/>
              </a:lnSpc>
              <a:spcBef>
                <a:spcPts val="0"/>
              </a:spcBef>
            </a:pPr>
            <a:r>
              <a:rPr lang="en-US" sz="1600" i="0" dirty="0">
                <a:solidFill>
                  <a:schemeClr val="tx1"/>
                </a:solidFill>
                <a:latin typeface="Times New Roman" pitchFamily="18" charset="0"/>
                <a:cs typeface="Times New Roman" pitchFamily="18" charset="0"/>
              </a:rPr>
              <a:t>https://www.kaggle.com/lava18/google-play-store-apps</a:t>
            </a:r>
            <a:endParaRPr lang="en-US" sz="1600" i="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244760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28800"/>
            <a:ext cx="6400800" cy="1371600"/>
          </a:xfrm>
        </p:spPr>
        <p:txBody>
          <a:bodyPr>
            <a:noAutofit/>
          </a:bodyPr>
          <a:lstStyle/>
          <a:p>
            <a:pPr>
              <a:lnSpc>
                <a:spcPct val="200000"/>
              </a:lnSpc>
            </a:pPr>
            <a:r>
              <a:rPr lang="en-US" sz="4400" b="1" spc="0" dirty="0" smtClean="0">
                <a:latin typeface="Times New Roman" pitchFamily="18" charset="0"/>
                <a:cs typeface="Times New Roman" pitchFamily="18" charset="0"/>
              </a:rPr>
              <a:t>THE END</a:t>
            </a:r>
            <a:endParaRPr lang="en-US" sz="4400" b="1" spc="0" dirty="0">
              <a:latin typeface="Times New Roman" pitchFamily="18" charset="0"/>
              <a:cs typeface="Times New Roman" pitchFamily="18" charset="0"/>
            </a:endParaRPr>
          </a:p>
        </p:txBody>
      </p:sp>
    </p:spTree>
    <p:extLst>
      <p:ext uri="{BB962C8B-B14F-4D97-AF65-F5344CB8AC3E}">
        <p14:creationId xmlns:p14="http://schemas.microsoft.com/office/powerpoint/2010/main" val="8622658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77200" cy="502920"/>
          </a:xfrm>
        </p:spPr>
        <p:txBody>
          <a:bodyPr>
            <a:noAutofit/>
          </a:bodyPr>
          <a:lstStyle/>
          <a:p>
            <a:pPr>
              <a:lnSpc>
                <a:spcPct val="200000"/>
              </a:lnSpc>
            </a:pPr>
            <a:r>
              <a:rPr lang="en-US" sz="1200" b="1" dirty="0" smtClean="0">
                <a:latin typeface="Times New Roman" pitchFamily="18" charset="0"/>
                <a:cs typeface="Times New Roman" pitchFamily="18" charset="0"/>
              </a:rPr>
              <a:t>OVERVIEW CONTINUES</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493521"/>
            <a:ext cx="6400800" cy="3992880"/>
          </a:xfrm>
        </p:spPr>
        <p:txBody>
          <a:bodyPr>
            <a:noAutofit/>
          </a:bodyPr>
          <a:lstStyle/>
          <a:p>
            <a:pPr algn="l">
              <a:lnSpc>
                <a:spcPct val="200000"/>
              </a:lnSpc>
              <a:spcBef>
                <a:spcPts val="0"/>
              </a:spcBef>
            </a:pPr>
            <a:r>
              <a:rPr lang="en-US" sz="12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 Based on data analysis, the effect of mobile application build and pricing on its marketability would be </a:t>
            </a:r>
            <a:r>
              <a:rPr lang="en-US" sz="1400" i="0" dirty="0" smtClean="0">
                <a:solidFill>
                  <a:schemeClr val="tx1"/>
                </a:solidFill>
                <a:latin typeface="Times New Roman" panose="02020603050405020304" pitchFamily="18" charset="0"/>
                <a:cs typeface="Times New Roman" panose="02020603050405020304" pitchFamily="18" charset="0"/>
              </a:rPr>
              <a:t>determined. The </a:t>
            </a:r>
            <a:r>
              <a:rPr lang="en-US" sz="1400" i="0" dirty="0">
                <a:solidFill>
                  <a:schemeClr val="tx1"/>
                </a:solidFill>
                <a:latin typeface="Times New Roman" panose="02020603050405020304" pitchFamily="18" charset="0"/>
                <a:cs typeface="Times New Roman" panose="02020603050405020304" pitchFamily="18" charset="0"/>
              </a:rPr>
              <a:t>important fields contained in the data set are Rating, Pricing, Size, Reviews, Category, </a:t>
            </a:r>
            <a:r>
              <a:rPr lang="en-US" sz="1400" i="0" dirty="0" err="1">
                <a:solidFill>
                  <a:schemeClr val="tx1"/>
                </a:solidFill>
                <a:latin typeface="Times New Roman" panose="02020603050405020304" pitchFamily="18" charset="0"/>
                <a:cs typeface="Times New Roman" panose="02020603050405020304" pitchFamily="18" charset="0"/>
              </a:rPr>
              <a:t>AndroidVer</a:t>
            </a:r>
            <a:r>
              <a:rPr lang="en-US" sz="1400" i="0" dirty="0">
                <a:solidFill>
                  <a:schemeClr val="tx1"/>
                </a:solidFill>
                <a:latin typeface="Times New Roman" panose="02020603050405020304" pitchFamily="18" charset="0"/>
                <a:cs typeface="Times New Roman" panose="02020603050405020304" pitchFamily="18" charset="0"/>
              </a:rPr>
              <a:t> (minimum required version), </a:t>
            </a:r>
            <a:r>
              <a:rPr lang="en-US" sz="1400" i="0" dirty="0" err="1">
                <a:solidFill>
                  <a:schemeClr val="tx1"/>
                </a:solidFill>
                <a:latin typeface="Times New Roman" panose="02020603050405020304" pitchFamily="18" charset="0"/>
                <a:cs typeface="Times New Roman" panose="02020603050405020304" pitchFamily="18" charset="0"/>
              </a:rPr>
              <a:t>LastUpdate</a:t>
            </a:r>
            <a:r>
              <a:rPr lang="en-US" sz="1400" i="0" dirty="0">
                <a:solidFill>
                  <a:schemeClr val="tx1"/>
                </a:solidFill>
                <a:latin typeface="Times New Roman" panose="02020603050405020304" pitchFamily="18" charset="0"/>
                <a:cs typeface="Times New Roman" panose="02020603050405020304" pitchFamily="18" charset="0"/>
              </a:rPr>
              <a:t> (date of last update), and Installs. It would have been nice to have the creation date for each observation, as this would have aided in determining if there was a significant relationship between creation date and number of installs. </a:t>
            </a:r>
          </a:p>
          <a:p>
            <a:pPr algn="l">
              <a:lnSpc>
                <a:spcPct val="200000"/>
              </a:lnSpc>
              <a:spcBef>
                <a:spcPts val="0"/>
              </a:spcBef>
            </a:pPr>
            <a:endParaRPr lang="en-US" sz="1200" i="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7581763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1417" y="990600"/>
            <a:ext cx="6400800" cy="426720"/>
          </a:xfrm>
        </p:spPr>
        <p:txBody>
          <a:bodyPr>
            <a:noAutofit/>
          </a:bodyPr>
          <a:lstStyle/>
          <a:p>
            <a:pPr>
              <a:lnSpc>
                <a:spcPct val="200000"/>
              </a:lnSpc>
            </a:pPr>
            <a:r>
              <a:rPr lang="en-US" sz="1200" b="1" dirty="0" smtClean="0">
                <a:latin typeface="Times New Roman" pitchFamily="18" charset="0"/>
                <a:cs typeface="Times New Roman" pitchFamily="18" charset="0"/>
              </a:rPr>
              <a:t>THE Data</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1450450"/>
            <a:ext cx="6553200" cy="4188350"/>
          </a:xfrm>
        </p:spPr>
        <p:txBody>
          <a:bodyPr>
            <a:noAutofit/>
          </a:bodyPr>
          <a:lstStyle/>
          <a:p>
            <a:pPr indent="-171450" algn="l">
              <a:lnSpc>
                <a:spcPct val="200000"/>
              </a:lnSpc>
              <a:spcBef>
                <a:spcPts val="0"/>
              </a:spcBef>
              <a:buFont typeface="Arial" panose="020B0604020202020204" pitchFamily="34" charset="0"/>
              <a:buChar char="•"/>
            </a:pPr>
            <a:r>
              <a:rPr lang="en-US" sz="1400" i="0" dirty="0">
                <a:solidFill>
                  <a:schemeClr val="tx1"/>
                </a:solidFill>
                <a:latin typeface="Times New Roman" panose="02020603050405020304" pitchFamily="18" charset="0"/>
                <a:cs typeface="Times New Roman" panose="02020603050405020304" pitchFamily="18" charset="0"/>
              </a:rPr>
              <a:t> The data holds various exciting build and social information on android mobile applications. </a:t>
            </a:r>
          </a:p>
          <a:p>
            <a:pPr indent="-285750" algn="l">
              <a:lnSpc>
                <a:spcPct val="200000"/>
              </a:lnSpc>
              <a:spcBef>
                <a:spcPts val="0"/>
              </a:spcBef>
              <a:buFont typeface="Arial" panose="020B0604020202020204" pitchFamily="34" charset="0"/>
              <a:buChar char="•"/>
            </a:pPr>
            <a:r>
              <a:rPr lang="en-US" sz="1400" i="0" dirty="0">
                <a:solidFill>
                  <a:schemeClr val="tx1"/>
                </a:solidFill>
                <a:latin typeface="Times New Roman" panose="02020603050405020304" pitchFamily="18" charset="0"/>
                <a:cs typeface="Times New Roman" panose="02020603050405020304" pitchFamily="18" charset="0"/>
              </a:rPr>
              <a:t>The data was scraped from Google Play Store It can be used for both exploratory data analysis (EDA) and predicting how marketable an android mobile app is. </a:t>
            </a:r>
          </a:p>
          <a:p>
            <a:pPr indent="-285750" algn="l">
              <a:lnSpc>
                <a:spcPct val="200000"/>
              </a:lnSpc>
              <a:spcBef>
                <a:spcPts val="0"/>
              </a:spcBef>
              <a:buFont typeface="Arial" panose="020B0604020202020204" pitchFamily="34" charset="0"/>
              <a:buChar char="•"/>
            </a:pPr>
            <a:r>
              <a:rPr lang="en-GB" sz="1400" i="0" dirty="0">
                <a:solidFill>
                  <a:schemeClr val="tx1"/>
                </a:solidFill>
                <a:latin typeface="Times New Roman" panose="02020603050405020304" pitchFamily="18" charset="0"/>
                <a:cs typeface="Times New Roman" panose="02020603050405020304" pitchFamily="18" charset="0"/>
              </a:rPr>
              <a:t>The initial dataset had 10841 Observations and 12 variables. After data wrangling, we ended up with 10840 observations and 19 Variables</a:t>
            </a:r>
          </a:p>
          <a:p>
            <a:pPr marL="171450" indent="-171450" algn="l">
              <a:lnSpc>
                <a:spcPct val="200000"/>
              </a:lnSpc>
              <a:spcBef>
                <a:spcPts val="0"/>
              </a:spcBef>
              <a:buFont typeface="Arial" pitchFamily="34" charset="0"/>
              <a:buChar char="•"/>
            </a:pPr>
            <a:endParaRPr lang="en-US" sz="1200" i="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9061757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0"/>
                                  </p:stCondLst>
                                  <p:childTnLst>
                                    <p:animClr clrSpc="rgb" dir="cw">
                                      <p:cBhvr override="childStyle">
                                        <p:cTn id="11" dur="250" autoRev="1" fill="remove"/>
                                        <p:tgtEl>
                                          <p:spTgt spid="3">
                                            <p:txEl>
                                              <p:pRg st="0" end="0"/>
                                            </p:txEl>
                                          </p:spTgt>
                                        </p:tgtEl>
                                        <p:attrNameLst>
                                          <p:attrName>style.color</p:attrName>
                                        </p:attrNameLst>
                                      </p:cBhvr>
                                      <p:to>
                                        <a:schemeClr val="bg1"/>
                                      </p:to>
                                    </p:animClr>
                                    <p:animClr clrSpc="rgb" dir="cw">
                                      <p:cBhvr>
                                        <p:cTn id="12" dur="250" autoRev="1" fill="remove"/>
                                        <p:tgtEl>
                                          <p:spTgt spid="3">
                                            <p:txEl>
                                              <p:pRg st="0" end="0"/>
                                            </p:txEl>
                                          </p:spTgt>
                                        </p:tgtEl>
                                        <p:attrNameLst>
                                          <p:attrName>fillcolor</p:attrName>
                                        </p:attrNameLst>
                                      </p:cBhvr>
                                      <p:to>
                                        <a:schemeClr val="bg1"/>
                                      </p:to>
                                    </p:animClr>
                                    <p:set>
                                      <p:cBhvr>
                                        <p:cTn id="13" dur="250" autoRev="1" fill="remove"/>
                                        <p:tgtEl>
                                          <p:spTgt spid="3">
                                            <p:txEl>
                                              <p:pRg st="0" end="0"/>
                                            </p:txEl>
                                          </p:spTgt>
                                        </p:tgtEl>
                                        <p:attrNameLst>
                                          <p:attrName>fill.type</p:attrName>
                                        </p:attrNameLst>
                                      </p:cBhvr>
                                      <p:to>
                                        <p:strVal val="solid"/>
                                      </p:to>
                                    </p:set>
                                    <p:set>
                                      <p:cBhvr>
                                        <p:cTn id="14" dur="250" autoRev="1" fill="remove"/>
                                        <p:tgtEl>
                                          <p:spTgt spid="3">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grpId="0" nodeType="clickEffect">
                                  <p:stCondLst>
                                    <p:cond delay="0"/>
                                  </p:stCondLst>
                                  <p:childTnLst>
                                    <p:animClr clrSpc="rgb" dir="cw">
                                      <p:cBhvr override="childStyle">
                                        <p:cTn id="18" dur="250" autoRev="1" fill="remove"/>
                                        <p:tgtEl>
                                          <p:spTgt spid="3">
                                            <p:txEl>
                                              <p:pRg st="1" end="1"/>
                                            </p:txEl>
                                          </p:spTgt>
                                        </p:tgtEl>
                                        <p:attrNameLst>
                                          <p:attrName>style.color</p:attrName>
                                        </p:attrNameLst>
                                      </p:cBhvr>
                                      <p:to>
                                        <a:schemeClr val="bg1"/>
                                      </p:to>
                                    </p:animClr>
                                    <p:animClr clrSpc="rgb" dir="cw">
                                      <p:cBhvr>
                                        <p:cTn id="19" dur="250" autoRev="1" fill="remove"/>
                                        <p:tgtEl>
                                          <p:spTgt spid="3">
                                            <p:txEl>
                                              <p:pRg st="1" end="1"/>
                                            </p:txEl>
                                          </p:spTgt>
                                        </p:tgtEl>
                                        <p:attrNameLst>
                                          <p:attrName>fillcolor</p:attrName>
                                        </p:attrNameLst>
                                      </p:cBhvr>
                                      <p:to>
                                        <a:schemeClr val="bg1"/>
                                      </p:to>
                                    </p:animClr>
                                    <p:set>
                                      <p:cBhvr>
                                        <p:cTn id="20" dur="250" autoRev="1" fill="remove"/>
                                        <p:tgtEl>
                                          <p:spTgt spid="3">
                                            <p:txEl>
                                              <p:pRg st="1" end="1"/>
                                            </p:txEl>
                                          </p:spTgt>
                                        </p:tgtEl>
                                        <p:attrNameLst>
                                          <p:attrName>fill.type</p:attrName>
                                        </p:attrNameLst>
                                      </p:cBhvr>
                                      <p:to>
                                        <p:strVal val="solid"/>
                                      </p:to>
                                    </p:set>
                                    <p:set>
                                      <p:cBhvr>
                                        <p:cTn id="21" dur="250" autoRev="1" fill="remove"/>
                                        <p:tgtEl>
                                          <p:spTgt spid="3">
                                            <p:txEl>
                                              <p:pRg st="1" end="1"/>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7" presetClass="emph" presetSubtype="0" fill="remove" grpId="0" nodeType="clickEffect">
                                  <p:stCondLst>
                                    <p:cond delay="0"/>
                                  </p:stCondLst>
                                  <p:childTnLst>
                                    <p:animClr clrSpc="rgb" dir="cw">
                                      <p:cBhvr override="childStyle">
                                        <p:cTn id="25" dur="250" autoRev="1" fill="remove"/>
                                        <p:tgtEl>
                                          <p:spTgt spid="3">
                                            <p:txEl>
                                              <p:pRg st="2" end="2"/>
                                            </p:txEl>
                                          </p:spTgt>
                                        </p:tgtEl>
                                        <p:attrNameLst>
                                          <p:attrName>style.color</p:attrName>
                                        </p:attrNameLst>
                                      </p:cBhvr>
                                      <p:to>
                                        <a:schemeClr val="bg1"/>
                                      </p:to>
                                    </p:animClr>
                                    <p:animClr clrSpc="rgb" dir="cw">
                                      <p:cBhvr>
                                        <p:cTn id="26" dur="250" autoRev="1" fill="remove"/>
                                        <p:tgtEl>
                                          <p:spTgt spid="3">
                                            <p:txEl>
                                              <p:pRg st="2" end="2"/>
                                            </p:txEl>
                                          </p:spTgt>
                                        </p:tgtEl>
                                        <p:attrNameLst>
                                          <p:attrName>fillcolor</p:attrName>
                                        </p:attrNameLst>
                                      </p:cBhvr>
                                      <p:to>
                                        <a:schemeClr val="bg1"/>
                                      </p:to>
                                    </p:animClr>
                                    <p:set>
                                      <p:cBhvr>
                                        <p:cTn id="27" dur="250" autoRev="1" fill="remove"/>
                                        <p:tgtEl>
                                          <p:spTgt spid="3">
                                            <p:txEl>
                                              <p:pRg st="2" end="2"/>
                                            </p:txEl>
                                          </p:spTgt>
                                        </p:tgtEl>
                                        <p:attrNameLst>
                                          <p:attrName>fill.type</p:attrName>
                                        </p:attrNameLst>
                                      </p:cBhvr>
                                      <p:to>
                                        <p:strVal val="solid"/>
                                      </p:to>
                                    </p:set>
                                    <p:set>
                                      <p:cBhvr>
                                        <p:cTn id="28" dur="250" autoRev="1" fill="remove"/>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457200"/>
            <a:ext cx="6400800" cy="914400"/>
          </a:xfrm>
        </p:spPr>
        <p:txBody>
          <a:bodyPr>
            <a:normAutofit/>
          </a:bodyPr>
          <a:lstStyle/>
          <a:p>
            <a:r>
              <a:rPr lang="en-US" sz="1200" b="1" dirty="0" smtClean="0">
                <a:latin typeface="Times New Roman" pitchFamily="18" charset="0"/>
                <a:cs typeface="Times New Roman" pitchFamily="18" charset="0"/>
              </a:rPr>
              <a:t>Data dictionary</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1676400" y="1371600"/>
            <a:ext cx="6553200" cy="4038600"/>
          </a:xfrm>
        </p:spPr>
        <p:txBody>
          <a:bodyPr>
            <a:normAutofit lnSpcReduction="10000"/>
          </a:bodyPr>
          <a:lstStyle/>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App – App name (unique nominal)</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Category – App category (nominal: "ART_AND_DESIGN”, “FAMILY”, “SOCIAL”, etc.)</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Rating – App rating (numeric: from 1 to 5)</a:t>
            </a: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Reviews – Number of reviews (numeric: from 0 to 78158306</a:t>
            </a:r>
            <a:r>
              <a:rPr lang="en-US" altLang="en-US" sz="1050" i="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700" i="0" dirty="0">
                <a:solidFill>
                  <a:schemeClr val="tx1"/>
                </a:solidFill>
                <a:latin typeface="Times New Roman" panose="02020603050405020304" pitchFamily="18" charset="0"/>
                <a:cs typeface="Times New Roman" panose="02020603050405020304" pitchFamily="18" charset="0"/>
              </a:rPr>
              <a:t>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Size – Size of app (nominal: "1.0M","1.1M”, etc.)</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Installs – Number of downloads (Ordinal: 0, 1, 5, 10, 50, 100, 500, 1000, 5000, 10000, 50000, 100000, 500000, 1000000, 5000000, 10000000, 50000000, 100000000, 500000000, 1000000000)</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Type – Type of payment (Binary "Free</a:t>
            </a:r>
            <a:r>
              <a:rPr lang="en-US" altLang="en-US" sz="1200" i="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Paid")</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Price – Cost of app (numeric: from 0 – 400)</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ContentRating</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Type of audience app was designed for ("Adults only 18+", “Everyone”, “Teen”, etc.)</a:t>
            </a:r>
            <a:endParaRPr lang="en-US" altLang="en-US" sz="7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Genres - Genre of App (nominal: </a:t>
            </a:r>
            <a:r>
              <a:rPr lang="en-US" altLang="en-US" sz="1200" i="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"Action", "Action; Action </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&amp; Adventure", etc</a:t>
            </a:r>
            <a:r>
              <a:rPr lang="en-US" altLang="en-US" sz="1200" i="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sz="700" i="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7704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3">
                                            <p:txEl>
                                              <p:pRg st="2" end="2"/>
                                            </p:txEl>
                                          </p:spTgt>
                                        </p:tgtEl>
                                        <p:attrNameLst>
                                          <p:attrName>r</p:attrName>
                                        </p:attrNameLst>
                                      </p:cBhvr>
                                    </p:animRot>
                                    <p:animRot by="-240000">
                                      <p:cBhvr>
                                        <p:cTn id="28" dur="200" fill="hold">
                                          <p:stCondLst>
                                            <p:cond delay="200"/>
                                          </p:stCondLst>
                                        </p:cTn>
                                        <p:tgtEl>
                                          <p:spTgt spid="3">
                                            <p:txEl>
                                              <p:pRg st="2" end="2"/>
                                            </p:txEl>
                                          </p:spTgt>
                                        </p:tgtEl>
                                        <p:attrNameLst>
                                          <p:attrName>r</p:attrName>
                                        </p:attrNameLst>
                                      </p:cBhvr>
                                    </p:animRot>
                                    <p:animRot by="240000">
                                      <p:cBhvr>
                                        <p:cTn id="29" dur="200" fill="hold">
                                          <p:stCondLst>
                                            <p:cond delay="400"/>
                                          </p:stCondLst>
                                        </p:cTn>
                                        <p:tgtEl>
                                          <p:spTgt spid="3">
                                            <p:txEl>
                                              <p:pRg st="2" end="2"/>
                                            </p:txEl>
                                          </p:spTgt>
                                        </p:tgtEl>
                                        <p:attrNameLst>
                                          <p:attrName>r</p:attrName>
                                        </p:attrNameLst>
                                      </p:cBhvr>
                                    </p:animRot>
                                    <p:animRot by="-240000">
                                      <p:cBhvr>
                                        <p:cTn id="30" dur="200" fill="hold">
                                          <p:stCondLst>
                                            <p:cond delay="600"/>
                                          </p:stCondLst>
                                        </p:cTn>
                                        <p:tgtEl>
                                          <p:spTgt spid="3">
                                            <p:txEl>
                                              <p:pRg st="2" end="2"/>
                                            </p:txEl>
                                          </p:spTgt>
                                        </p:tgtEl>
                                        <p:attrNameLst>
                                          <p:attrName>r</p:attrName>
                                        </p:attrNameLst>
                                      </p:cBhvr>
                                    </p:animRot>
                                    <p:animRot by="120000">
                                      <p:cBhvr>
                                        <p:cTn id="31" dur="200" fill="hold">
                                          <p:stCondLst>
                                            <p:cond delay="800"/>
                                          </p:stCondLst>
                                        </p:cTn>
                                        <p:tgtEl>
                                          <p:spTgt spid="3">
                                            <p:txEl>
                                              <p:pRg st="2" end="2"/>
                                            </p:txEl>
                                          </p:spTgt>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32" presetClass="emph" presetSubtype="0" fill="hold" grpId="0" nodeType="clickEffect">
                                  <p:stCondLst>
                                    <p:cond delay="0"/>
                                  </p:stCondLst>
                                  <p:childTnLst>
                                    <p:animRot by="120000">
                                      <p:cBhvr>
                                        <p:cTn id="35" dur="100" fill="hold">
                                          <p:stCondLst>
                                            <p:cond delay="0"/>
                                          </p:stCondLst>
                                        </p:cTn>
                                        <p:tgtEl>
                                          <p:spTgt spid="3">
                                            <p:txEl>
                                              <p:pRg st="3" end="3"/>
                                            </p:txEl>
                                          </p:spTgt>
                                        </p:tgtEl>
                                        <p:attrNameLst>
                                          <p:attrName>r</p:attrName>
                                        </p:attrNameLst>
                                      </p:cBhvr>
                                    </p:animRot>
                                    <p:animRot by="-240000">
                                      <p:cBhvr>
                                        <p:cTn id="36" dur="200" fill="hold">
                                          <p:stCondLst>
                                            <p:cond delay="200"/>
                                          </p:stCondLst>
                                        </p:cTn>
                                        <p:tgtEl>
                                          <p:spTgt spid="3">
                                            <p:txEl>
                                              <p:pRg st="3" end="3"/>
                                            </p:txEl>
                                          </p:spTgt>
                                        </p:tgtEl>
                                        <p:attrNameLst>
                                          <p:attrName>r</p:attrName>
                                        </p:attrNameLst>
                                      </p:cBhvr>
                                    </p:animRot>
                                    <p:animRot by="240000">
                                      <p:cBhvr>
                                        <p:cTn id="37" dur="200" fill="hold">
                                          <p:stCondLst>
                                            <p:cond delay="400"/>
                                          </p:stCondLst>
                                        </p:cTn>
                                        <p:tgtEl>
                                          <p:spTgt spid="3">
                                            <p:txEl>
                                              <p:pRg st="3" end="3"/>
                                            </p:txEl>
                                          </p:spTgt>
                                        </p:tgtEl>
                                        <p:attrNameLst>
                                          <p:attrName>r</p:attrName>
                                        </p:attrNameLst>
                                      </p:cBhvr>
                                    </p:animRot>
                                    <p:animRot by="-240000">
                                      <p:cBhvr>
                                        <p:cTn id="38" dur="200" fill="hold">
                                          <p:stCondLst>
                                            <p:cond delay="600"/>
                                          </p:stCondLst>
                                        </p:cTn>
                                        <p:tgtEl>
                                          <p:spTgt spid="3">
                                            <p:txEl>
                                              <p:pRg st="3" end="3"/>
                                            </p:txEl>
                                          </p:spTgt>
                                        </p:tgtEl>
                                        <p:attrNameLst>
                                          <p:attrName>r</p:attrName>
                                        </p:attrNameLst>
                                      </p:cBhvr>
                                    </p:animRot>
                                    <p:animRot by="120000">
                                      <p:cBhvr>
                                        <p:cTn id="39" dur="200" fill="hold">
                                          <p:stCondLst>
                                            <p:cond delay="800"/>
                                          </p:stCondLst>
                                        </p:cTn>
                                        <p:tgtEl>
                                          <p:spTgt spid="3">
                                            <p:txEl>
                                              <p:pRg st="3" end="3"/>
                                            </p:txEl>
                                          </p:spTgt>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32" presetClass="emph" presetSubtype="0" fill="hold" grpId="0" nodeType="clickEffect">
                                  <p:stCondLst>
                                    <p:cond delay="0"/>
                                  </p:stCondLst>
                                  <p:childTnLst>
                                    <p:animRot by="120000">
                                      <p:cBhvr>
                                        <p:cTn id="43" dur="100" fill="hold">
                                          <p:stCondLst>
                                            <p:cond delay="0"/>
                                          </p:stCondLst>
                                        </p:cTn>
                                        <p:tgtEl>
                                          <p:spTgt spid="3">
                                            <p:txEl>
                                              <p:pRg st="4" end="4"/>
                                            </p:txEl>
                                          </p:spTgt>
                                        </p:tgtEl>
                                        <p:attrNameLst>
                                          <p:attrName>r</p:attrName>
                                        </p:attrNameLst>
                                      </p:cBhvr>
                                    </p:animRot>
                                    <p:animRot by="-240000">
                                      <p:cBhvr>
                                        <p:cTn id="44" dur="200" fill="hold">
                                          <p:stCondLst>
                                            <p:cond delay="200"/>
                                          </p:stCondLst>
                                        </p:cTn>
                                        <p:tgtEl>
                                          <p:spTgt spid="3">
                                            <p:txEl>
                                              <p:pRg st="4" end="4"/>
                                            </p:txEl>
                                          </p:spTgt>
                                        </p:tgtEl>
                                        <p:attrNameLst>
                                          <p:attrName>r</p:attrName>
                                        </p:attrNameLst>
                                      </p:cBhvr>
                                    </p:animRot>
                                    <p:animRot by="240000">
                                      <p:cBhvr>
                                        <p:cTn id="45" dur="200" fill="hold">
                                          <p:stCondLst>
                                            <p:cond delay="400"/>
                                          </p:stCondLst>
                                        </p:cTn>
                                        <p:tgtEl>
                                          <p:spTgt spid="3">
                                            <p:txEl>
                                              <p:pRg st="4" end="4"/>
                                            </p:txEl>
                                          </p:spTgt>
                                        </p:tgtEl>
                                        <p:attrNameLst>
                                          <p:attrName>r</p:attrName>
                                        </p:attrNameLst>
                                      </p:cBhvr>
                                    </p:animRot>
                                    <p:animRot by="-240000">
                                      <p:cBhvr>
                                        <p:cTn id="46" dur="200" fill="hold">
                                          <p:stCondLst>
                                            <p:cond delay="600"/>
                                          </p:stCondLst>
                                        </p:cTn>
                                        <p:tgtEl>
                                          <p:spTgt spid="3">
                                            <p:txEl>
                                              <p:pRg st="4" end="4"/>
                                            </p:txEl>
                                          </p:spTgt>
                                        </p:tgtEl>
                                        <p:attrNameLst>
                                          <p:attrName>r</p:attrName>
                                        </p:attrNameLst>
                                      </p:cBhvr>
                                    </p:animRot>
                                    <p:animRot by="120000">
                                      <p:cBhvr>
                                        <p:cTn id="47" dur="200" fill="hold">
                                          <p:stCondLst>
                                            <p:cond delay="800"/>
                                          </p:stCondLst>
                                        </p:cTn>
                                        <p:tgtEl>
                                          <p:spTgt spid="3">
                                            <p:txEl>
                                              <p:pRg st="4" end="4"/>
                                            </p:txEl>
                                          </p:spTgt>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32" presetClass="emph" presetSubtype="0" fill="hold" grpId="0" nodeType="clickEffect">
                                  <p:stCondLst>
                                    <p:cond delay="0"/>
                                  </p:stCondLst>
                                  <p:childTnLst>
                                    <p:animRot by="120000">
                                      <p:cBhvr>
                                        <p:cTn id="51" dur="100" fill="hold">
                                          <p:stCondLst>
                                            <p:cond delay="0"/>
                                          </p:stCondLst>
                                        </p:cTn>
                                        <p:tgtEl>
                                          <p:spTgt spid="3">
                                            <p:txEl>
                                              <p:pRg st="5" end="5"/>
                                            </p:txEl>
                                          </p:spTgt>
                                        </p:tgtEl>
                                        <p:attrNameLst>
                                          <p:attrName>r</p:attrName>
                                        </p:attrNameLst>
                                      </p:cBhvr>
                                    </p:animRot>
                                    <p:animRot by="-240000">
                                      <p:cBhvr>
                                        <p:cTn id="52" dur="200" fill="hold">
                                          <p:stCondLst>
                                            <p:cond delay="200"/>
                                          </p:stCondLst>
                                        </p:cTn>
                                        <p:tgtEl>
                                          <p:spTgt spid="3">
                                            <p:txEl>
                                              <p:pRg st="5" end="5"/>
                                            </p:txEl>
                                          </p:spTgt>
                                        </p:tgtEl>
                                        <p:attrNameLst>
                                          <p:attrName>r</p:attrName>
                                        </p:attrNameLst>
                                      </p:cBhvr>
                                    </p:animRot>
                                    <p:animRot by="240000">
                                      <p:cBhvr>
                                        <p:cTn id="53" dur="200" fill="hold">
                                          <p:stCondLst>
                                            <p:cond delay="400"/>
                                          </p:stCondLst>
                                        </p:cTn>
                                        <p:tgtEl>
                                          <p:spTgt spid="3">
                                            <p:txEl>
                                              <p:pRg st="5" end="5"/>
                                            </p:txEl>
                                          </p:spTgt>
                                        </p:tgtEl>
                                        <p:attrNameLst>
                                          <p:attrName>r</p:attrName>
                                        </p:attrNameLst>
                                      </p:cBhvr>
                                    </p:animRot>
                                    <p:animRot by="-240000">
                                      <p:cBhvr>
                                        <p:cTn id="54" dur="200" fill="hold">
                                          <p:stCondLst>
                                            <p:cond delay="600"/>
                                          </p:stCondLst>
                                        </p:cTn>
                                        <p:tgtEl>
                                          <p:spTgt spid="3">
                                            <p:txEl>
                                              <p:pRg st="5" end="5"/>
                                            </p:txEl>
                                          </p:spTgt>
                                        </p:tgtEl>
                                        <p:attrNameLst>
                                          <p:attrName>r</p:attrName>
                                        </p:attrNameLst>
                                      </p:cBhvr>
                                    </p:animRot>
                                    <p:animRot by="120000">
                                      <p:cBhvr>
                                        <p:cTn id="55" dur="200" fill="hold">
                                          <p:stCondLst>
                                            <p:cond delay="800"/>
                                          </p:stCondLst>
                                        </p:cTn>
                                        <p:tgtEl>
                                          <p:spTgt spid="3">
                                            <p:txEl>
                                              <p:pRg st="5" end="5"/>
                                            </p:txEl>
                                          </p:spTgt>
                                        </p:tgtEl>
                                        <p:attrNameLst>
                                          <p:attrName>r</p:attrName>
                                        </p:attrNameLst>
                                      </p:cBhvr>
                                    </p:animRot>
                                  </p:childTnLst>
                                </p:cTn>
                              </p:par>
                            </p:childTnLst>
                          </p:cTn>
                        </p:par>
                      </p:childTnLst>
                    </p:cTn>
                  </p:par>
                  <p:par>
                    <p:cTn id="56" fill="hold">
                      <p:stCondLst>
                        <p:cond delay="indefinite"/>
                      </p:stCondLst>
                      <p:childTnLst>
                        <p:par>
                          <p:cTn id="57" fill="hold">
                            <p:stCondLst>
                              <p:cond delay="0"/>
                            </p:stCondLst>
                            <p:childTnLst>
                              <p:par>
                                <p:cTn id="58" presetID="32" presetClass="emph" presetSubtype="0" fill="hold" grpId="0" nodeType="clickEffect">
                                  <p:stCondLst>
                                    <p:cond delay="0"/>
                                  </p:stCondLst>
                                  <p:childTnLst>
                                    <p:animRot by="120000">
                                      <p:cBhvr>
                                        <p:cTn id="59" dur="100" fill="hold">
                                          <p:stCondLst>
                                            <p:cond delay="0"/>
                                          </p:stCondLst>
                                        </p:cTn>
                                        <p:tgtEl>
                                          <p:spTgt spid="3">
                                            <p:txEl>
                                              <p:pRg st="6" end="6"/>
                                            </p:txEl>
                                          </p:spTgt>
                                        </p:tgtEl>
                                        <p:attrNameLst>
                                          <p:attrName>r</p:attrName>
                                        </p:attrNameLst>
                                      </p:cBhvr>
                                    </p:animRot>
                                    <p:animRot by="-240000">
                                      <p:cBhvr>
                                        <p:cTn id="60" dur="200" fill="hold">
                                          <p:stCondLst>
                                            <p:cond delay="200"/>
                                          </p:stCondLst>
                                        </p:cTn>
                                        <p:tgtEl>
                                          <p:spTgt spid="3">
                                            <p:txEl>
                                              <p:pRg st="6" end="6"/>
                                            </p:txEl>
                                          </p:spTgt>
                                        </p:tgtEl>
                                        <p:attrNameLst>
                                          <p:attrName>r</p:attrName>
                                        </p:attrNameLst>
                                      </p:cBhvr>
                                    </p:animRot>
                                    <p:animRot by="240000">
                                      <p:cBhvr>
                                        <p:cTn id="61" dur="200" fill="hold">
                                          <p:stCondLst>
                                            <p:cond delay="400"/>
                                          </p:stCondLst>
                                        </p:cTn>
                                        <p:tgtEl>
                                          <p:spTgt spid="3">
                                            <p:txEl>
                                              <p:pRg st="6" end="6"/>
                                            </p:txEl>
                                          </p:spTgt>
                                        </p:tgtEl>
                                        <p:attrNameLst>
                                          <p:attrName>r</p:attrName>
                                        </p:attrNameLst>
                                      </p:cBhvr>
                                    </p:animRot>
                                    <p:animRot by="-240000">
                                      <p:cBhvr>
                                        <p:cTn id="62" dur="200" fill="hold">
                                          <p:stCondLst>
                                            <p:cond delay="600"/>
                                          </p:stCondLst>
                                        </p:cTn>
                                        <p:tgtEl>
                                          <p:spTgt spid="3">
                                            <p:txEl>
                                              <p:pRg st="6" end="6"/>
                                            </p:txEl>
                                          </p:spTgt>
                                        </p:tgtEl>
                                        <p:attrNameLst>
                                          <p:attrName>r</p:attrName>
                                        </p:attrNameLst>
                                      </p:cBhvr>
                                    </p:animRot>
                                    <p:animRot by="120000">
                                      <p:cBhvr>
                                        <p:cTn id="63" dur="200" fill="hold">
                                          <p:stCondLst>
                                            <p:cond delay="800"/>
                                          </p:stCondLst>
                                        </p:cTn>
                                        <p:tgtEl>
                                          <p:spTgt spid="3">
                                            <p:txEl>
                                              <p:pRg st="6" end="6"/>
                                            </p:txEl>
                                          </p:spTgt>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32" presetClass="emph" presetSubtype="0" fill="hold" grpId="0" nodeType="clickEffect">
                                  <p:stCondLst>
                                    <p:cond delay="0"/>
                                  </p:stCondLst>
                                  <p:childTnLst>
                                    <p:animRot by="120000">
                                      <p:cBhvr>
                                        <p:cTn id="67" dur="100" fill="hold">
                                          <p:stCondLst>
                                            <p:cond delay="0"/>
                                          </p:stCondLst>
                                        </p:cTn>
                                        <p:tgtEl>
                                          <p:spTgt spid="3">
                                            <p:txEl>
                                              <p:pRg st="7" end="7"/>
                                            </p:txEl>
                                          </p:spTgt>
                                        </p:tgtEl>
                                        <p:attrNameLst>
                                          <p:attrName>r</p:attrName>
                                        </p:attrNameLst>
                                      </p:cBhvr>
                                    </p:animRot>
                                    <p:animRot by="-240000">
                                      <p:cBhvr>
                                        <p:cTn id="68" dur="200" fill="hold">
                                          <p:stCondLst>
                                            <p:cond delay="200"/>
                                          </p:stCondLst>
                                        </p:cTn>
                                        <p:tgtEl>
                                          <p:spTgt spid="3">
                                            <p:txEl>
                                              <p:pRg st="7" end="7"/>
                                            </p:txEl>
                                          </p:spTgt>
                                        </p:tgtEl>
                                        <p:attrNameLst>
                                          <p:attrName>r</p:attrName>
                                        </p:attrNameLst>
                                      </p:cBhvr>
                                    </p:animRot>
                                    <p:animRot by="240000">
                                      <p:cBhvr>
                                        <p:cTn id="69" dur="200" fill="hold">
                                          <p:stCondLst>
                                            <p:cond delay="400"/>
                                          </p:stCondLst>
                                        </p:cTn>
                                        <p:tgtEl>
                                          <p:spTgt spid="3">
                                            <p:txEl>
                                              <p:pRg st="7" end="7"/>
                                            </p:txEl>
                                          </p:spTgt>
                                        </p:tgtEl>
                                        <p:attrNameLst>
                                          <p:attrName>r</p:attrName>
                                        </p:attrNameLst>
                                      </p:cBhvr>
                                    </p:animRot>
                                    <p:animRot by="-240000">
                                      <p:cBhvr>
                                        <p:cTn id="70" dur="200" fill="hold">
                                          <p:stCondLst>
                                            <p:cond delay="600"/>
                                          </p:stCondLst>
                                        </p:cTn>
                                        <p:tgtEl>
                                          <p:spTgt spid="3">
                                            <p:txEl>
                                              <p:pRg st="7" end="7"/>
                                            </p:txEl>
                                          </p:spTgt>
                                        </p:tgtEl>
                                        <p:attrNameLst>
                                          <p:attrName>r</p:attrName>
                                        </p:attrNameLst>
                                      </p:cBhvr>
                                    </p:animRot>
                                    <p:animRot by="120000">
                                      <p:cBhvr>
                                        <p:cTn id="71" dur="200" fill="hold">
                                          <p:stCondLst>
                                            <p:cond delay="800"/>
                                          </p:stCondLst>
                                        </p:cTn>
                                        <p:tgtEl>
                                          <p:spTgt spid="3">
                                            <p:txEl>
                                              <p:pRg st="7" end="7"/>
                                            </p:txEl>
                                          </p:spTgt>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32" presetClass="emph" presetSubtype="0" fill="hold" grpId="0" nodeType="clickEffect">
                                  <p:stCondLst>
                                    <p:cond delay="0"/>
                                  </p:stCondLst>
                                  <p:childTnLst>
                                    <p:animRot by="120000">
                                      <p:cBhvr>
                                        <p:cTn id="75" dur="100" fill="hold">
                                          <p:stCondLst>
                                            <p:cond delay="0"/>
                                          </p:stCondLst>
                                        </p:cTn>
                                        <p:tgtEl>
                                          <p:spTgt spid="3">
                                            <p:txEl>
                                              <p:pRg st="8" end="8"/>
                                            </p:txEl>
                                          </p:spTgt>
                                        </p:tgtEl>
                                        <p:attrNameLst>
                                          <p:attrName>r</p:attrName>
                                        </p:attrNameLst>
                                      </p:cBhvr>
                                    </p:animRot>
                                    <p:animRot by="-240000">
                                      <p:cBhvr>
                                        <p:cTn id="76" dur="200" fill="hold">
                                          <p:stCondLst>
                                            <p:cond delay="200"/>
                                          </p:stCondLst>
                                        </p:cTn>
                                        <p:tgtEl>
                                          <p:spTgt spid="3">
                                            <p:txEl>
                                              <p:pRg st="8" end="8"/>
                                            </p:txEl>
                                          </p:spTgt>
                                        </p:tgtEl>
                                        <p:attrNameLst>
                                          <p:attrName>r</p:attrName>
                                        </p:attrNameLst>
                                      </p:cBhvr>
                                    </p:animRot>
                                    <p:animRot by="240000">
                                      <p:cBhvr>
                                        <p:cTn id="77" dur="200" fill="hold">
                                          <p:stCondLst>
                                            <p:cond delay="400"/>
                                          </p:stCondLst>
                                        </p:cTn>
                                        <p:tgtEl>
                                          <p:spTgt spid="3">
                                            <p:txEl>
                                              <p:pRg st="8" end="8"/>
                                            </p:txEl>
                                          </p:spTgt>
                                        </p:tgtEl>
                                        <p:attrNameLst>
                                          <p:attrName>r</p:attrName>
                                        </p:attrNameLst>
                                      </p:cBhvr>
                                    </p:animRot>
                                    <p:animRot by="-240000">
                                      <p:cBhvr>
                                        <p:cTn id="78" dur="200" fill="hold">
                                          <p:stCondLst>
                                            <p:cond delay="600"/>
                                          </p:stCondLst>
                                        </p:cTn>
                                        <p:tgtEl>
                                          <p:spTgt spid="3">
                                            <p:txEl>
                                              <p:pRg st="8" end="8"/>
                                            </p:txEl>
                                          </p:spTgt>
                                        </p:tgtEl>
                                        <p:attrNameLst>
                                          <p:attrName>r</p:attrName>
                                        </p:attrNameLst>
                                      </p:cBhvr>
                                    </p:animRot>
                                    <p:animRot by="120000">
                                      <p:cBhvr>
                                        <p:cTn id="79" dur="200" fill="hold">
                                          <p:stCondLst>
                                            <p:cond delay="800"/>
                                          </p:stCondLst>
                                        </p:cTn>
                                        <p:tgtEl>
                                          <p:spTgt spid="3">
                                            <p:txEl>
                                              <p:pRg st="8" end="8"/>
                                            </p:txEl>
                                          </p:spTgt>
                                        </p:tgtEl>
                                        <p:attrNameLst>
                                          <p:attrName>r</p:attrName>
                                        </p:attrNameLst>
                                      </p:cBhvr>
                                    </p:animRot>
                                  </p:childTnLst>
                                </p:cTn>
                              </p:par>
                            </p:childTnLst>
                          </p:cTn>
                        </p:par>
                      </p:childTnLst>
                    </p:cTn>
                  </p:par>
                  <p:par>
                    <p:cTn id="80" fill="hold">
                      <p:stCondLst>
                        <p:cond delay="indefinite"/>
                      </p:stCondLst>
                      <p:childTnLst>
                        <p:par>
                          <p:cTn id="81" fill="hold">
                            <p:stCondLst>
                              <p:cond delay="0"/>
                            </p:stCondLst>
                            <p:childTnLst>
                              <p:par>
                                <p:cTn id="82" presetID="32" presetClass="emph" presetSubtype="0" fill="hold" grpId="0" nodeType="clickEffect">
                                  <p:stCondLst>
                                    <p:cond delay="0"/>
                                  </p:stCondLst>
                                  <p:childTnLst>
                                    <p:animRot by="120000">
                                      <p:cBhvr>
                                        <p:cTn id="83" dur="100" fill="hold">
                                          <p:stCondLst>
                                            <p:cond delay="0"/>
                                          </p:stCondLst>
                                        </p:cTn>
                                        <p:tgtEl>
                                          <p:spTgt spid="3">
                                            <p:txEl>
                                              <p:pRg st="9" end="9"/>
                                            </p:txEl>
                                          </p:spTgt>
                                        </p:tgtEl>
                                        <p:attrNameLst>
                                          <p:attrName>r</p:attrName>
                                        </p:attrNameLst>
                                      </p:cBhvr>
                                    </p:animRot>
                                    <p:animRot by="-240000">
                                      <p:cBhvr>
                                        <p:cTn id="84" dur="200" fill="hold">
                                          <p:stCondLst>
                                            <p:cond delay="200"/>
                                          </p:stCondLst>
                                        </p:cTn>
                                        <p:tgtEl>
                                          <p:spTgt spid="3">
                                            <p:txEl>
                                              <p:pRg st="9" end="9"/>
                                            </p:txEl>
                                          </p:spTgt>
                                        </p:tgtEl>
                                        <p:attrNameLst>
                                          <p:attrName>r</p:attrName>
                                        </p:attrNameLst>
                                      </p:cBhvr>
                                    </p:animRot>
                                    <p:animRot by="240000">
                                      <p:cBhvr>
                                        <p:cTn id="85" dur="200" fill="hold">
                                          <p:stCondLst>
                                            <p:cond delay="400"/>
                                          </p:stCondLst>
                                        </p:cTn>
                                        <p:tgtEl>
                                          <p:spTgt spid="3">
                                            <p:txEl>
                                              <p:pRg st="9" end="9"/>
                                            </p:txEl>
                                          </p:spTgt>
                                        </p:tgtEl>
                                        <p:attrNameLst>
                                          <p:attrName>r</p:attrName>
                                        </p:attrNameLst>
                                      </p:cBhvr>
                                    </p:animRot>
                                    <p:animRot by="-240000">
                                      <p:cBhvr>
                                        <p:cTn id="86" dur="200" fill="hold">
                                          <p:stCondLst>
                                            <p:cond delay="600"/>
                                          </p:stCondLst>
                                        </p:cTn>
                                        <p:tgtEl>
                                          <p:spTgt spid="3">
                                            <p:txEl>
                                              <p:pRg st="9" end="9"/>
                                            </p:txEl>
                                          </p:spTgt>
                                        </p:tgtEl>
                                        <p:attrNameLst>
                                          <p:attrName>r</p:attrName>
                                        </p:attrNameLst>
                                      </p:cBhvr>
                                    </p:animRot>
                                    <p:animRot by="120000">
                                      <p:cBhvr>
                                        <p:cTn id="87" dur="200" fill="hold">
                                          <p:stCondLst>
                                            <p:cond delay="800"/>
                                          </p:stCondLst>
                                        </p:cTn>
                                        <p:tgtEl>
                                          <p:spTgt spid="3">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457200"/>
            <a:ext cx="6400800" cy="914400"/>
          </a:xfrm>
        </p:spPr>
        <p:txBody>
          <a:bodyPr>
            <a:normAutofit/>
          </a:bodyPr>
          <a:lstStyle/>
          <a:p>
            <a:r>
              <a:rPr lang="en-US" sz="1200" b="1" dirty="0" smtClean="0">
                <a:latin typeface="Times New Roman" pitchFamily="18" charset="0"/>
                <a:cs typeface="Times New Roman" pitchFamily="18" charset="0"/>
              </a:rPr>
              <a:t>Data dictionary (continues)</a:t>
            </a:r>
            <a:endParaRPr lang="en-US" sz="1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371600"/>
            <a:ext cx="7162800" cy="4038600"/>
          </a:xfrm>
        </p:spPr>
        <p:txBody>
          <a:bodyPr>
            <a:noAutofit/>
          </a:bodyPr>
          <a:lstStyle/>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LastUpdated</a:t>
            </a:r>
            <a:r>
              <a:rPr lang="en-US" altLang="en-US" sz="1200" i="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Last date an update was made to the app (character: "1-Apr-16","1-Apr-17", etc.)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AndroidVer</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Minimum operating system version required for installation (nominal: "1.0 and up","1.5 and up", etc.)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SizeKB</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App size in kb (numeric: 8.5 - 100000)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AdjustedInstall2 - Number of downloads levels (ordinal: 1, 2, 3)</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AdjustedInstall</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Number of downloads levels (nominal: "Extremely Small", “very small”, “small”, medium”, large”, “very large”)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Day - Last day an update was made to the app (numeric: 1 – 31)</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Month - Last month an update was made to the app (</a:t>
            </a: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norminal</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“Jan”, “Feb”, “Mar”, etc.) </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Year - Last year an update was made to the app (numeric: 10 – 18)</a:t>
            </a:r>
            <a:endParaRPr lang="en-US" altLang="en-US" sz="1200" i="0" dirty="0">
              <a:solidFill>
                <a:schemeClr val="tx1"/>
              </a:solidFill>
              <a:latin typeface="Times New Roman" panose="02020603050405020304" pitchFamily="18" charset="0"/>
              <a:cs typeface="Times New Roman" panose="02020603050405020304" pitchFamily="18" charset="0"/>
            </a:endParaRPr>
          </a:p>
          <a:p>
            <a:pPr lvl="0" algn="l" eaLnBrk="0" fontAlgn="base" hangingPunct="0">
              <a:lnSpc>
                <a:spcPct val="200000"/>
              </a:lnSpc>
              <a:spcBef>
                <a:spcPct val="0"/>
              </a:spcBef>
              <a:spcAft>
                <a:spcPct val="0"/>
              </a:spcAft>
              <a:buFontTx/>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MinimumVer</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Cleaned minimum operating system version required for app installation (nominal: "Version 1s","Version 2s", </a:t>
            </a:r>
            <a:r>
              <a:rPr lang="en-US" altLang="en-US" sz="1200" i="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etc</a:t>
            </a:r>
            <a:r>
              <a:rPr lang="en-US" altLang="en-US" sz="1200" i="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sz="1200" i="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865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3">
                                            <p:txEl>
                                              <p:pRg st="2" end="2"/>
                                            </p:txEl>
                                          </p:spTgt>
                                        </p:tgtEl>
                                        <p:attrNameLst>
                                          <p:attrName>r</p:attrName>
                                        </p:attrNameLst>
                                      </p:cBhvr>
                                    </p:animRot>
                                    <p:animRot by="-240000">
                                      <p:cBhvr>
                                        <p:cTn id="28" dur="200" fill="hold">
                                          <p:stCondLst>
                                            <p:cond delay="200"/>
                                          </p:stCondLst>
                                        </p:cTn>
                                        <p:tgtEl>
                                          <p:spTgt spid="3">
                                            <p:txEl>
                                              <p:pRg st="2" end="2"/>
                                            </p:txEl>
                                          </p:spTgt>
                                        </p:tgtEl>
                                        <p:attrNameLst>
                                          <p:attrName>r</p:attrName>
                                        </p:attrNameLst>
                                      </p:cBhvr>
                                    </p:animRot>
                                    <p:animRot by="240000">
                                      <p:cBhvr>
                                        <p:cTn id="29" dur="200" fill="hold">
                                          <p:stCondLst>
                                            <p:cond delay="400"/>
                                          </p:stCondLst>
                                        </p:cTn>
                                        <p:tgtEl>
                                          <p:spTgt spid="3">
                                            <p:txEl>
                                              <p:pRg st="2" end="2"/>
                                            </p:txEl>
                                          </p:spTgt>
                                        </p:tgtEl>
                                        <p:attrNameLst>
                                          <p:attrName>r</p:attrName>
                                        </p:attrNameLst>
                                      </p:cBhvr>
                                    </p:animRot>
                                    <p:animRot by="-240000">
                                      <p:cBhvr>
                                        <p:cTn id="30" dur="200" fill="hold">
                                          <p:stCondLst>
                                            <p:cond delay="600"/>
                                          </p:stCondLst>
                                        </p:cTn>
                                        <p:tgtEl>
                                          <p:spTgt spid="3">
                                            <p:txEl>
                                              <p:pRg st="2" end="2"/>
                                            </p:txEl>
                                          </p:spTgt>
                                        </p:tgtEl>
                                        <p:attrNameLst>
                                          <p:attrName>r</p:attrName>
                                        </p:attrNameLst>
                                      </p:cBhvr>
                                    </p:animRot>
                                    <p:animRot by="120000">
                                      <p:cBhvr>
                                        <p:cTn id="31" dur="200" fill="hold">
                                          <p:stCondLst>
                                            <p:cond delay="800"/>
                                          </p:stCondLst>
                                        </p:cTn>
                                        <p:tgtEl>
                                          <p:spTgt spid="3">
                                            <p:txEl>
                                              <p:pRg st="2" end="2"/>
                                            </p:txEl>
                                          </p:spTgt>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32" presetClass="emph" presetSubtype="0" fill="hold" grpId="0" nodeType="clickEffect">
                                  <p:stCondLst>
                                    <p:cond delay="0"/>
                                  </p:stCondLst>
                                  <p:childTnLst>
                                    <p:animRot by="120000">
                                      <p:cBhvr>
                                        <p:cTn id="35" dur="100" fill="hold">
                                          <p:stCondLst>
                                            <p:cond delay="0"/>
                                          </p:stCondLst>
                                        </p:cTn>
                                        <p:tgtEl>
                                          <p:spTgt spid="3">
                                            <p:txEl>
                                              <p:pRg st="3" end="3"/>
                                            </p:txEl>
                                          </p:spTgt>
                                        </p:tgtEl>
                                        <p:attrNameLst>
                                          <p:attrName>r</p:attrName>
                                        </p:attrNameLst>
                                      </p:cBhvr>
                                    </p:animRot>
                                    <p:animRot by="-240000">
                                      <p:cBhvr>
                                        <p:cTn id="36" dur="200" fill="hold">
                                          <p:stCondLst>
                                            <p:cond delay="200"/>
                                          </p:stCondLst>
                                        </p:cTn>
                                        <p:tgtEl>
                                          <p:spTgt spid="3">
                                            <p:txEl>
                                              <p:pRg st="3" end="3"/>
                                            </p:txEl>
                                          </p:spTgt>
                                        </p:tgtEl>
                                        <p:attrNameLst>
                                          <p:attrName>r</p:attrName>
                                        </p:attrNameLst>
                                      </p:cBhvr>
                                    </p:animRot>
                                    <p:animRot by="240000">
                                      <p:cBhvr>
                                        <p:cTn id="37" dur="200" fill="hold">
                                          <p:stCondLst>
                                            <p:cond delay="400"/>
                                          </p:stCondLst>
                                        </p:cTn>
                                        <p:tgtEl>
                                          <p:spTgt spid="3">
                                            <p:txEl>
                                              <p:pRg st="3" end="3"/>
                                            </p:txEl>
                                          </p:spTgt>
                                        </p:tgtEl>
                                        <p:attrNameLst>
                                          <p:attrName>r</p:attrName>
                                        </p:attrNameLst>
                                      </p:cBhvr>
                                    </p:animRot>
                                    <p:animRot by="-240000">
                                      <p:cBhvr>
                                        <p:cTn id="38" dur="200" fill="hold">
                                          <p:stCondLst>
                                            <p:cond delay="600"/>
                                          </p:stCondLst>
                                        </p:cTn>
                                        <p:tgtEl>
                                          <p:spTgt spid="3">
                                            <p:txEl>
                                              <p:pRg st="3" end="3"/>
                                            </p:txEl>
                                          </p:spTgt>
                                        </p:tgtEl>
                                        <p:attrNameLst>
                                          <p:attrName>r</p:attrName>
                                        </p:attrNameLst>
                                      </p:cBhvr>
                                    </p:animRot>
                                    <p:animRot by="120000">
                                      <p:cBhvr>
                                        <p:cTn id="39" dur="200" fill="hold">
                                          <p:stCondLst>
                                            <p:cond delay="800"/>
                                          </p:stCondLst>
                                        </p:cTn>
                                        <p:tgtEl>
                                          <p:spTgt spid="3">
                                            <p:txEl>
                                              <p:pRg st="3" end="3"/>
                                            </p:txEl>
                                          </p:spTgt>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32" presetClass="emph" presetSubtype="0" fill="hold" grpId="0" nodeType="clickEffect">
                                  <p:stCondLst>
                                    <p:cond delay="0"/>
                                  </p:stCondLst>
                                  <p:childTnLst>
                                    <p:animRot by="120000">
                                      <p:cBhvr>
                                        <p:cTn id="43" dur="100" fill="hold">
                                          <p:stCondLst>
                                            <p:cond delay="0"/>
                                          </p:stCondLst>
                                        </p:cTn>
                                        <p:tgtEl>
                                          <p:spTgt spid="3">
                                            <p:txEl>
                                              <p:pRg st="4" end="4"/>
                                            </p:txEl>
                                          </p:spTgt>
                                        </p:tgtEl>
                                        <p:attrNameLst>
                                          <p:attrName>r</p:attrName>
                                        </p:attrNameLst>
                                      </p:cBhvr>
                                    </p:animRot>
                                    <p:animRot by="-240000">
                                      <p:cBhvr>
                                        <p:cTn id="44" dur="200" fill="hold">
                                          <p:stCondLst>
                                            <p:cond delay="200"/>
                                          </p:stCondLst>
                                        </p:cTn>
                                        <p:tgtEl>
                                          <p:spTgt spid="3">
                                            <p:txEl>
                                              <p:pRg st="4" end="4"/>
                                            </p:txEl>
                                          </p:spTgt>
                                        </p:tgtEl>
                                        <p:attrNameLst>
                                          <p:attrName>r</p:attrName>
                                        </p:attrNameLst>
                                      </p:cBhvr>
                                    </p:animRot>
                                    <p:animRot by="240000">
                                      <p:cBhvr>
                                        <p:cTn id="45" dur="200" fill="hold">
                                          <p:stCondLst>
                                            <p:cond delay="400"/>
                                          </p:stCondLst>
                                        </p:cTn>
                                        <p:tgtEl>
                                          <p:spTgt spid="3">
                                            <p:txEl>
                                              <p:pRg st="4" end="4"/>
                                            </p:txEl>
                                          </p:spTgt>
                                        </p:tgtEl>
                                        <p:attrNameLst>
                                          <p:attrName>r</p:attrName>
                                        </p:attrNameLst>
                                      </p:cBhvr>
                                    </p:animRot>
                                    <p:animRot by="-240000">
                                      <p:cBhvr>
                                        <p:cTn id="46" dur="200" fill="hold">
                                          <p:stCondLst>
                                            <p:cond delay="600"/>
                                          </p:stCondLst>
                                        </p:cTn>
                                        <p:tgtEl>
                                          <p:spTgt spid="3">
                                            <p:txEl>
                                              <p:pRg st="4" end="4"/>
                                            </p:txEl>
                                          </p:spTgt>
                                        </p:tgtEl>
                                        <p:attrNameLst>
                                          <p:attrName>r</p:attrName>
                                        </p:attrNameLst>
                                      </p:cBhvr>
                                    </p:animRot>
                                    <p:animRot by="120000">
                                      <p:cBhvr>
                                        <p:cTn id="47" dur="200" fill="hold">
                                          <p:stCondLst>
                                            <p:cond delay="800"/>
                                          </p:stCondLst>
                                        </p:cTn>
                                        <p:tgtEl>
                                          <p:spTgt spid="3">
                                            <p:txEl>
                                              <p:pRg st="4" end="4"/>
                                            </p:txEl>
                                          </p:spTgt>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32" presetClass="emph" presetSubtype="0" fill="hold" grpId="0" nodeType="clickEffect">
                                  <p:stCondLst>
                                    <p:cond delay="0"/>
                                  </p:stCondLst>
                                  <p:childTnLst>
                                    <p:animRot by="120000">
                                      <p:cBhvr>
                                        <p:cTn id="51" dur="100" fill="hold">
                                          <p:stCondLst>
                                            <p:cond delay="0"/>
                                          </p:stCondLst>
                                        </p:cTn>
                                        <p:tgtEl>
                                          <p:spTgt spid="3">
                                            <p:txEl>
                                              <p:pRg st="5" end="5"/>
                                            </p:txEl>
                                          </p:spTgt>
                                        </p:tgtEl>
                                        <p:attrNameLst>
                                          <p:attrName>r</p:attrName>
                                        </p:attrNameLst>
                                      </p:cBhvr>
                                    </p:animRot>
                                    <p:animRot by="-240000">
                                      <p:cBhvr>
                                        <p:cTn id="52" dur="200" fill="hold">
                                          <p:stCondLst>
                                            <p:cond delay="200"/>
                                          </p:stCondLst>
                                        </p:cTn>
                                        <p:tgtEl>
                                          <p:spTgt spid="3">
                                            <p:txEl>
                                              <p:pRg st="5" end="5"/>
                                            </p:txEl>
                                          </p:spTgt>
                                        </p:tgtEl>
                                        <p:attrNameLst>
                                          <p:attrName>r</p:attrName>
                                        </p:attrNameLst>
                                      </p:cBhvr>
                                    </p:animRot>
                                    <p:animRot by="240000">
                                      <p:cBhvr>
                                        <p:cTn id="53" dur="200" fill="hold">
                                          <p:stCondLst>
                                            <p:cond delay="400"/>
                                          </p:stCondLst>
                                        </p:cTn>
                                        <p:tgtEl>
                                          <p:spTgt spid="3">
                                            <p:txEl>
                                              <p:pRg st="5" end="5"/>
                                            </p:txEl>
                                          </p:spTgt>
                                        </p:tgtEl>
                                        <p:attrNameLst>
                                          <p:attrName>r</p:attrName>
                                        </p:attrNameLst>
                                      </p:cBhvr>
                                    </p:animRot>
                                    <p:animRot by="-240000">
                                      <p:cBhvr>
                                        <p:cTn id="54" dur="200" fill="hold">
                                          <p:stCondLst>
                                            <p:cond delay="600"/>
                                          </p:stCondLst>
                                        </p:cTn>
                                        <p:tgtEl>
                                          <p:spTgt spid="3">
                                            <p:txEl>
                                              <p:pRg st="5" end="5"/>
                                            </p:txEl>
                                          </p:spTgt>
                                        </p:tgtEl>
                                        <p:attrNameLst>
                                          <p:attrName>r</p:attrName>
                                        </p:attrNameLst>
                                      </p:cBhvr>
                                    </p:animRot>
                                    <p:animRot by="120000">
                                      <p:cBhvr>
                                        <p:cTn id="55" dur="200" fill="hold">
                                          <p:stCondLst>
                                            <p:cond delay="800"/>
                                          </p:stCondLst>
                                        </p:cTn>
                                        <p:tgtEl>
                                          <p:spTgt spid="3">
                                            <p:txEl>
                                              <p:pRg st="5" end="5"/>
                                            </p:txEl>
                                          </p:spTgt>
                                        </p:tgtEl>
                                        <p:attrNameLst>
                                          <p:attrName>r</p:attrName>
                                        </p:attrNameLst>
                                      </p:cBhvr>
                                    </p:animRot>
                                  </p:childTnLst>
                                </p:cTn>
                              </p:par>
                            </p:childTnLst>
                          </p:cTn>
                        </p:par>
                      </p:childTnLst>
                    </p:cTn>
                  </p:par>
                  <p:par>
                    <p:cTn id="56" fill="hold">
                      <p:stCondLst>
                        <p:cond delay="indefinite"/>
                      </p:stCondLst>
                      <p:childTnLst>
                        <p:par>
                          <p:cTn id="57" fill="hold">
                            <p:stCondLst>
                              <p:cond delay="0"/>
                            </p:stCondLst>
                            <p:childTnLst>
                              <p:par>
                                <p:cTn id="58" presetID="32" presetClass="emph" presetSubtype="0" fill="hold" grpId="0" nodeType="clickEffect">
                                  <p:stCondLst>
                                    <p:cond delay="0"/>
                                  </p:stCondLst>
                                  <p:childTnLst>
                                    <p:animRot by="120000">
                                      <p:cBhvr>
                                        <p:cTn id="59" dur="100" fill="hold">
                                          <p:stCondLst>
                                            <p:cond delay="0"/>
                                          </p:stCondLst>
                                        </p:cTn>
                                        <p:tgtEl>
                                          <p:spTgt spid="3">
                                            <p:txEl>
                                              <p:pRg st="6" end="6"/>
                                            </p:txEl>
                                          </p:spTgt>
                                        </p:tgtEl>
                                        <p:attrNameLst>
                                          <p:attrName>r</p:attrName>
                                        </p:attrNameLst>
                                      </p:cBhvr>
                                    </p:animRot>
                                    <p:animRot by="-240000">
                                      <p:cBhvr>
                                        <p:cTn id="60" dur="200" fill="hold">
                                          <p:stCondLst>
                                            <p:cond delay="200"/>
                                          </p:stCondLst>
                                        </p:cTn>
                                        <p:tgtEl>
                                          <p:spTgt spid="3">
                                            <p:txEl>
                                              <p:pRg st="6" end="6"/>
                                            </p:txEl>
                                          </p:spTgt>
                                        </p:tgtEl>
                                        <p:attrNameLst>
                                          <p:attrName>r</p:attrName>
                                        </p:attrNameLst>
                                      </p:cBhvr>
                                    </p:animRot>
                                    <p:animRot by="240000">
                                      <p:cBhvr>
                                        <p:cTn id="61" dur="200" fill="hold">
                                          <p:stCondLst>
                                            <p:cond delay="400"/>
                                          </p:stCondLst>
                                        </p:cTn>
                                        <p:tgtEl>
                                          <p:spTgt spid="3">
                                            <p:txEl>
                                              <p:pRg st="6" end="6"/>
                                            </p:txEl>
                                          </p:spTgt>
                                        </p:tgtEl>
                                        <p:attrNameLst>
                                          <p:attrName>r</p:attrName>
                                        </p:attrNameLst>
                                      </p:cBhvr>
                                    </p:animRot>
                                    <p:animRot by="-240000">
                                      <p:cBhvr>
                                        <p:cTn id="62" dur="200" fill="hold">
                                          <p:stCondLst>
                                            <p:cond delay="600"/>
                                          </p:stCondLst>
                                        </p:cTn>
                                        <p:tgtEl>
                                          <p:spTgt spid="3">
                                            <p:txEl>
                                              <p:pRg st="6" end="6"/>
                                            </p:txEl>
                                          </p:spTgt>
                                        </p:tgtEl>
                                        <p:attrNameLst>
                                          <p:attrName>r</p:attrName>
                                        </p:attrNameLst>
                                      </p:cBhvr>
                                    </p:animRot>
                                    <p:animRot by="120000">
                                      <p:cBhvr>
                                        <p:cTn id="63" dur="200" fill="hold">
                                          <p:stCondLst>
                                            <p:cond delay="800"/>
                                          </p:stCondLst>
                                        </p:cTn>
                                        <p:tgtEl>
                                          <p:spTgt spid="3">
                                            <p:txEl>
                                              <p:pRg st="6" end="6"/>
                                            </p:txEl>
                                          </p:spTgt>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32" presetClass="emph" presetSubtype="0" fill="hold" grpId="0" nodeType="clickEffect">
                                  <p:stCondLst>
                                    <p:cond delay="0"/>
                                  </p:stCondLst>
                                  <p:childTnLst>
                                    <p:animRot by="120000">
                                      <p:cBhvr>
                                        <p:cTn id="67" dur="100" fill="hold">
                                          <p:stCondLst>
                                            <p:cond delay="0"/>
                                          </p:stCondLst>
                                        </p:cTn>
                                        <p:tgtEl>
                                          <p:spTgt spid="3">
                                            <p:txEl>
                                              <p:pRg st="7" end="7"/>
                                            </p:txEl>
                                          </p:spTgt>
                                        </p:tgtEl>
                                        <p:attrNameLst>
                                          <p:attrName>r</p:attrName>
                                        </p:attrNameLst>
                                      </p:cBhvr>
                                    </p:animRot>
                                    <p:animRot by="-240000">
                                      <p:cBhvr>
                                        <p:cTn id="68" dur="200" fill="hold">
                                          <p:stCondLst>
                                            <p:cond delay="200"/>
                                          </p:stCondLst>
                                        </p:cTn>
                                        <p:tgtEl>
                                          <p:spTgt spid="3">
                                            <p:txEl>
                                              <p:pRg st="7" end="7"/>
                                            </p:txEl>
                                          </p:spTgt>
                                        </p:tgtEl>
                                        <p:attrNameLst>
                                          <p:attrName>r</p:attrName>
                                        </p:attrNameLst>
                                      </p:cBhvr>
                                    </p:animRot>
                                    <p:animRot by="240000">
                                      <p:cBhvr>
                                        <p:cTn id="69" dur="200" fill="hold">
                                          <p:stCondLst>
                                            <p:cond delay="400"/>
                                          </p:stCondLst>
                                        </p:cTn>
                                        <p:tgtEl>
                                          <p:spTgt spid="3">
                                            <p:txEl>
                                              <p:pRg st="7" end="7"/>
                                            </p:txEl>
                                          </p:spTgt>
                                        </p:tgtEl>
                                        <p:attrNameLst>
                                          <p:attrName>r</p:attrName>
                                        </p:attrNameLst>
                                      </p:cBhvr>
                                    </p:animRot>
                                    <p:animRot by="-240000">
                                      <p:cBhvr>
                                        <p:cTn id="70" dur="200" fill="hold">
                                          <p:stCondLst>
                                            <p:cond delay="600"/>
                                          </p:stCondLst>
                                        </p:cTn>
                                        <p:tgtEl>
                                          <p:spTgt spid="3">
                                            <p:txEl>
                                              <p:pRg st="7" end="7"/>
                                            </p:txEl>
                                          </p:spTgt>
                                        </p:tgtEl>
                                        <p:attrNameLst>
                                          <p:attrName>r</p:attrName>
                                        </p:attrNameLst>
                                      </p:cBhvr>
                                    </p:animRot>
                                    <p:animRot by="120000">
                                      <p:cBhvr>
                                        <p:cTn id="71" dur="200" fill="hold">
                                          <p:stCondLst>
                                            <p:cond delay="800"/>
                                          </p:stCondLst>
                                        </p:cTn>
                                        <p:tgtEl>
                                          <p:spTgt spid="3">
                                            <p:txEl>
                                              <p:pRg st="7" end="7"/>
                                            </p:txEl>
                                          </p:spTgt>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32" presetClass="emph" presetSubtype="0" fill="hold" grpId="0" nodeType="clickEffect">
                                  <p:stCondLst>
                                    <p:cond delay="0"/>
                                  </p:stCondLst>
                                  <p:childTnLst>
                                    <p:animRot by="120000">
                                      <p:cBhvr>
                                        <p:cTn id="75" dur="100" fill="hold">
                                          <p:stCondLst>
                                            <p:cond delay="0"/>
                                          </p:stCondLst>
                                        </p:cTn>
                                        <p:tgtEl>
                                          <p:spTgt spid="3">
                                            <p:txEl>
                                              <p:pRg st="8" end="8"/>
                                            </p:txEl>
                                          </p:spTgt>
                                        </p:tgtEl>
                                        <p:attrNameLst>
                                          <p:attrName>r</p:attrName>
                                        </p:attrNameLst>
                                      </p:cBhvr>
                                    </p:animRot>
                                    <p:animRot by="-240000">
                                      <p:cBhvr>
                                        <p:cTn id="76" dur="200" fill="hold">
                                          <p:stCondLst>
                                            <p:cond delay="200"/>
                                          </p:stCondLst>
                                        </p:cTn>
                                        <p:tgtEl>
                                          <p:spTgt spid="3">
                                            <p:txEl>
                                              <p:pRg st="8" end="8"/>
                                            </p:txEl>
                                          </p:spTgt>
                                        </p:tgtEl>
                                        <p:attrNameLst>
                                          <p:attrName>r</p:attrName>
                                        </p:attrNameLst>
                                      </p:cBhvr>
                                    </p:animRot>
                                    <p:animRot by="240000">
                                      <p:cBhvr>
                                        <p:cTn id="77" dur="200" fill="hold">
                                          <p:stCondLst>
                                            <p:cond delay="400"/>
                                          </p:stCondLst>
                                        </p:cTn>
                                        <p:tgtEl>
                                          <p:spTgt spid="3">
                                            <p:txEl>
                                              <p:pRg st="8" end="8"/>
                                            </p:txEl>
                                          </p:spTgt>
                                        </p:tgtEl>
                                        <p:attrNameLst>
                                          <p:attrName>r</p:attrName>
                                        </p:attrNameLst>
                                      </p:cBhvr>
                                    </p:animRot>
                                    <p:animRot by="-240000">
                                      <p:cBhvr>
                                        <p:cTn id="78" dur="200" fill="hold">
                                          <p:stCondLst>
                                            <p:cond delay="600"/>
                                          </p:stCondLst>
                                        </p:cTn>
                                        <p:tgtEl>
                                          <p:spTgt spid="3">
                                            <p:txEl>
                                              <p:pRg st="8" end="8"/>
                                            </p:txEl>
                                          </p:spTgt>
                                        </p:tgtEl>
                                        <p:attrNameLst>
                                          <p:attrName>r</p:attrName>
                                        </p:attrNameLst>
                                      </p:cBhvr>
                                    </p:animRot>
                                    <p:animRot by="120000">
                                      <p:cBhvr>
                                        <p:cTn id="79" dur="200" fill="hold">
                                          <p:stCondLst>
                                            <p:cond delay="800"/>
                                          </p:stCondLst>
                                        </p:cTn>
                                        <p:tgtEl>
                                          <p:spTgt spid="3">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77200" cy="502920"/>
          </a:xfrm>
        </p:spPr>
        <p:txBody>
          <a:bodyPr>
            <a:noAutofit/>
          </a:bodyPr>
          <a:lstStyle/>
          <a:p>
            <a:pPr>
              <a:lnSpc>
                <a:spcPct val="200000"/>
              </a:lnSpc>
            </a:pPr>
            <a:r>
              <a:rPr lang="en-US" sz="1200" b="1" dirty="0" smtClean="0">
                <a:latin typeface="Times New Roman" pitchFamily="18" charset="0"/>
                <a:cs typeface="Times New Roman" pitchFamily="18" charset="0"/>
              </a:rPr>
              <a:t>Target/ dependent Variable</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676400"/>
            <a:ext cx="6400800" cy="3429001"/>
          </a:xfrm>
        </p:spPr>
        <p:txBody>
          <a:bodyPr>
            <a:noAutofit/>
          </a:bodyPr>
          <a:lstStyle/>
          <a:p>
            <a:pPr marL="171450" indent="-171450" algn="l">
              <a:lnSpc>
                <a:spcPct val="200000"/>
              </a:lnSpc>
              <a:spcBef>
                <a:spcPts val="0"/>
              </a:spcBef>
              <a:buFont typeface="Arial" panose="020B0604020202020204" pitchFamily="34" charset="0"/>
              <a:buChar char="•"/>
            </a:pPr>
            <a:r>
              <a:rPr lang="en-US" sz="1400" i="0" dirty="0" smtClean="0">
                <a:solidFill>
                  <a:schemeClr val="tx1"/>
                </a:solidFill>
                <a:latin typeface="Times New Roman" panose="02020603050405020304" pitchFamily="18" charset="0"/>
                <a:cs typeface="Times New Roman" panose="02020603050405020304" pitchFamily="18" charset="0"/>
              </a:rPr>
              <a:t>There were 20 download levels for the Installs variable ("0", "</a:t>
            </a:r>
            <a:r>
              <a:rPr lang="en-US" sz="1400" i="0" dirty="0">
                <a:solidFill>
                  <a:schemeClr val="tx1"/>
                </a:solidFill>
                <a:latin typeface="Times New Roman" panose="02020603050405020304" pitchFamily="18" charset="0"/>
                <a:cs typeface="Times New Roman" panose="02020603050405020304" pitchFamily="18" charset="0"/>
              </a:rPr>
              <a:t>1</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100000000</a:t>
            </a:r>
            <a:r>
              <a:rPr lang="en-US" sz="1400" i="0" dirty="0" smtClean="0">
                <a:solidFill>
                  <a:schemeClr val="tx1"/>
                </a:solidFill>
                <a:latin typeface="Times New Roman" panose="02020603050405020304" pitchFamily="18" charset="0"/>
                <a:cs typeface="Times New Roman" panose="02020603050405020304" pitchFamily="18" charset="0"/>
              </a:rPr>
              <a:t>", "</a:t>
            </a:r>
            <a:r>
              <a:rPr lang="en-US" sz="1400" i="0" dirty="0">
                <a:solidFill>
                  <a:schemeClr val="tx1"/>
                </a:solidFill>
                <a:latin typeface="Times New Roman" panose="02020603050405020304" pitchFamily="18" charset="0"/>
                <a:cs typeface="Times New Roman" panose="02020603050405020304" pitchFamily="18" charset="0"/>
              </a:rPr>
              <a:t>500000000", </a:t>
            </a:r>
            <a:r>
              <a:rPr lang="en-US" sz="1400" i="0" dirty="0" smtClean="0">
                <a:solidFill>
                  <a:schemeClr val="tx1"/>
                </a:solidFill>
                <a:latin typeface="Times New Roman" panose="02020603050405020304" pitchFamily="18" charset="0"/>
                <a:cs typeface="Times New Roman" panose="02020603050405020304" pitchFamily="18" charset="0"/>
              </a:rPr>
              <a:t> "1000000000“)</a:t>
            </a:r>
          </a:p>
          <a:p>
            <a:pPr marL="171450" indent="-171450" algn="l">
              <a:lnSpc>
                <a:spcPct val="200000"/>
              </a:lnSpc>
              <a:spcBef>
                <a:spcPts val="0"/>
              </a:spcBef>
              <a:buFont typeface="Arial" panose="020B0604020202020204" pitchFamily="34" charset="0"/>
              <a:buChar char="•"/>
            </a:pPr>
            <a:r>
              <a:rPr lang="en-US" sz="1400" i="0" dirty="0" smtClean="0">
                <a:solidFill>
                  <a:schemeClr val="tx1"/>
                </a:solidFill>
                <a:latin typeface="Times New Roman" pitchFamily="18" charset="0"/>
                <a:cs typeface="Times New Roman" pitchFamily="18" charset="0"/>
              </a:rPr>
              <a:t>The Installs variable where compressed into the final target variable (AdjustedInstall2), with small downloads level 1 (0 – 500</a:t>
            </a:r>
            <a:r>
              <a:rPr lang="en-US" sz="1400" i="0" dirty="0">
                <a:solidFill>
                  <a:schemeClr val="tx1"/>
                </a:solidFill>
                <a:latin typeface="Times New Roman" pitchFamily="18" charset="0"/>
                <a:cs typeface="Times New Roman" pitchFamily="18" charset="0"/>
              </a:rPr>
              <a:t>), medium downloads </a:t>
            </a:r>
            <a:r>
              <a:rPr lang="en-US" sz="1400" i="0" dirty="0" smtClean="0">
                <a:solidFill>
                  <a:schemeClr val="tx1"/>
                </a:solidFill>
                <a:latin typeface="Times New Roman" pitchFamily="18" charset="0"/>
                <a:cs typeface="Times New Roman" pitchFamily="18" charset="0"/>
              </a:rPr>
              <a:t>level 2 (1000 – 1000000), and </a:t>
            </a:r>
            <a:r>
              <a:rPr lang="en-US" sz="1400" i="0" dirty="0">
                <a:solidFill>
                  <a:schemeClr val="tx1"/>
                </a:solidFill>
                <a:latin typeface="Times New Roman" pitchFamily="18" charset="0"/>
                <a:cs typeface="Times New Roman" pitchFamily="18" charset="0"/>
              </a:rPr>
              <a:t>large downloads </a:t>
            </a:r>
            <a:r>
              <a:rPr lang="en-US" sz="1400" i="0" dirty="0" smtClean="0">
                <a:solidFill>
                  <a:schemeClr val="tx1"/>
                </a:solidFill>
                <a:latin typeface="Times New Roman" pitchFamily="18" charset="0"/>
                <a:cs typeface="Times New Roman" pitchFamily="18" charset="0"/>
              </a:rPr>
              <a:t> level </a:t>
            </a:r>
            <a:r>
              <a:rPr lang="en-US" sz="1400" i="0" dirty="0" smtClean="0">
                <a:solidFill>
                  <a:schemeClr val="tx1"/>
                </a:solidFill>
                <a:latin typeface="Times New Roman" pitchFamily="18" charset="0"/>
                <a:cs typeface="Times New Roman" pitchFamily="18" charset="0"/>
              </a:rPr>
              <a:t>3 (5000000 – 1000000000)</a:t>
            </a:r>
            <a:endParaRPr lang="en-US" sz="1400" i="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2737061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77200" cy="502920"/>
          </a:xfrm>
        </p:spPr>
        <p:txBody>
          <a:bodyPr>
            <a:noAutofit/>
          </a:bodyPr>
          <a:lstStyle/>
          <a:p>
            <a:pPr>
              <a:lnSpc>
                <a:spcPct val="200000"/>
              </a:lnSpc>
            </a:pPr>
            <a:r>
              <a:rPr lang="en-US" sz="1200" b="1" dirty="0" smtClean="0">
                <a:latin typeface="Times New Roman" pitchFamily="18" charset="0"/>
                <a:cs typeface="Times New Roman" pitchFamily="18" charset="0"/>
              </a:rPr>
              <a:t>TESTING CORRELATION</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028700" y="1676400"/>
            <a:ext cx="6934200" cy="3429001"/>
          </a:xfrm>
        </p:spPr>
        <p:txBody>
          <a:bodyPr>
            <a:noAutofit/>
          </a:bodyPr>
          <a:lstStyle/>
          <a:p>
            <a:pPr marL="171450" indent="-171450" algn="l">
              <a:lnSpc>
                <a:spcPct val="200000"/>
              </a:lnSpc>
              <a:spcBef>
                <a:spcPts val="0"/>
              </a:spcBef>
              <a:buFont typeface="Arial" panose="020B0604020202020204" pitchFamily="34" charset="0"/>
              <a:buChar char="•"/>
            </a:pPr>
            <a:r>
              <a:rPr lang="en-US" sz="1400" i="0" dirty="0" smtClean="0">
                <a:solidFill>
                  <a:schemeClr val="tx1"/>
                </a:solidFill>
                <a:latin typeface="Times New Roman" panose="02020603050405020304" pitchFamily="18" charset="0"/>
                <a:cs typeface="Times New Roman" panose="02020603050405020304" pitchFamily="18" charset="0"/>
              </a:rPr>
              <a:t>A test of the 4 numeric independent variables showed no correlation between the variables Reviews, Rating, Price, and </a:t>
            </a:r>
            <a:r>
              <a:rPr lang="en-US" sz="1400" i="0" dirty="0" err="1" smtClean="0">
                <a:solidFill>
                  <a:schemeClr val="tx1"/>
                </a:solidFill>
                <a:latin typeface="Times New Roman" panose="02020603050405020304" pitchFamily="18" charset="0"/>
                <a:cs typeface="Times New Roman" panose="02020603050405020304" pitchFamily="18" charset="0"/>
              </a:rPr>
              <a:t>SizeKB</a:t>
            </a:r>
            <a:endParaRPr lang="en-US" sz="1400" i="0" dirty="0" smtClean="0">
              <a:solidFill>
                <a:schemeClr val="tx1"/>
              </a:solidFill>
              <a:latin typeface="Times New Roman" panose="02020603050405020304" pitchFamily="18" charset="0"/>
              <a:cs typeface="Times New Roman" panose="02020603050405020304" pitchFamily="18" charset="0"/>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smtClean="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112455888"/>
              </p:ext>
            </p:extLst>
          </p:nvPr>
        </p:nvGraphicFramePr>
        <p:xfrm>
          <a:off x="1371600" y="2895602"/>
          <a:ext cx="6400800" cy="1408175"/>
        </p:xfrm>
        <a:graphic>
          <a:graphicData uri="http://schemas.openxmlformats.org/drawingml/2006/table">
            <a:tbl>
              <a:tblPr firstRow="1" firstCol="1" bandRow="1">
                <a:tableStyleId>{5C22544A-7EE6-4342-B048-85BDC9FD1C3A}</a:tableStyleId>
              </a:tblPr>
              <a:tblGrid>
                <a:gridCol w="6400800"/>
              </a:tblGrid>
              <a:tr h="281635">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a:t>
                      </a:r>
                      <a:r>
                        <a:rPr lang="en-US" sz="1400" dirty="0" smtClean="0">
                          <a:effectLst/>
                        </a:rPr>
                        <a:t>       Reviews        Rating          Price            </a:t>
                      </a:r>
                      <a:r>
                        <a:rPr lang="en-US" sz="1400" dirty="0" err="1">
                          <a:effectLst/>
                        </a:rPr>
                        <a:t>SizeKB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47" marR="66247" marT="0" marB="0"/>
                </a:tc>
              </a:tr>
              <a:tr h="281635">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Reviews  1.000000000  0.06801795 </a:t>
                      </a:r>
                      <a:r>
                        <a:rPr lang="en-US" sz="1400" dirty="0" smtClean="0">
                          <a:effectLst/>
                        </a:rPr>
                        <a:t>  -0.009667264  0.12825591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47" marR="66247" marT="0" marB="0"/>
                </a:tc>
              </a:tr>
              <a:tr h="281635">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Rating   </a:t>
                      </a:r>
                      <a:r>
                        <a:rPr lang="en-US" sz="1400" dirty="0" smtClean="0">
                          <a:effectLst/>
                        </a:rPr>
                        <a:t> 0.068017953   1.00000000  -</a:t>
                      </a:r>
                      <a:r>
                        <a:rPr lang="en-US" sz="1400" dirty="0">
                          <a:effectLst/>
                        </a:rPr>
                        <a:t>0.020189657 </a:t>
                      </a:r>
                      <a:r>
                        <a:rPr lang="en-US" sz="1400" dirty="0" smtClean="0">
                          <a:effectLst/>
                        </a:rPr>
                        <a:t>  </a:t>
                      </a:r>
                      <a:r>
                        <a:rPr lang="en-US" sz="1400" dirty="0">
                          <a:effectLst/>
                        </a:rPr>
                        <a:t>0.07486182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47" marR="66247" marT="0" marB="0"/>
                </a:tc>
              </a:tr>
              <a:tr h="281635">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Price   </a:t>
                      </a:r>
                      <a:r>
                        <a:rPr lang="en-US" sz="1400" dirty="0" smtClean="0">
                          <a:effectLst/>
                        </a:rPr>
                        <a:t>  -0.009667264  </a:t>
                      </a:r>
                      <a:r>
                        <a:rPr lang="en-US" sz="1400" dirty="0">
                          <a:effectLst/>
                        </a:rPr>
                        <a:t>-0.02018966 </a:t>
                      </a:r>
                      <a:r>
                        <a:rPr lang="en-US" sz="1400" dirty="0" smtClean="0">
                          <a:effectLst/>
                        </a:rPr>
                        <a:t>  </a:t>
                      </a:r>
                      <a:r>
                        <a:rPr lang="en-US" sz="1400" dirty="0">
                          <a:effectLst/>
                        </a:rPr>
                        <a:t>1.000000000 </a:t>
                      </a:r>
                      <a:r>
                        <a:rPr lang="en-US" sz="1400" dirty="0" smtClean="0">
                          <a:effectLst/>
                        </a:rPr>
                        <a:t> -</a:t>
                      </a:r>
                      <a:r>
                        <a:rPr lang="en-US" sz="1400" dirty="0">
                          <a:effectLst/>
                        </a:rPr>
                        <a:t>0.02299309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47" marR="66247" marT="0" marB="0"/>
                </a:tc>
              </a:tr>
              <a:tr h="281635">
                <a:tc>
                  <a:txBody>
                    <a:bodyPr/>
                    <a:lstStyle/>
                    <a:p>
                      <a:pPr marL="0" marR="0"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effectLst/>
                        </a:rPr>
                        <a:t>SizeKB</a:t>
                      </a:r>
                      <a:r>
                        <a:rPr lang="en-US" sz="1400" dirty="0">
                          <a:effectLst/>
                        </a:rPr>
                        <a:t>   0.128255915 </a:t>
                      </a:r>
                      <a:r>
                        <a:rPr lang="en-US" sz="1400" dirty="0" smtClean="0">
                          <a:effectLst/>
                        </a:rPr>
                        <a:t>   0.07486182  -</a:t>
                      </a:r>
                      <a:r>
                        <a:rPr lang="en-US" sz="1400" dirty="0">
                          <a:effectLst/>
                        </a:rPr>
                        <a:t>0.022993092  1.00000000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47" marR="66247" marT="0" marB="0"/>
                </a:tc>
              </a:tr>
            </a:tbl>
          </a:graphicData>
        </a:graphic>
      </p:graphicFrame>
    </p:spTree>
    <p:extLst>
      <p:ext uri="{BB962C8B-B14F-4D97-AF65-F5344CB8AC3E}">
        <p14:creationId xmlns:p14="http://schemas.microsoft.com/office/powerpoint/2010/main" val="25608229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77200" cy="502920"/>
          </a:xfrm>
        </p:spPr>
        <p:txBody>
          <a:bodyPr>
            <a:noAutofit/>
          </a:bodyPr>
          <a:lstStyle/>
          <a:p>
            <a:pPr>
              <a:lnSpc>
                <a:spcPct val="200000"/>
              </a:lnSpc>
            </a:pPr>
            <a:r>
              <a:rPr lang="en-US" sz="1200" b="1" dirty="0" smtClean="0">
                <a:latin typeface="Times New Roman" pitchFamily="18" charset="0"/>
                <a:cs typeface="Times New Roman" pitchFamily="18" charset="0"/>
              </a:rPr>
              <a:t>Exploratory data analysis</a:t>
            </a:r>
            <a:endParaRPr lang="en-US" sz="1400" b="1" spc="0" dirty="0">
              <a:latin typeface="Times New Roman" pitchFamily="18" charset="0"/>
              <a:cs typeface="Times New Roman" pitchFamily="18" charset="0"/>
            </a:endParaRPr>
          </a:p>
        </p:txBody>
      </p:sp>
      <p:sp>
        <p:nvSpPr>
          <p:cNvPr id="3" name="Subtitle 2"/>
          <p:cNvSpPr>
            <a:spLocks noGrp="1"/>
          </p:cNvSpPr>
          <p:nvPr>
            <p:ph type="subTitle" idx="1"/>
          </p:nvPr>
        </p:nvSpPr>
        <p:spPr>
          <a:xfrm>
            <a:off x="1028700" y="1676400"/>
            <a:ext cx="6934200" cy="3429001"/>
          </a:xfrm>
        </p:spPr>
        <p:txBody>
          <a:bodyPr>
            <a:noAutofit/>
          </a:bodyPr>
          <a:lstStyle/>
          <a:p>
            <a:pPr marL="171450" indent="-171450" algn="l">
              <a:lnSpc>
                <a:spcPct val="200000"/>
              </a:lnSpc>
              <a:spcBef>
                <a:spcPts val="0"/>
              </a:spcBef>
              <a:buFont typeface="Arial" panose="020B0604020202020204" pitchFamily="34" charset="0"/>
              <a:buChar char="•"/>
            </a:pPr>
            <a:r>
              <a:rPr lang="en-US" sz="1400" i="0" dirty="0" smtClean="0">
                <a:solidFill>
                  <a:schemeClr val="tx1"/>
                </a:solidFill>
                <a:latin typeface="Times New Roman" panose="02020603050405020304" pitchFamily="18" charset="0"/>
                <a:cs typeface="Times New Roman" panose="02020603050405020304" pitchFamily="18" charset="0"/>
              </a:rPr>
              <a:t>An outlier of 19 was found in the Rating variable and removed</a:t>
            </a:r>
          </a:p>
          <a:p>
            <a:pPr marL="171450" indent="-171450" algn="l">
              <a:lnSpc>
                <a:spcPct val="200000"/>
              </a:lnSpc>
              <a:spcBef>
                <a:spcPts val="0"/>
              </a:spcBef>
              <a:buFont typeface="Arial" panose="020B0604020202020204" pitchFamily="34" charset="0"/>
              <a:buChar char="•"/>
            </a:pPr>
            <a:r>
              <a:rPr lang="en-US" sz="1400" i="0" dirty="0" smtClean="0">
                <a:solidFill>
                  <a:schemeClr val="tx1"/>
                </a:solidFill>
              </a:rPr>
              <a:t>Most </a:t>
            </a:r>
            <a:r>
              <a:rPr lang="en-US" sz="1400" i="0" dirty="0">
                <a:solidFill>
                  <a:schemeClr val="tx1"/>
                </a:solidFill>
              </a:rPr>
              <a:t>apps had downloads of 1,000,000 and above with an average number of downloads of 15,464,339 </a:t>
            </a:r>
            <a:endParaRPr lang="en-US" sz="1400" i="0" dirty="0" smtClean="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smtClean="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a:p>
            <a:pPr marL="171450" indent="-171450" algn="l">
              <a:lnSpc>
                <a:spcPct val="200000"/>
              </a:lnSpc>
              <a:spcBef>
                <a:spcPts val="0"/>
              </a:spcBef>
              <a:buFont typeface="Arial" panose="020B0604020202020204" pitchFamily="34" charset="0"/>
              <a:buChar char="•"/>
            </a:pPr>
            <a:endParaRPr lang="en-US" sz="1400" i="0" dirty="0">
              <a:solidFill>
                <a:schemeClr val="tx1"/>
              </a:solidFill>
            </a:endParaRPr>
          </a:p>
        </p:txBody>
      </p:sp>
      <p:pic>
        <p:nvPicPr>
          <p:cNvPr id="6" name="Picture 5"/>
          <p:cNvPicPr>
            <a:picLocks noChangeAspect="1"/>
          </p:cNvPicPr>
          <p:nvPr/>
        </p:nvPicPr>
        <p:blipFill>
          <a:blip r:embed="rId3"/>
          <a:stretch>
            <a:fillRect/>
          </a:stretch>
        </p:blipFill>
        <p:spPr>
          <a:xfrm>
            <a:off x="1219200" y="3124200"/>
            <a:ext cx="6743700" cy="2164081"/>
          </a:xfrm>
          <a:prstGeom prst="rect">
            <a:avLst/>
          </a:prstGeom>
        </p:spPr>
      </p:pic>
    </p:spTree>
    <p:extLst>
      <p:ext uri="{BB962C8B-B14F-4D97-AF65-F5344CB8AC3E}">
        <p14:creationId xmlns:p14="http://schemas.microsoft.com/office/powerpoint/2010/main" val="53217465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8136</TotalTime>
  <Words>1474</Words>
  <Application>Microsoft Office PowerPoint</Application>
  <PresentationFormat>On-screen Show (4:3)</PresentationFormat>
  <Paragraphs>194</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Calibri</vt:lpstr>
      <vt:lpstr>Garamond</vt:lpstr>
      <vt:lpstr>Lucida Console</vt:lpstr>
      <vt:lpstr>Times New Roman</vt:lpstr>
      <vt:lpstr>Wingdings</vt:lpstr>
      <vt:lpstr>Couture</vt:lpstr>
      <vt:lpstr>ADA AJUNWA</vt:lpstr>
      <vt:lpstr>OVERVIEW</vt:lpstr>
      <vt:lpstr>OVERVIEW CONTINUES</vt:lpstr>
      <vt:lpstr>THE Data</vt:lpstr>
      <vt:lpstr>Data dictionary</vt:lpstr>
      <vt:lpstr>Data dictionary (continues)</vt:lpstr>
      <vt:lpstr>Target/ dependent Variable</vt:lpstr>
      <vt:lpstr>TESTING CORRELATION</vt:lpstr>
      <vt:lpstr>Exploratory data analysis</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Exploratory data analysis (continued)</vt:lpstr>
      <vt:lpstr>Model Considerations</vt:lpstr>
      <vt:lpstr>Regression tree</vt:lpstr>
      <vt:lpstr>CROSS VALIDATION</vt:lpstr>
      <vt:lpstr>Summary</vt:lpstr>
      <vt:lpstr>REFERENCE</vt:lpstr>
      <vt:lpstr>THE END</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Definitions</dc:title>
  <dc:creator>Administrator</dc:creator>
  <cp:lastModifiedBy>ada ajunwa</cp:lastModifiedBy>
  <cp:revision>77</cp:revision>
  <dcterms:created xsi:type="dcterms:W3CDTF">2013-06-15T19:10:15Z</dcterms:created>
  <dcterms:modified xsi:type="dcterms:W3CDTF">2019-02-22T07:47:26Z</dcterms:modified>
</cp:coreProperties>
</file>