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7" r:id="rId4"/>
    <p:sldId id="259" r:id="rId5"/>
    <p:sldId id="258" r:id="rId6"/>
    <p:sldId id="279" r:id="rId7"/>
    <p:sldId id="278" r:id="rId8"/>
    <p:sldId id="281" r:id="rId9"/>
    <p:sldId id="280" r:id="rId10"/>
    <p:sldId id="273" r:id="rId11"/>
    <p:sldId id="282" r:id="rId12"/>
    <p:sldId id="283" r:id="rId13"/>
    <p:sldId id="284" r:id="rId14"/>
    <p:sldId id="285" r:id="rId15"/>
    <p:sldId id="286" r:id="rId16"/>
    <p:sldId id="287" r:id="rId17"/>
    <p:sldId id="288" r:id="rId18"/>
    <p:sldId id="289" r:id="rId19"/>
    <p:sldId id="290" r:id="rId20"/>
    <p:sldId id="274" r:id="rId21"/>
    <p:sldId id="291" r:id="rId22"/>
    <p:sldId id="292" r:id="rId23"/>
    <p:sldId id="293" r:id="rId24"/>
    <p:sldId id="260" r:id="rId25"/>
    <p:sldId id="268"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765" autoAdjust="0"/>
    <p:restoredTop sz="96433" autoAdjust="0"/>
  </p:normalViewPr>
  <p:slideViewPr>
    <p:cSldViewPr>
      <p:cViewPr varScale="1">
        <p:scale>
          <a:sx n="116" d="100"/>
          <a:sy n="116" d="100"/>
        </p:scale>
        <p:origin x="108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900937-5B87-41FC-98E7-A74182060B5A}" type="datetimeFigureOut">
              <a:rPr lang="en-US" smtClean="0"/>
              <a:t>2/22/2019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7C033A-1CDA-4365-9350-F4FB59EFE328}" type="slidenum">
              <a:rPr lang="en-US" smtClean="0"/>
              <a:t>‹#›</a:t>
            </a:fld>
            <a:endParaRPr lang="en-US"/>
          </a:p>
        </p:txBody>
      </p:sp>
    </p:spTree>
    <p:extLst>
      <p:ext uri="{BB962C8B-B14F-4D97-AF65-F5344CB8AC3E}">
        <p14:creationId xmlns:p14="http://schemas.microsoft.com/office/powerpoint/2010/main" val="417946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10</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11</a:t>
            </a:fld>
            <a:endParaRPr lang="en-US"/>
          </a:p>
        </p:txBody>
      </p:sp>
    </p:spTree>
    <p:extLst>
      <p:ext uri="{BB962C8B-B14F-4D97-AF65-F5344CB8AC3E}">
        <p14:creationId xmlns:p14="http://schemas.microsoft.com/office/powerpoint/2010/main" val="262954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12</a:t>
            </a:fld>
            <a:endParaRPr lang="en-US"/>
          </a:p>
        </p:txBody>
      </p:sp>
    </p:spTree>
    <p:extLst>
      <p:ext uri="{BB962C8B-B14F-4D97-AF65-F5344CB8AC3E}">
        <p14:creationId xmlns:p14="http://schemas.microsoft.com/office/powerpoint/2010/main" val="3201270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13</a:t>
            </a:fld>
            <a:endParaRPr lang="en-US"/>
          </a:p>
        </p:txBody>
      </p:sp>
    </p:spTree>
    <p:extLst>
      <p:ext uri="{BB962C8B-B14F-4D97-AF65-F5344CB8AC3E}">
        <p14:creationId xmlns:p14="http://schemas.microsoft.com/office/powerpoint/2010/main" val="1636029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14</a:t>
            </a:fld>
            <a:endParaRPr lang="en-US"/>
          </a:p>
        </p:txBody>
      </p:sp>
    </p:spTree>
    <p:extLst>
      <p:ext uri="{BB962C8B-B14F-4D97-AF65-F5344CB8AC3E}">
        <p14:creationId xmlns:p14="http://schemas.microsoft.com/office/powerpoint/2010/main" val="2851475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15</a:t>
            </a:fld>
            <a:endParaRPr lang="en-US"/>
          </a:p>
        </p:txBody>
      </p:sp>
    </p:spTree>
    <p:extLst>
      <p:ext uri="{BB962C8B-B14F-4D97-AF65-F5344CB8AC3E}">
        <p14:creationId xmlns:p14="http://schemas.microsoft.com/office/powerpoint/2010/main" val="3568143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16</a:t>
            </a:fld>
            <a:endParaRPr lang="en-US"/>
          </a:p>
        </p:txBody>
      </p:sp>
    </p:spTree>
    <p:extLst>
      <p:ext uri="{BB962C8B-B14F-4D97-AF65-F5344CB8AC3E}">
        <p14:creationId xmlns:p14="http://schemas.microsoft.com/office/powerpoint/2010/main" val="3325971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17</a:t>
            </a:fld>
            <a:endParaRPr lang="en-US"/>
          </a:p>
        </p:txBody>
      </p:sp>
    </p:spTree>
    <p:extLst>
      <p:ext uri="{BB962C8B-B14F-4D97-AF65-F5344CB8AC3E}">
        <p14:creationId xmlns:p14="http://schemas.microsoft.com/office/powerpoint/2010/main" val="1435755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18</a:t>
            </a:fld>
            <a:endParaRPr lang="en-US"/>
          </a:p>
        </p:txBody>
      </p:sp>
    </p:spTree>
    <p:extLst>
      <p:ext uri="{BB962C8B-B14F-4D97-AF65-F5344CB8AC3E}">
        <p14:creationId xmlns:p14="http://schemas.microsoft.com/office/powerpoint/2010/main" val="68229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19</a:t>
            </a:fld>
            <a:endParaRPr lang="en-US"/>
          </a:p>
        </p:txBody>
      </p:sp>
    </p:spTree>
    <p:extLst>
      <p:ext uri="{BB962C8B-B14F-4D97-AF65-F5344CB8AC3E}">
        <p14:creationId xmlns:p14="http://schemas.microsoft.com/office/powerpoint/2010/main" val="160303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20</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21</a:t>
            </a:fld>
            <a:endParaRPr lang="en-US"/>
          </a:p>
        </p:txBody>
      </p:sp>
    </p:spTree>
    <p:extLst>
      <p:ext uri="{BB962C8B-B14F-4D97-AF65-F5344CB8AC3E}">
        <p14:creationId xmlns:p14="http://schemas.microsoft.com/office/powerpoint/2010/main" val="2726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22</a:t>
            </a:fld>
            <a:endParaRPr lang="en-US"/>
          </a:p>
        </p:txBody>
      </p:sp>
    </p:spTree>
    <p:extLst>
      <p:ext uri="{BB962C8B-B14F-4D97-AF65-F5344CB8AC3E}">
        <p14:creationId xmlns:p14="http://schemas.microsoft.com/office/powerpoint/2010/main" val="1844688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23</a:t>
            </a:fld>
            <a:endParaRPr lang="en-US"/>
          </a:p>
        </p:txBody>
      </p:sp>
    </p:spTree>
    <p:extLst>
      <p:ext uri="{BB962C8B-B14F-4D97-AF65-F5344CB8AC3E}">
        <p14:creationId xmlns:p14="http://schemas.microsoft.com/office/powerpoint/2010/main" val="534228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24</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25</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26</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3</a:t>
            </a:fld>
            <a:endParaRPr lang="en-US"/>
          </a:p>
        </p:txBody>
      </p:sp>
    </p:spTree>
    <p:extLst>
      <p:ext uri="{BB962C8B-B14F-4D97-AF65-F5344CB8AC3E}">
        <p14:creationId xmlns:p14="http://schemas.microsoft.com/office/powerpoint/2010/main" val="283017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4</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5</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6</a:t>
            </a:fld>
            <a:endParaRPr lang="en-US"/>
          </a:p>
        </p:txBody>
      </p:sp>
    </p:spTree>
    <p:extLst>
      <p:ext uri="{BB962C8B-B14F-4D97-AF65-F5344CB8AC3E}">
        <p14:creationId xmlns:p14="http://schemas.microsoft.com/office/powerpoint/2010/main" val="3539205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7</a:t>
            </a:fld>
            <a:endParaRPr lang="en-US"/>
          </a:p>
        </p:txBody>
      </p:sp>
    </p:spTree>
    <p:extLst>
      <p:ext uri="{BB962C8B-B14F-4D97-AF65-F5344CB8AC3E}">
        <p14:creationId xmlns:p14="http://schemas.microsoft.com/office/powerpoint/2010/main" val="84071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8</a:t>
            </a:fld>
            <a:endParaRPr lang="en-US"/>
          </a:p>
        </p:txBody>
      </p:sp>
    </p:spTree>
    <p:extLst>
      <p:ext uri="{BB962C8B-B14F-4D97-AF65-F5344CB8AC3E}">
        <p14:creationId xmlns:p14="http://schemas.microsoft.com/office/powerpoint/2010/main" val="66481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9</a:t>
            </a:fld>
            <a:endParaRPr lang="en-US"/>
          </a:p>
        </p:txBody>
      </p:sp>
    </p:spTree>
    <p:extLst>
      <p:ext uri="{BB962C8B-B14F-4D97-AF65-F5344CB8AC3E}">
        <p14:creationId xmlns:p14="http://schemas.microsoft.com/office/powerpoint/2010/main" val="150907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45CD243F-D34A-4E29-B033-C453F1705889}" type="datetime1">
              <a:rPr lang="en-US" smtClean="0"/>
              <a:t>2/22/2019</a:t>
            </a:fld>
            <a:endParaRPr lang="en-US"/>
          </a:p>
        </p:txBody>
      </p:sp>
      <p:sp>
        <p:nvSpPr>
          <p:cNvPr id="5" name="Footer Placeholder 4"/>
          <p:cNvSpPr>
            <a:spLocks noGrp="1"/>
          </p:cNvSpPr>
          <p:nvPr>
            <p:ph type="ftr" sz="quarter" idx="11"/>
          </p:nvPr>
        </p:nvSpPr>
        <p:spPr bwMode="white"/>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6D0735-FE0B-4586-B975-61CF5F066EC1}" type="datetime1">
              <a:rPr lang="en-US" smtClean="0"/>
              <a:t>2/22/2019</a:t>
            </a:fld>
            <a:endParaRPr lang="en-US"/>
          </a:p>
        </p:txBody>
      </p:sp>
      <p:sp>
        <p:nvSpPr>
          <p:cNvPr id="5" name="Footer Placeholder 4"/>
          <p:cNvSpPr>
            <a:spLocks noGrp="1"/>
          </p:cNvSpPr>
          <p:nvPr>
            <p:ph type="ftr" sz="quarter" idx="11"/>
          </p:nvPr>
        </p:nvSpPr>
        <p:spPr/>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A868F7-AE7C-4F0A-AA35-5A3F3B86EE70}" type="datetime1">
              <a:rPr lang="en-US" smtClean="0"/>
              <a:t>2/22/2019</a:t>
            </a:fld>
            <a:endParaRPr lang="en-US"/>
          </a:p>
        </p:txBody>
      </p:sp>
      <p:sp>
        <p:nvSpPr>
          <p:cNvPr id="5" name="Footer Placeholder 4"/>
          <p:cNvSpPr>
            <a:spLocks noGrp="1"/>
          </p:cNvSpPr>
          <p:nvPr>
            <p:ph type="ftr" sz="quarter" idx="11"/>
          </p:nvPr>
        </p:nvSpPr>
        <p:spPr/>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EC699-AA25-4697-99DB-BDB2B37ACE2F}" type="datetime1">
              <a:rPr lang="en-US" smtClean="0"/>
              <a:t>2/22/2019</a:t>
            </a:fld>
            <a:endParaRPr lang="en-US"/>
          </a:p>
        </p:txBody>
      </p:sp>
      <p:sp>
        <p:nvSpPr>
          <p:cNvPr id="5" name="Footer Placeholder 4"/>
          <p:cNvSpPr>
            <a:spLocks noGrp="1"/>
          </p:cNvSpPr>
          <p:nvPr>
            <p:ph type="ftr" sz="quarter" idx="11"/>
          </p:nvPr>
        </p:nvSpPr>
        <p:spPr/>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71F031-CCED-41E3-A048-39EC4718A9F9}" type="datetime1">
              <a:rPr lang="en-US" smtClean="0"/>
              <a:t>2/22/2019</a:t>
            </a:fld>
            <a:endParaRPr lang="en-US"/>
          </a:p>
        </p:txBody>
      </p:sp>
      <p:sp>
        <p:nvSpPr>
          <p:cNvPr id="5" name="Footer Placeholder 4"/>
          <p:cNvSpPr>
            <a:spLocks noGrp="1"/>
          </p:cNvSpPr>
          <p:nvPr>
            <p:ph type="ftr" sz="quarter" idx="11"/>
          </p:nvPr>
        </p:nvSpPr>
        <p:spPr/>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6B7FC16-A18D-4D64-9262-B4B9B3498247}" type="datetime1">
              <a:rPr lang="en-US" smtClean="0"/>
              <a:t>2/22/2019</a:t>
            </a:fld>
            <a:endParaRPr lang="en-US"/>
          </a:p>
        </p:txBody>
      </p:sp>
      <p:sp>
        <p:nvSpPr>
          <p:cNvPr id="6" name="Footer Placeholder 5"/>
          <p:cNvSpPr>
            <a:spLocks noGrp="1"/>
          </p:cNvSpPr>
          <p:nvPr>
            <p:ph type="ftr" sz="quarter" idx="11"/>
          </p:nvPr>
        </p:nvSpPr>
        <p:spPr/>
        <p:txBody>
          <a:bodyPr/>
          <a:lstStyle/>
          <a:p>
            <a:r>
              <a:rPr lang="en-US" smtClean="0"/>
              <a:t>AjunwaAMIS7000-8-7</a:t>
            </a:r>
            <a:endParaRPr lang="en-US"/>
          </a:p>
        </p:txBody>
      </p:sp>
      <p:sp>
        <p:nvSpPr>
          <p:cNvPr id="7" name="Slide Number Placeholder 6"/>
          <p:cNvSpPr>
            <a:spLocks noGrp="1"/>
          </p:cNvSpPr>
          <p:nvPr>
            <p:ph type="sldNum" sz="quarter" idx="12"/>
          </p:nvPr>
        </p:nvSpPr>
        <p:spPr/>
        <p:txBody>
          <a:bodyPr/>
          <a:lstStyle/>
          <a:p>
            <a:fld id="{47F14424-527C-4AB1-BE75-FCDBBDF33E88}"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62C9574-773E-419A-A45C-83B34793C338}" type="datetime1">
              <a:rPr lang="en-US" smtClean="0"/>
              <a:t>2/22/2019</a:t>
            </a:fld>
            <a:endParaRPr lang="en-US"/>
          </a:p>
        </p:txBody>
      </p:sp>
      <p:sp>
        <p:nvSpPr>
          <p:cNvPr id="8" name="Footer Placeholder 7"/>
          <p:cNvSpPr>
            <a:spLocks noGrp="1"/>
          </p:cNvSpPr>
          <p:nvPr>
            <p:ph type="ftr" sz="quarter" idx="11"/>
          </p:nvPr>
        </p:nvSpPr>
        <p:spPr/>
        <p:txBody>
          <a:bodyPr/>
          <a:lstStyle/>
          <a:p>
            <a:r>
              <a:rPr lang="en-US" smtClean="0"/>
              <a:t>AjunwaAMIS7000-8-7</a:t>
            </a:r>
            <a:endParaRPr lang="en-US"/>
          </a:p>
        </p:txBody>
      </p:sp>
      <p:sp>
        <p:nvSpPr>
          <p:cNvPr id="9" name="Slide Number Placeholder 8"/>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EFEA1-3A18-424A-9EEF-E56BC8BB2DA5}" type="datetime1">
              <a:rPr lang="en-US" smtClean="0"/>
              <a:t>2/22/2019</a:t>
            </a:fld>
            <a:endParaRPr lang="en-US"/>
          </a:p>
        </p:txBody>
      </p:sp>
      <p:sp>
        <p:nvSpPr>
          <p:cNvPr id="4" name="Footer Placeholder 3"/>
          <p:cNvSpPr>
            <a:spLocks noGrp="1"/>
          </p:cNvSpPr>
          <p:nvPr>
            <p:ph type="ftr" sz="quarter" idx="11"/>
          </p:nvPr>
        </p:nvSpPr>
        <p:spPr/>
        <p:txBody>
          <a:bodyPr/>
          <a:lstStyle/>
          <a:p>
            <a:r>
              <a:rPr lang="en-US" smtClean="0"/>
              <a:t>AjunwaAMIS7000-8-7</a:t>
            </a:r>
            <a:endParaRPr lang="en-US"/>
          </a:p>
        </p:txBody>
      </p:sp>
      <p:sp>
        <p:nvSpPr>
          <p:cNvPr id="5" name="Slide Number Placeholder 4"/>
          <p:cNvSpPr>
            <a:spLocks noGrp="1"/>
          </p:cNvSpPr>
          <p:nvPr>
            <p:ph type="sldNum" sz="quarter" idx="12"/>
          </p:nvPr>
        </p:nvSpPr>
        <p:spPr/>
        <p:txBody>
          <a:bodyPr/>
          <a:lstStyle/>
          <a:p>
            <a:fld id="{47F14424-527C-4AB1-BE75-FCDBBDF33E88}"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9ECB059-2EA0-4A1B-A54C-4EC76AA10123}" type="datetime1">
              <a:rPr lang="en-US" smtClean="0"/>
              <a:t>2/22/2019</a:t>
            </a:fld>
            <a:endParaRPr lang="en-US"/>
          </a:p>
        </p:txBody>
      </p:sp>
      <p:sp>
        <p:nvSpPr>
          <p:cNvPr id="6" name="Footer Placeholder 5"/>
          <p:cNvSpPr>
            <a:spLocks noGrp="1"/>
          </p:cNvSpPr>
          <p:nvPr>
            <p:ph type="ftr" sz="quarter" idx="11"/>
          </p:nvPr>
        </p:nvSpPr>
        <p:spPr/>
        <p:txBody>
          <a:bodyPr/>
          <a:lstStyle/>
          <a:p>
            <a:r>
              <a:rPr lang="en-US" smtClean="0"/>
              <a:t>AjunwaAMIS7000-8-7</a:t>
            </a:r>
            <a:endParaRPr lang="en-US"/>
          </a:p>
        </p:txBody>
      </p:sp>
      <p:sp>
        <p:nvSpPr>
          <p:cNvPr id="7" name="Slide Number Placeholder 6"/>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9F689-EC82-4DFB-B327-15E22634378D}" type="datetime1">
              <a:rPr lang="en-US" smtClean="0"/>
              <a:t>2/22/2019</a:t>
            </a:fld>
            <a:endParaRPr lang="en-US"/>
          </a:p>
        </p:txBody>
      </p:sp>
      <p:sp>
        <p:nvSpPr>
          <p:cNvPr id="6" name="Footer Placeholder 5"/>
          <p:cNvSpPr>
            <a:spLocks noGrp="1"/>
          </p:cNvSpPr>
          <p:nvPr>
            <p:ph type="ftr" sz="quarter" idx="11"/>
          </p:nvPr>
        </p:nvSpPr>
        <p:spPr/>
        <p:txBody>
          <a:bodyPr/>
          <a:lstStyle/>
          <a:p>
            <a:r>
              <a:rPr lang="en-US" smtClean="0"/>
              <a:t>AjunwaAMIS7000-8-7</a:t>
            </a:r>
            <a:endParaRPr lang="en-US"/>
          </a:p>
        </p:txBody>
      </p:sp>
      <p:sp>
        <p:nvSpPr>
          <p:cNvPr id="7" name="Slide Number Placeholder 6"/>
          <p:cNvSpPr>
            <a:spLocks noGrp="1"/>
          </p:cNvSpPr>
          <p:nvPr>
            <p:ph type="sldNum" sz="quarter" idx="12"/>
          </p:nvPr>
        </p:nvSpPr>
        <p:spPr/>
        <p:txBody>
          <a:bodyPr/>
          <a:lstStyle/>
          <a:p>
            <a:fld id="{47F14424-527C-4AB1-BE75-FCDBBDF33E88}"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46676C-47AA-4D2C-85CD-E3102326768C}" type="datetime1">
              <a:rPr lang="en-US" smtClean="0"/>
              <a:t>2/22/2019</a:t>
            </a:fld>
            <a:endParaRPr lang="en-US"/>
          </a:p>
        </p:txBody>
      </p:sp>
      <p:sp>
        <p:nvSpPr>
          <p:cNvPr id="6" name="Footer Placeholder 5"/>
          <p:cNvSpPr>
            <a:spLocks noGrp="1"/>
          </p:cNvSpPr>
          <p:nvPr>
            <p:ph type="ftr" sz="quarter" idx="11"/>
          </p:nvPr>
        </p:nvSpPr>
        <p:spPr/>
        <p:txBody>
          <a:bodyPr/>
          <a:lstStyle/>
          <a:p>
            <a:r>
              <a:rPr lang="en-US" smtClean="0"/>
              <a:t>AjunwaAMIS7000-8-7</a:t>
            </a:r>
            <a:endParaRPr lang="en-US"/>
          </a:p>
        </p:txBody>
      </p:sp>
      <p:sp>
        <p:nvSpPr>
          <p:cNvPr id="7" name="Slide Number Placeholder 6"/>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6000"/>
            <a:lum/>
          </a:blip>
          <a:srcRect/>
          <a:stretch>
            <a:fillRect/>
          </a:stretch>
        </a:blipFill>
        <a:effectLst/>
      </p:bgPr>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4"/>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74F01CDE-3B38-4219-A9A1-337ECC06C9A7}" type="datetime1">
              <a:rPr lang="en-US" smtClean="0"/>
              <a:t>2/22/2019</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r>
              <a:rPr lang="en-US" smtClean="0"/>
              <a:t>AjunwaAMIS7000-8-7</a:t>
            </a:r>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47F14424-527C-4AB1-BE75-FCDBBDF33E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89025"/>
            <a:ext cx="6400800" cy="426720"/>
          </a:xfrm>
        </p:spPr>
        <p:txBody>
          <a:bodyPr>
            <a:noAutofit/>
          </a:bodyPr>
          <a:lstStyle/>
          <a:p>
            <a:pPr>
              <a:lnSpc>
                <a:spcPct val="200000"/>
              </a:lnSpc>
            </a:pPr>
            <a:r>
              <a:rPr lang="en-US" sz="1400" b="1" dirty="0" smtClean="0">
                <a:latin typeface="Times New Roman" pitchFamily="18" charset="0"/>
                <a:cs typeface="Times New Roman" pitchFamily="18" charset="0"/>
              </a:rPr>
              <a:t>ADA AJUNWA</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355035" y="1143000"/>
            <a:ext cx="6400800" cy="4275454"/>
          </a:xfrm>
        </p:spPr>
        <p:txBody>
          <a:bodyPr>
            <a:noAutofit/>
          </a:bodyPr>
          <a:lstStyle/>
          <a:p>
            <a:pPr algn="l">
              <a:lnSpc>
                <a:spcPct val="200000"/>
              </a:lnSpc>
              <a:spcBef>
                <a:spcPts val="0"/>
              </a:spcBef>
            </a:pPr>
            <a:r>
              <a:rPr lang="en-US" sz="4200" b="1" i="0" dirty="0" smtClean="0">
                <a:solidFill>
                  <a:schemeClr val="tx1"/>
                </a:solidFill>
                <a:latin typeface="Algerian" panose="04020705040A02060702" pitchFamily="82" charset="0"/>
                <a:cs typeface="Times New Roman" pitchFamily="18" charset="0"/>
              </a:rPr>
              <a:t>GOOGLE PLAY STORE APP DOWNLOAD INFLUENCES</a:t>
            </a:r>
          </a:p>
          <a:p>
            <a:pPr algn="l">
              <a:lnSpc>
                <a:spcPct val="200000"/>
              </a:lnSpc>
              <a:spcBef>
                <a:spcPts val="0"/>
              </a:spcBef>
            </a:pPr>
            <a:r>
              <a:rPr lang="en-US" sz="2400" b="1" i="0" dirty="0" smtClean="0">
                <a:solidFill>
                  <a:schemeClr val="tx1"/>
                </a:solidFill>
                <a:latin typeface="Times New Roman" panose="02020603050405020304" pitchFamily="18" charset="0"/>
                <a:cs typeface="Times New Roman" pitchFamily="18" charset="0"/>
              </a:rPr>
              <a:t>SPRINGBOARD CAPSTONE PROJECT</a:t>
            </a:r>
            <a:endParaRPr lang="en-US" sz="2400" b="1"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3723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1763850"/>
            <a:ext cx="4953000" cy="4103550"/>
          </a:xfrm>
        </p:spPr>
        <p:txBody>
          <a:bodyPr>
            <a:noAutofit/>
          </a:bodyPr>
          <a:lstStyle/>
          <a:p>
            <a:pPr marL="171450" lvl="0" indent="-171450" algn="l">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Extremely </a:t>
            </a:r>
            <a:r>
              <a:rPr lang="en-US" sz="1200" i="0" dirty="0">
                <a:solidFill>
                  <a:schemeClr val="tx1"/>
                </a:solidFill>
                <a:latin typeface="Times New Roman" panose="02020603050405020304" pitchFamily="18" charset="0"/>
                <a:cs typeface="Times New Roman" panose="02020603050405020304" pitchFamily="18" charset="0"/>
              </a:rPr>
              <a:t>to very small downloads </a:t>
            </a:r>
            <a:r>
              <a:rPr lang="en-US" sz="1200" i="0" dirty="0" smtClean="0">
                <a:solidFill>
                  <a:schemeClr val="tx1"/>
                </a:solidFill>
                <a:latin typeface="Times New Roman" panose="02020603050405020304" pitchFamily="18" charset="0"/>
                <a:cs typeface="Times New Roman" panose="02020603050405020304" pitchFamily="18" charset="0"/>
              </a:rPr>
              <a:t>(1-10000. Largest presence are Family, Tool  and Medical </a:t>
            </a:r>
            <a:r>
              <a:rPr lang="en-US" sz="1200" i="0" dirty="0">
                <a:solidFill>
                  <a:schemeClr val="tx1"/>
                </a:solidFill>
                <a:latin typeface="Times New Roman" panose="02020603050405020304" pitchFamily="18" charset="0"/>
                <a:cs typeface="Times New Roman" panose="02020603050405020304" pitchFamily="18" charset="0"/>
              </a:rPr>
              <a:t>apps.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a:p>
            <a:pPr lvl="0" algn="l"/>
            <a:endParaRPr lang="en-US" sz="1200" i="0" dirty="0" smtClean="0">
              <a:solidFill>
                <a:schemeClr val="tx1"/>
              </a:solidFill>
              <a:latin typeface="Times New Roman" panose="02020603050405020304" pitchFamily="18" charset="0"/>
              <a:cs typeface="Times New Roman" panose="02020603050405020304" pitchFamily="18" charset="0"/>
            </a:endParaRPr>
          </a:p>
          <a:p>
            <a:pPr lvl="0" algn="l"/>
            <a:endParaRPr lang="en-US" sz="1200" i="0" dirty="0">
              <a:solidFill>
                <a:schemeClr val="tx1"/>
              </a:solidFill>
              <a:latin typeface="Times New Roman" panose="02020603050405020304" pitchFamily="18" charset="0"/>
              <a:cs typeface="Times New Roman" panose="02020603050405020304" pitchFamily="18" charset="0"/>
            </a:endParaRPr>
          </a:p>
          <a:p>
            <a:pPr lvl="0" algn="l"/>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Small to </a:t>
            </a:r>
            <a:r>
              <a:rPr lang="en-US" sz="1200" i="0" dirty="0">
                <a:solidFill>
                  <a:schemeClr val="tx1"/>
                </a:solidFill>
                <a:latin typeface="Times New Roman" panose="02020603050405020304" pitchFamily="18" charset="0"/>
                <a:cs typeface="Times New Roman" panose="02020603050405020304" pitchFamily="18" charset="0"/>
              </a:rPr>
              <a:t>medium downloads (</a:t>
            </a:r>
            <a:r>
              <a:rPr lang="en-US" sz="1200" i="0" dirty="0" smtClean="0">
                <a:solidFill>
                  <a:schemeClr val="tx1"/>
                </a:solidFill>
                <a:latin typeface="Times New Roman" panose="02020603050405020304" pitchFamily="18" charset="0"/>
                <a:cs typeface="Times New Roman" panose="02020603050405020304" pitchFamily="18" charset="0"/>
              </a:rPr>
              <a:t>50000-500000). Largest presence  are Family, Gaming and Tool </a:t>
            </a:r>
            <a:r>
              <a:rPr lang="en-US" sz="1200" i="0" dirty="0">
                <a:solidFill>
                  <a:schemeClr val="tx1"/>
                </a:solidFill>
                <a:latin typeface="Times New Roman" panose="02020603050405020304" pitchFamily="18" charset="0"/>
                <a:cs typeface="Times New Roman" panose="02020603050405020304" pitchFamily="18" charset="0"/>
              </a:rPr>
              <a:t>apps.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334000" y="1219200"/>
            <a:ext cx="3733800" cy="2590800"/>
          </a:xfrm>
          <a:prstGeom prst="rect">
            <a:avLst/>
          </a:prstGeom>
        </p:spPr>
      </p:pic>
      <p:pic>
        <p:nvPicPr>
          <p:cNvPr id="9" name="Picture 8"/>
          <p:cNvPicPr>
            <a:picLocks noChangeAspect="1"/>
          </p:cNvPicPr>
          <p:nvPr/>
        </p:nvPicPr>
        <p:blipFill>
          <a:blip r:embed="rId4"/>
          <a:stretch>
            <a:fillRect/>
          </a:stretch>
        </p:blipFill>
        <p:spPr>
          <a:xfrm>
            <a:off x="5334000" y="4343400"/>
            <a:ext cx="3737113" cy="2428461"/>
          </a:xfrm>
          <a:prstGeom prst="rect">
            <a:avLst/>
          </a:prstGeom>
        </p:spPr>
      </p:pic>
    </p:spTree>
    <p:extLst>
      <p:ext uri="{BB962C8B-B14F-4D97-AF65-F5344CB8AC3E}">
        <p14:creationId xmlns:p14="http://schemas.microsoft.com/office/powerpoint/2010/main" val="424914822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763850"/>
            <a:ext cx="4191000" cy="1447800"/>
          </a:xfrm>
        </p:spPr>
        <p:txBody>
          <a:bodyPr>
            <a:noAutofit/>
          </a:bodyPr>
          <a:lstStyle/>
          <a:p>
            <a:pPr marL="171450" lvl="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Large downloads (50000000-500000000). Largest presence are Gaming, Family and Communication apps</a:t>
            </a:r>
            <a:r>
              <a:rPr lang="en-US" sz="1200" i="0" dirty="0" smtClean="0">
                <a:solidFill>
                  <a:schemeClr val="tx1"/>
                </a:solidFill>
                <a:latin typeface="Times New Roman" panose="02020603050405020304" pitchFamily="18" charset="0"/>
                <a:cs typeface="Times New Roman" panose="02020603050405020304" pitchFamily="18" charset="0"/>
              </a:rPr>
              <a:t>.</a:t>
            </a:r>
          </a:p>
          <a:p>
            <a:pPr marL="171450" lvl="0" indent="-171450" algn="l">
              <a:buFont typeface="Arial" panose="020B0604020202020204" pitchFamily="34" charset="0"/>
              <a:buChar char="•"/>
            </a:pP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a:p>
            <a:pPr lvl="0" algn="l"/>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US" sz="1200" i="0" dirty="0">
              <a:solidFill>
                <a:schemeClr val="tx1"/>
              </a:solidFill>
              <a:latin typeface="Times New Roman" panose="02020603050405020304" pitchFamily="18" charset="0"/>
              <a:cs typeface="Times New Roman" panose="02020603050405020304" pitchFamily="18" charset="0"/>
            </a:endParaRPr>
          </a:p>
          <a:p>
            <a:pPr lvl="0" algn="l"/>
            <a:endParaRPr lang="en-US" sz="1200" i="0" dirty="0">
              <a:solidFill>
                <a:schemeClr val="tx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 Very large downloads (1000000000+). Largest presence are Communication, Social and Gaming apps.</a:t>
            </a:r>
          </a:p>
          <a:p>
            <a:pPr marL="171450" indent="-171450" algn="l">
              <a:buFont typeface="Arial" panose="020B0604020202020204" pitchFamily="34" charset="0"/>
              <a:buChar char="•"/>
            </a:pPr>
            <a:endParaRPr lang="en-US" sz="1200" i="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876800" y="1417639"/>
            <a:ext cx="4061981" cy="2468562"/>
          </a:xfrm>
          <a:prstGeom prst="rect">
            <a:avLst/>
          </a:prstGeom>
        </p:spPr>
      </p:pic>
      <p:pic>
        <p:nvPicPr>
          <p:cNvPr id="6" name="Picture 5"/>
          <p:cNvPicPr>
            <a:picLocks noChangeAspect="1"/>
          </p:cNvPicPr>
          <p:nvPr/>
        </p:nvPicPr>
        <p:blipFill>
          <a:blip r:embed="rId4"/>
          <a:stretch>
            <a:fillRect/>
          </a:stretch>
        </p:blipFill>
        <p:spPr>
          <a:xfrm>
            <a:off x="4838699" y="4272770"/>
            <a:ext cx="4138181" cy="2356630"/>
          </a:xfrm>
          <a:prstGeom prst="rect">
            <a:avLst/>
          </a:prstGeom>
        </p:spPr>
      </p:pic>
    </p:spTree>
    <p:extLst>
      <p:ext uri="{BB962C8B-B14F-4D97-AF65-F5344CB8AC3E}">
        <p14:creationId xmlns:p14="http://schemas.microsoft.com/office/powerpoint/2010/main" val="15248700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4876800" cy="1447800"/>
          </a:xfrm>
        </p:spPr>
        <p:txBody>
          <a:bodyPr>
            <a:noAutofit/>
          </a:bodyPr>
          <a:lstStyle/>
          <a:p>
            <a:pPr marL="171450" lvl="0" indent="-171450" algn="l">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Overall </a:t>
            </a:r>
            <a:r>
              <a:rPr lang="en-US" sz="1200" i="0" dirty="0">
                <a:solidFill>
                  <a:schemeClr val="tx1"/>
                </a:solidFill>
                <a:latin typeface="Times New Roman" panose="02020603050405020304" pitchFamily="18" charset="0"/>
                <a:cs typeface="Times New Roman" panose="02020603050405020304" pitchFamily="18" charset="0"/>
              </a:rPr>
              <a:t>the communication apps have the highest average downloads, followed by Social apps, then </a:t>
            </a:r>
            <a:r>
              <a:rPr lang="en-US" sz="1200" i="0" dirty="0" smtClean="0">
                <a:solidFill>
                  <a:schemeClr val="tx1"/>
                </a:solidFill>
                <a:latin typeface="Times New Roman" panose="02020603050405020304" pitchFamily="18" charset="0"/>
                <a:cs typeface="Times New Roman" panose="02020603050405020304" pitchFamily="18" charset="0"/>
              </a:rPr>
              <a:t>Video Player </a:t>
            </a:r>
            <a:r>
              <a:rPr lang="en-US" sz="1200" i="0" dirty="0">
                <a:solidFill>
                  <a:schemeClr val="tx1"/>
                </a:solidFill>
                <a:latin typeface="Times New Roman" panose="02020603050405020304" pitchFamily="18" charset="0"/>
                <a:cs typeface="Times New Roman" panose="02020603050405020304" pitchFamily="18" charset="0"/>
              </a:rPr>
              <a:t>apps. </a:t>
            </a:r>
          </a:p>
        </p:txBody>
      </p:sp>
      <p:pic>
        <p:nvPicPr>
          <p:cNvPr id="5" name="Picture 4"/>
          <p:cNvPicPr>
            <a:picLocks noChangeAspect="1"/>
          </p:cNvPicPr>
          <p:nvPr/>
        </p:nvPicPr>
        <p:blipFill>
          <a:blip r:embed="rId3"/>
          <a:stretch>
            <a:fillRect/>
          </a:stretch>
        </p:blipFill>
        <p:spPr>
          <a:xfrm>
            <a:off x="1399066" y="2370483"/>
            <a:ext cx="6413091" cy="3420717"/>
          </a:xfrm>
          <a:prstGeom prst="rect">
            <a:avLst/>
          </a:prstGeom>
        </p:spPr>
      </p:pic>
    </p:spTree>
    <p:extLst>
      <p:ext uri="{BB962C8B-B14F-4D97-AF65-F5344CB8AC3E}">
        <p14:creationId xmlns:p14="http://schemas.microsoft.com/office/powerpoint/2010/main" val="9796879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marL="171450" lvl="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A</a:t>
            </a:r>
            <a:r>
              <a:rPr lang="en-US" sz="1200" i="0" dirty="0" smtClean="0">
                <a:solidFill>
                  <a:schemeClr val="tx1"/>
                </a:solidFill>
                <a:latin typeface="Times New Roman" panose="02020603050405020304" pitchFamily="18" charset="0"/>
                <a:cs typeface="Times New Roman" panose="02020603050405020304" pitchFamily="18" charset="0"/>
              </a:rPr>
              <a:t>pps </a:t>
            </a:r>
            <a:r>
              <a:rPr lang="en-US" sz="1200" i="0" dirty="0">
                <a:solidFill>
                  <a:schemeClr val="tx1"/>
                </a:solidFill>
                <a:latin typeface="Times New Roman" panose="02020603050405020304" pitchFamily="18" charset="0"/>
                <a:cs typeface="Times New Roman" panose="02020603050405020304" pitchFamily="18" charset="0"/>
              </a:rPr>
              <a:t>with downloads fewer than 5000 are negatively affected by ratings.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Apps with downloads </a:t>
            </a:r>
            <a:r>
              <a:rPr lang="en-US" sz="1200" i="0" dirty="0" smtClean="0">
                <a:solidFill>
                  <a:schemeClr val="tx1"/>
                </a:solidFill>
                <a:latin typeface="Times New Roman" panose="02020603050405020304" pitchFamily="18" charset="0"/>
                <a:cs typeface="Times New Roman" panose="02020603050405020304" pitchFamily="18" charset="0"/>
              </a:rPr>
              <a:t>between (5000 - 100,000,000)  are positively  affected </a:t>
            </a:r>
            <a:r>
              <a:rPr lang="en-US" sz="1200" i="0" dirty="0">
                <a:solidFill>
                  <a:schemeClr val="tx1"/>
                </a:solidFill>
                <a:latin typeface="Times New Roman" panose="02020603050405020304" pitchFamily="18" charset="0"/>
                <a:cs typeface="Times New Roman" panose="02020603050405020304" pitchFamily="18" charset="0"/>
              </a:rPr>
              <a:t>by ratings</a:t>
            </a:r>
            <a:r>
              <a:rPr lang="en-US" sz="1200" i="0" dirty="0" smtClean="0">
                <a:solidFill>
                  <a:schemeClr val="tx1"/>
                </a:solidFill>
                <a:latin typeface="Times New Roman" panose="02020603050405020304" pitchFamily="18" charset="0"/>
                <a:cs typeface="Times New Roman" panose="02020603050405020304" pitchFamily="18" charset="0"/>
              </a:rPr>
              <a:t>.</a:t>
            </a:r>
          </a:p>
          <a:p>
            <a:pPr marL="17145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Apps with downloads 100,000,000 and above </a:t>
            </a:r>
            <a:r>
              <a:rPr lang="en-US" sz="1200" i="0" dirty="0" smtClean="0">
                <a:solidFill>
                  <a:schemeClr val="tx1"/>
                </a:solidFill>
                <a:latin typeface="Times New Roman" panose="02020603050405020304" pitchFamily="18" charset="0"/>
                <a:cs typeface="Times New Roman" panose="02020603050405020304" pitchFamily="18" charset="0"/>
              </a:rPr>
              <a:t>are </a:t>
            </a:r>
            <a:r>
              <a:rPr lang="en-US" sz="1200" i="0" dirty="0">
                <a:solidFill>
                  <a:schemeClr val="tx1"/>
                </a:solidFill>
                <a:latin typeface="Times New Roman" panose="02020603050405020304" pitchFamily="18" charset="0"/>
                <a:cs typeface="Times New Roman" panose="02020603050405020304" pitchFamily="18" charset="0"/>
              </a:rPr>
              <a:t>negatively affected by ratings. </a:t>
            </a:r>
          </a:p>
          <a:p>
            <a:pPr marL="171450" indent="-171450">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467678" y="2743200"/>
            <a:ext cx="6281585" cy="3200400"/>
          </a:xfrm>
          <a:prstGeom prst="rect">
            <a:avLst/>
          </a:prstGeom>
        </p:spPr>
      </p:pic>
    </p:spTree>
    <p:extLst>
      <p:ext uri="{BB962C8B-B14F-4D97-AF65-F5344CB8AC3E}">
        <p14:creationId xmlns:p14="http://schemas.microsoft.com/office/powerpoint/2010/main" val="164045829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lvl="0" algn="l"/>
            <a:r>
              <a:rPr lang="en-US" sz="1200" i="0" dirty="0" smtClean="0">
                <a:solidFill>
                  <a:schemeClr val="tx1"/>
                </a:solidFill>
                <a:latin typeface="Times New Roman" panose="02020603050405020304" pitchFamily="18" charset="0"/>
                <a:cs typeface="Times New Roman" panose="02020603050405020304" pitchFamily="18" charset="0"/>
              </a:rPr>
              <a:t>Number of reviews has a strong positive impact on number </a:t>
            </a:r>
            <a:r>
              <a:rPr lang="en-US" sz="1200" i="0" dirty="0">
                <a:solidFill>
                  <a:schemeClr val="tx1"/>
                </a:solidFill>
                <a:latin typeface="Times New Roman" panose="02020603050405020304" pitchFamily="18" charset="0"/>
                <a:cs typeface="Times New Roman" panose="02020603050405020304" pitchFamily="18" charset="0"/>
              </a:rPr>
              <a:t>of </a:t>
            </a:r>
            <a:r>
              <a:rPr lang="en-US" sz="1200" i="0" dirty="0" smtClean="0">
                <a:solidFill>
                  <a:schemeClr val="tx1"/>
                </a:solidFill>
                <a:latin typeface="Times New Roman" panose="02020603050405020304" pitchFamily="18" charset="0"/>
                <a:cs typeface="Times New Roman" panose="02020603050405020304" pitchFamily="18" charset="0"/>
              </a:rPr>
              <a:t>downloads</a:t>
            </a:r>
          </a:p>
          <a:p>
            <a:pPr lvl="0" algn="l"/>
            <a:endParaRPr lang="en-US" sz="1200" i="0" dirty="0">
              <a:solidFill>
                <a:schemeClr val="tx1"/>
              </a:solidFill>
              <a:latin typeface="Times New Roman" panose="02020603050405020304" pitchFamily="18" charset="0"/>
              <a:cs typeface="Times New Roman" panose="02020603050405020304" pitchFamily="18" charset="0"/>
            </a:endParaRPr>
          </a:p>
          <a:p>
            <a:pPr algn="l"/>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94599784"/>
              </p:ext>
            </p:extLst>
          </p:nvPr>
        </p:nvGraphicFramePr>
        <p:xfrm>
          <a:off x="1035968" y="2141098"/>
          <a:ext cx="2057400" cy="3573906"/>
        </p:xfrm>
        <a:graphic>
          <a:graphicData uri="http://schemas.openxmlformats.org/drawingml/2006/table">
            <a:tbl>
              <a:tblPr firstRow="1" firstCol="1" bandRow="1">
                <a:tableStyleId>{5C22544A-7EE6-4342-B048-85BDC9FD1C3A}</a:tableStyleId>
              </a:tblPr>
              <a:tblGrid>
                <a:gridCol w="2057400"/>
              </a:tblGrid>
              <a:tr h="170186">
                <a:tc>
                  <a:txBody>
                    <a:bodyPr/>
                    <a:lstStyle/>
                    <a:p>
                      <a:r>
                        <a:rPr lang="en-US" sz="1100" dirty="0">
                          <a:effectLst/>
                        </a:rPr>
                        <a:t>      Installs  </a:t>
                      </a:r>
                      <a:r>
                        <a:rPr lang="en-US" sz="1100" dirty="0" err="1">
                          <a:effectLst/>
                        </a:rPr>
                        <a:t>MeanReviews</a:t>
                      </a:r>
                      <a:endParaRPr lang="en-US" sz="1000" dirty="0">
                        <a:effectLst/>
                        <a:latin typeface="Calibri" panose="020F0502020204030204" pitchFamily="34" charset="0"/>
                      </a:endParaRPr>
                    </a:p>
                  </a:txBody>
                  <a:tcPr marL="61232" marR="61232" marT="0" marB="0"/>
                </a:tc>
              </a:tr>
              <a:tr h="170186">
                <a:tc>
                  <a:txBody>
                    <a:bodyPr/>
                    <a:lstStyle/>
                    <a:p>
                      <a:r>
                        <a:rPr lang="en-US" sz="1100">
                          <a:effectLst/>
                        </a:rPr>
                        <a:t>            0   0.000000e+00</a:t>
                      </a:r>
                      <a:endParaRPr lang="en-US" sz="1000">
                        <a:effectLst/>
                        <a:latin typeface="Calibri" panose="020F0502020204030204" pitchFamily="34" charset="0"/>
                      </a:endParaRPr>
                    </a:p>
                  </a:txBody>
                  <a:tcPr marL="61232" marR="61232" marT="0" marB="0"/>
                </a:tc>
              </a:tr>
              <a:tr h="170186">
                <a:tc>
                  <a:txBody>
                    <a:bodyPr/>
                    <a:lstStyle/>
                    <a:p>
                      <a:r>
                        <a:rPr lang="en-US" sz="1100">
                          <a:effectLst/>
                        </a:rPr>
                        <a:t>            1   2.985075e-01</a:t>
                      </a:r>
                      <a:endParaRPr lang="en-US" sz="1000">
                        <a:effectLst/>
                        <a:latin typeface="Calibri" panose="020F0502020204030204" pitchFamily="34" charset="0"/>
                      </a:endParaRPr>
                    </a:p>
                  </a:txBody>
                  <a:tcPr marL="61232" marR="61232" marT="0" marB="0"/>
                </a:tc>
              </a:tr>
              <a:tr h="170186">
                <a:tc>
                  <a:txBody>
                    <a:bodyPr/>
                    <a:lstStyle/>
                    <a:p>
                      <a:r>
                        <a:rPr lang="en-US" sz="1100">
                          <a:effectLst/>
                        </a:rPr>
                        <a:t>            5   5.365854e-01</a:t>
                      </a:r>
                      <a:endParaRPr lang="en-US" sz="1000">
                        <a:effectLst/>
                        <a:latin typeface="Calibri" panose="020F0502020204030204" pitchFamily="34" charset="0"/>
                      </a:endParaRPr>
                    </a:p>
                  </a:txBody>
                  <a:tcPr marL="61232" marR="61232" marT="0" marB="0"/>
                </a:tc>
              </a:tr>
              <a:tr h="170186">
                <a:tc>
                  <a:txBody>
                    <a:bodyPr/>
                    <a:lstStyle/>
                    <a:p>
                      <a:r>
                        <a:rPr lang="en-US" sz="1100">
                          <a:effectLst/>
                        </a:rPr>
                        <a:t>           10   1.085492e+00</a:t>
                      </a:r>
                      <a:endParaRPr lang="en-US" sz="1000">
                        <a:effectLst/>
                        <a:latin typeface="Calibri" panose="020F0502020204030204" pitchFamily="34" charset="0"/>
                      </a:endParaRPr>
                    </a:p>
                  </a:txBody>
                  <a:tcPr marL="61232" marR="61232" marT="0" marB="0"/>
                </a:tc>
              </a:tr>
              <a:tr h="170186">
                <a:tc>
                  <a:txBody>
                    <a:bodyPr/>
                    <a:lstStyle/>
                    <a:p>
                      <a:r>
                        <a:rPr lang="en-US" sz="1100">
                          <a:effectLst/>
                        </a:rPr>
                        <a:t>           50   2.370732e+00</a:t>
                      </a:r>
                      <a:endParaRPr lang="en-US" sz="1000">
                        <a:effectLst/>
                        <a:latin typeface="Calibri" panose="020F0502020204030204" pitchFamily="34" charset="0"/>
                      </a:endParaRPr>
                    </a:p>
                  </a:txBody>
                  <a:tcPr marL="61232" marR="61232" marT="0" marB="0"/>
                </a:tc>
              </a:tr>
              <a:tr h="170186">
                <a:tc>
                  <a:txBody>
                    <a:bodyPr/>
                    <a:lstStyle/>
                    <a:p>
                      <a:r>
                        <a:rPr lang="en-US" sz="1100">
                          <a:effectLst/>
                        </a:rPr>
                        <a:t>          100   5.432545e+00</a:t>
                      </a:r>
                      <a:endParaRPr lang="en-US" sz="1000">
                        <a:effectLst/>
                        <a:latin typeface="Calibri" panose="020F0502020204030204" pitchFamily="34" charset="0"/>
                      </a:endParaRPr>
                    </a:p>
                  </a:txBody>
                  <a:tcPr marL="61232" marR="61232" marT="0" marB="0"/>
                </a:tc>
              </a:tr>
              <a:tr h="170186">
                <a:tc>
                  <a:txBody>
                    <a:bodyPr/>
                    <a:lstStyle/>
                    <a:p>
                      <a:r>
                        <a:rPr lang="en-US" sz="1100">
                          <a:effectLst/>
                        </a:rPr>
                        <a:t>          500   1.231818e+01</a:t>
                      </a:r>
                      <a:endParaRPr lang="en-US" sz="1000">
                        <a:effectLst/>
                        <a:latin typeface="Calibri" panose="020F0502020204030204" pitchFamily="34" charset="0"/>
                      </a:endParaRPr>
                    </a:p>
                  </a:txBody>
                  <a:tcPr marL="61232" marR="61232" marT="0" marB="0"/>
                </a:tc>
              </a:tr>
              <a:tr h="170186">
                <a:tc>
                  <a:txBody>
                    <a:bodyPr/>
                    <a:lstStyle/>
                    <a:p>
                      <a:r>
                        <a:rPr lang="en-US" sz="1100">
                          <a:effectLst/>
                        </a:rPr>
                        <a:t>         1000   3.844432e+01</a:t>
                      </a:r>
                      <a:endParaRPr lang="en-US" sz="1000">
                        <a:effectLst/>
                        <a:latin typeface="Calibri" panose="020F0502020204030204" pitchFamily="34" charset="0"/>
                      </a:endParaRPr>
                    </a:p>
                  </a:txBody>
                  <a:tcPr marL="61232" marR="61232" marT="0" marB="0"/>
                </a:tc>
              </a:tr>
              <a:tr h="170186">
                <a:tc>
                  <a:txBody>
                    <a:bodyPr/>
                    <a:lstStyle/>
                    <a:p>
                      <a:r>
                        <a:rPr lang="en-US" sz="1100">
                          <a:effectLst/>
                        </a:rPr>
                        <a:t>         5000   1.009015e+02</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10000   3.439791e+02</a:t>
                      </a:r>
                      <a:endParaRPr lang="en-US" sz="1000">
                        <a:effectLst/>
                        <a:latin typeface="Calibri" panose="020F0502020204030204" pitchFamily="34" charset="0"/>
                      </a:endParaRPr>
                    </a:p>
                  </a:txBody>
                  <a:tcPr marL="61232" marR="61232" marT="0" marB="0"/>
                </a:tc>
              </a:tr>
              <a:tr h="170186">
                <a:tc>
                  <a:txBody>
                    <a:bodyPr/>
                    <a:lstStyle/>
                    <a:p>
                      <a:r>
                        <a:rPr lang="en-US" sz="1100">
                          <a:effectLst/>
                        </a:rPr>
                        <a:t>        50000   9.863194e+02</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100000   3.388369e+03</a:t>
                      </a:r>
                      <a:endParaRPr lang="en-US" sz="1000">
                        <a:effectLst/>
                        <a:latin typeface="Calibri" panose="020F0502020204030204" pitchFamily="34" charset="0"/>
                      </a:endParaRPr>
                    </a:p>
                  </a:txBody>
                  <a:tcPr marL="61232" marR="61232" marT="0" marB="0"/>
                </a:tc>
              </a:tr>
              <a:tr h="170186">
                <a:tc>
                  <a:txBody>
                    <a:bodyPr/>
                    <a:lstStyle/>
                    <a:p>
                      <a:r>
                        <a:rPr lang="en-US" sz="1100">
                          <a:effectLst/>
                        </a:rPr>
                        <a:t>       500000   9.798670e+03</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1000000   3.303677e+04</a:t>
                      </a:r>
                      <a:endParaRPr lang="en-US" sz="1000">
                        <a:effectLst/>
                        <a:latin typeface="Calibri" panose="020F0502020204030204" pitchFamily="34" charset="0"/>
                      </a:endParaRPr>
                    </a:p>
                  </a:txBody>
                  <a:tcPr marL="61232" marR="61232" marT="0" marB="0"/>
                </a:tc>
              </a:tr>
              <a:tr h="170186">
                <a:tc>
                  <a:txBody>
                    <a:bodyPr/>
                    <a:lstStyle/>
                    <a:p>
                      <a:r>
                        <a:rPr lang="en-US" sz="1100">
                          <a:effectLst/>
                        </a:rPr>
                        <a:t>      5000000   1.028015e+05</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10000000   3.625296e+05</a:t>
                      </a:r>
                      <a:endParaRPr lang="en-US" sz="1000">
                        <a:effectLst/>
                        <a:latin typeface="Calibri" panose="020F0502020204030204" pitchFamily="34" charset="0"/>
                      </a:endParaRPr>
                    </a:p>
                  </a:txBody>
                  <a:tcPr marL="61232" marR="61232" marT="0" marB="0"/>
                </a:tc>
              </a:tr>
              <a:tr h="170186">
                <a:tc>
                  <a:txBody>
                    <a:bodyPr/>
                    <a:lstStyle/>
                    <a:p>
                      <a:r>
                        <a:rPr lang="en-US" sz="1100">
                          <a:effectLst/>
                        </a:rPr>
                        <a:t>     50000000   1.232242e+06</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100000000   4.671250e+06</a:t>
                      </a:r>
                      <a:endParaRPr lang="en-US" sz="1000">
                        <a:effectLst/>
                        <a:latin typeface="Calibri" panose="020F0502020204030204" pitchFamily="34" charset="0"/>
                      </a:endParaRPr>
                    </a:p>
                  </a:txBody>
                  <a:tcPr marL="61232" marR="61232" marT="0" marB="0"/>
                </a:tc>
              </a:tr>
              <a:tr h="170186">
                <a:tc>
                  <a:txBody>
                    <a:bodyPr/>
                    <a:lstStyle/>
                    <a:p>
                      <a:r>
                        <a:rPr lang="en-US" sz="1100" dirty="0">
                          <a:effectLst/>
                        </a:rPr>
                        <a:t>    500000000   9.957384e+06</a:t>
                      </a:r>
                      <a:endParaRPr lang="en-US" sz="1000" dirty="0">
                        <a:effectLst/>
                        <a:latin typeface="Calibri" panose="020F0502020204030204" pitchFamily="34" charset="0"/>
                      </a:endParaRPr>
                    </a:p>
                  </a:txBody>
                  <a:tcPr marL="61232" marR="61232" marT="0" marB="0"/>
                </a:tc>
              </a:tr>
              <a:tr h="170186">
                <a:tc>
                  <a:txBody>
                    <a:bodyPr/>
                    <a:lstStyle/>
                    <a:p>
                      <a:r>
                        <a:rPr lang="en-US" sz="1100" dirty="0">
                          <a:effectLst/>
                        </a:rPr>
                        <a:t>   1000000000   2.133618e+07</a:t>
                      </a:r>
                      <a:endParaRPr lang="en-US" sz="1000" dirty="0">
                        <a:effectLst/>
                        <a:latin typeface="Calibri" panose="020F0502020204030204" pitchFamily="34" charset="0"/>
                      </a:endParaRPr>
                    </a:p>
                  </a:txBody>
                  <a:tcPr marL="61232" marR="61232" marT="0" marB="0"/>
                </a:tc>
              </a:tr>
            </a:tbl>
          </a:graphicData>
        </a:graphic>
      </p:graphicFrame>
      <p:pic>
        <p:nvPicPr>
          <p:cNvPr id="7" name="Picture 6"/>
          <p:cNvPicPr>
            <a:picLocks noChangeAspect="1"/>
          </p:cNvPicPr>
          <p:nvPr/>
        </p:nvPicPr>
        <p:blipFill>
          <a:blip r:embed="rId3"/>
          <a:stretch>
            <a:fillRect/>
          </a:stretch>
        </p:blipFill>
        <p:spPr>
          <a:xfrm>
            <a:off x="3269974" y="2162632"/>
            <a:ext cx="5715000" cy="3552371"/>
          </a:xfrm>
          <a:prstGeom prst="rect">
            <a:avLst/>
          </a:prstGeom>
        </p:spPr>
      </p:pic>
    </p:spTree>
    <p:extLst>
      <p:ext uri="{BB962C8B-B14F-4D97-AF65-F5344CB8AC3E}">
        <p14:creationId xmlns:p14="http://schemas.microsoft.com/office/powerpoint/2010/main" val="31255762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lvl="0" algn="l"/>
            <a:r>
              <a:rPr lang="en-US" sz="1200" i="0" dirty="0" smtClean="0">
                <a:solidFill>
                  <a:schemeClr val="tx1"/>
                </a:solidFill>
                <a:latin typeface="Times New Roman" panose="02020603050405020304" pitchFamily="18" charset="0"/>
                <a:cs typeface="Times New Roman" panose="02020603050405020304" pitchFamily="18" charset="0"/>
              </a:rPr>
              <a:t>Mobile app </a:t>
            </a:r>
            <a:r>
              <a:rPr lang="en-US" sz="1200" i="0" dirty="0">
                <a:solidFill>
                  <a:schemeClr val="tx1"/>
                </a:solidFill>
                <a:latin typeface="Times New Roman" panose="02020603050405020304" pitchFamily="18" charset="0"/>
                <a:cs typeface="Times New Roman" panose="02020603050405020304" pitchFamily="18" charset="0"/>
              </a:rPr>
              <a:t>size seems to have a positive influence on number of downloads</a:t>
            </a:r>
          </a:p>
          <a:p>
            <a:pPr lvl="0" algn="l"/>
            <a:endParaRPr lang="en-US" sz="1200" i="0" dirty="0">
              <a:solidFill>
                <a:schemeClr val="tx1"/>
              </a:solidFill>
              <a:latin typeface="Times New Roman" panose="02020603050405020304" pitchFamily="18" charset="0"/>
              <a:cs typeface="Times New Roman" panose="02020603050405020304" pitchFamily="18" charset="0"/>
            </a:endParaRPr>
          </a:p>
          <a:p>
            <a:pPr algn="l"/>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066800" y="2133601"/>
            <a:ext cx="6960010" cy="3581400"/>
          </a:xfrm>
          <a:prstGeom prst="rect">
            <a:avLst/>
          </a:prstGeom>
        </p:spPr>
      </p:pic>
    </p:spTree>
    <p:extLst>
      <p:ext uri="{BB962C8B-B14F-4D97-AF65-F5344CB8AC3E}">
        <p14:creationId xmlns:p14="http://schemas.microsoft.com/office/powerpoint/2010/main" val="27267091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lvl="0" algn="l"/>
            <a:r>
              <a:rPr lang="en-US" sz="1200" i="0" dirty="0">
                <a:solidFill>
                  <a:schemeClr val="tx1"/>
                </a:solidFill>
                <a:latin typeface="Times New Roman" panose="02020603050405020304" pitchFamily="18" charset="0"/>
                <a:cs typeface="Times New Roman" panose="02020603050405020304" pitchFamily="18" charset="0"/>
              </a:rPr>
              <a:t>Price negatively affects number of downloads</a:t>
            </a:r>
          </a:p>
          <a:p>
            <a:pPr algn="l"/>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66800" y="2133601"/>
            <a:ext cx="6939117" cy="3581400"/>
          </a:xfrm>
          <a:prstGeom prst="rect">
            <a:avLst/>
          </a:prstGeom>
        </p:spPr>
      </p:pic>
    </p:spTree>
    <p:extLst>
      <p:ext uri="{BB962C8B-B14F-4D97-AF65-F5344CB8AC3E}">
        <p14:creationId xmlns:p14="http://schemas.microsoft.com/office/powerpoint/2010/main" val="74605563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marL="171450" lvl="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Apps that can only be downloaded with android phones using a minimum OS version of 4 were the most </a:t>
            </a:r>
            <a:r>
              <a:rPr lang="en-US" sz="1200" i="0" dirty="0" smtClean="0">
                <a:solidFill>
                  <a:schemeClr val="tx1"/>
                </a:solidFill>
                <a:latin typeface="Times New Roman" panose="02020603050405020304" pitchFamily="18" charset="0"/>
                <a:cs typeface="Times New Roman" panose="02020603050405020304" pitchFamily="18" charset="0"/>
              </a:rPr>
              <a:t>downloaded</a:t>
            </a: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143000" y="2362200"/>
            <a:ext cx="6858000" cy="3352800"/>
          </a:xfrm>
          <a:prstGeom prst="rect">
            <a:avLst/>
          </a:prstGeom>
        </p:spPr>
      </p:pic>
    </p:spTree>
    <p:extLst>
      <p:ext uri="{BB962C8B-B14F-4D97-AF65-F5344CB8AC3E}">
        <p14:creationId xmlns:p14="http://schemas.microsoft.com/office/powerpoint/2010/main" val="10573043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marL="171450" lvl="0" indent="-171450" algn="l">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Phones </a:t>
            </a:r>
            <a:r>
              <a:rPr lang="en-US" sz="1200" i="0" dirty="0">
                <a:solidFill>
                  <a:schemeClr val="tx1"/>
                </a:solidFill>
                <a:latin typeface="Times New Roman" panose="02020603050405020304" pitchFamily="18" charset="0"/>
                <a:cs typeface="Times New Roman" panose="02020603050405020304" pitchFamily="18" charset="0"/>
              </a:rPr>
              <a:t>with newer android versions can download more Google Play Store apps</a:t>
            </a:r>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000" y="2133600"/>
            <a:ext cx="6858000" cy="3639797"/>
          </a:xfrm>
          <a:prstGeom prst="rect">
            <a:avLst/>
          </a:prstGeom>
        </p:spPr>
      </p:pic>
    </p:spTree>
    <p:extLst>
      <p:ext uri="{BB962C8B-B14F-4D97-AF65-F5344CB8AC3E}">
        <p14:creationId xmlns:p14="http://schemas.microsoft.com/office/powerpoint/2010/main" val="26120409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lvl="0" algn="l"/>
            <a:r>
              <a:rPr lang="en-US" sz="1200" i="0" dirty="0">
                <a:solidFill>
                  <a:schemeClr val="tx1"/>
                </a:solidFill>
                <a:latin typeface="Times New Roman" panose="02020603050405020304" pitchFamily="18" charset="0"/>
                <a:cs typeface="Times New Roman" panose="02020603050405020304" pitchFamily="18" charset="0"/>
              </a:rPr>
              <a:t>The top performing app categories (99 percentile or more in Reviews, Rating and number of Installs) are Gaming apps, Communication apps, Family apps and Social apps</a:t>
            </a:r>
            <a:endParaRPr lang="en-US" sz="1200" i="0"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97076456"/>
              </p:ext>
            </p:extLst>
          </p:nvPr>
        </p:nvGraphicFramePr>
        <p:xfrm>
          <a:off x="2743200" y="2819400"/>
          <a:ext cx="2743200" cy="2171700"/>
        </p:xfrm>
        <a:graphic>
          <a:graphicData uri="http://schemas.openxmlformats.org/drawingml/2006/table">
            <a:tbl>
              <a:tblPr firstRow="1" firstCol="1" bandRow="1">
                <a:tableStyleId>{5C22544A-7EE6-4342-B048-85BDC9FD1C3A}</a:tableStyleId>
              </a:tblPr>
              <a:tblGrid>
                <a:gridCol w="2743200"/>
              </a:tblGrid>
              <a:tr h="434340">
                <a:tc>
                  <a:txBody>
                    <a:bodyPr/>
                    <a:lstStyle/>
                    <a:p>
                      <a:r>
                        <a:rPr lang="en-US" sz="1600" dirty="0" smtClean="0">
                          <a:effectLst/>
                        </a:rPr>
                        <a:t>CATEGORY                      n</a:t>
                      </a:r>
                      <a:endParaRPr lang="en-US" sz="1100" dirty="0">
                        <a:effectLst/>
                        <a:latin typeface="Calibri" panose="020F0502020204030204" pitchFamily="34" charset="0"/>
                      </a:endParaRPr>
                    </a:p>
                  </a:txBody>
                  <a:tcPr marL="68580" marR="68580" marT="0" marB="0"/>
                </a:tc>
              </a:tr>
              <a:tr h="434340">
                <a:tc>
                  <a:txBody>
                    <a:bodyPr/>
                    <a:lstStyle/>
                    <a:p>
                      <a:r>
                        <a:rPr lang="en-US" sz="1600" dirty="0" smtClean="0">
                          <a:effectLst/>
                        </a:rPr>
                        <a:t>GAME                               43</a:t>
                      </a:r>
                      <a:endParaRPr lang="en-US" sz="1100" dirty="0">
                        <a:effectLst/>
                        <a:latin typeface="Calibri" panose="020F0502020204030204" pitchFamily="34" charset="0"/>
                      </a:endParaRPr>
                    </a:p>
                  </a:txBody>
                  <a:tcPr marL="68580" marR="68580" marT="0" marB="0"/>
                </a:tc>
              </a:tr>
              <a:tr h="434340">
                <a:tc>
                  <a:txBody>
                    <a:bodyPr/>
                    <a:lstStyle/>
                    <a:p>
                      <a:r>
                        <a:rPr lang="en-US" sz="1600">
                          <a:effectLst/>
                        </a:rPr>
                        <a:t>COMMUNICATION     25</a:t>
                      </a:r>
                      <a:endParaRPr lang="en-US" sz="1100">
                        <a:effectLst/>
                        <a:latin typeface="Calibri" panose="020F0502020204030204" pitchFamily="34" charset="0"/>
                      </a:endParaRPr>
                    </a:p>
                  </a:txBody>
                  <a:tcPr marL="68580" marR="68580" marT="0" marB="0"/>
                </a:tc>
              </a:tr>
              <a:tr h="434340">
                <a:tc>
                  <a:txBody>
                    <a:bodyPr/>
                    <a:lstStyle/>
                    <a:p>
                      <a:r>
                        <a:rPr lang="en-US" sz="1600" dirty="0">
                          <a:effectLst/>
                        </a:rPr>
                        <a:t>FAMILY           </a:t>
                      </a:r>
                      <a:r>
                        <a:rPr lang="en-US" sz="1600" dirty="0" smtClean="0">
                          <a:effectLst/>
                        </a:rPr>
                        <a:t>                </a:t>
                      </a:r>
                      <a:r>
                        <a:rPr lang="en-US" sz="1600" dirty="0">
                          <a:effectLst/>
                        </a:rPr>
                        <a:t>10</a:t>
                      </a:r>
                      <a:endParaRPr lang="en-US" sz="1100" dirty="0">
                        <a:effectLst/>
                        <a:latin typeface="Calibri" panose="020F0502020204030204" pitchFamily="34" charset="0"/>
                      </a:endParaRPr>
                    </a:p>
                  </a:txBody>
                  <a:tcPr marL="68580" marR="68580" marT="0" marB="0"/>
                </a:tc>
              </a:tr>
              <a:tr h="434340">
                <a:tc>
                  <a:txBody>
                    <a:bodyPr/>
                    <a:lstStyle/>
                    <a:p>
                      <a:r>
                        <a:rPr lang="en-US" sz="1600" dirty="0">
                          <a:effectLst/>
                        </a:rPr>
                        <a:t>SOCIAL          </a:t>
                      </a:r>
                      <a:r>
                        <a:rPr lang="en-US" sz="1600" dirty="0" smtClean="0">
                          <a:effectLst/>
                        </a:rPr>
                        <a:t>                 </a:t>
                      </a:r>
                      <a:r>
                        <a:rPr lang="en-US" sz="1600" dirty="0">
                          <a:effectLst/>
                        </a:rPr>
                        <a:t>10</a:t>
                      </a:r>
                      <a:endParaRPr lang="en-US" sz="1100" dirty="0">
                        <a:effectLst/>
                        <a:latin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38297448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OVERVIEW</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493521"/>
            <a:ext cx="6400800" cy="3992880"/>
          </a:xfrm>
        </p:spPr>
        <p:txBody>
          <a:bodyPr>
            <a:noAutofit/>
          </a:bodyPr>
          <a:lstStyle/>
          <a:p>
            <a:pPr algn="l">
              <a:lnSpc>
                <a:spcPct val="200000"/>
              </a:lnSpc>
              <a:spcBef>
                <a:spcPts val="0"/>
              </a:spcBef>
            </a:pPr>
            <a:r>
              <a:rPr lang="en-US" sz="1200" i="0" dirty="0" smtClean="0">
                <a:solidFill>
                  <a:schemeClr val="tx1"/>
                </a:solidFill>
                <a:latin typeface="Times New Roman" panose="02020603050405020304" pitchFamily="18" charset="0"/>
                <a:cs typeface="Times New Roman" panose="02020603050405020304" pitchFamily="18" charset="0"/>
              </a:rPr>
              <a:t>	</a:t>
            </a:r>
            <a:r>
              <a:rPr lang="en-US" sz="1400" i="0" dirty="0" smtClean="0">
                <a:solidFill>
                  <a:schemeClr val="tx1"/>
                </a:solidFill>
                <a:latin typeface="Times New Roman" panose="02020603050405020304" pitchFamily="18" charset="0"/>
                <a:cs typeface="Times New Roman" panose="02020603050405020304" pitchFamily="18" charset="0"/>
              </a:rPr>
              <a:t>The </a:t>
            </a:r>
            <a:r>
              <a:rPr lang="en-US" sz="1400" i="0" dirty="0">
                <a:solidFill>
                  <a:schemeClr val="tx1"/>
                </a:solidFill>
                <a:latin typeface="Times New Roman" panose="02020603050405020304" pitchFamily="18" charset="0"/>
                <a:cs typeface="Times New Roman" panose="02020603050405020304" pitchFamily="18" charset="0"/>
              </a:rPr>
              <a:t>problem is to ascertain the impact of variables such as minimum required android version, price, size, ratings, as well as any other significantly impacting variables on the marketability (number of downloads) of an android mobile application. My prospective clients would be mobile application development companies. It is believed that an understanding of the significant factors that influence the marketability of a mobile application, would aid designers and developers in making informed decisions during application implementation and deployment</a:t>
            </a:r>
            <a:r>
              <a:rPr lang="en-US" sz="1400" i="0" dirty="0" smtClean="0">
                <a:solidFill>
                  <a:schemeClr val="tx1"/>
                </a:solidFill>
                <a:latin typeface="Times New Roman" panose="02020603050405020304" pitchFamily="18" charset="0"/>
                <a:cs typeface="Times New Roman" panose="02020603050405020304" pitchFamily="18" charset="0"/>
              </a:rPr>
              <a:t>..</a:t>
            </a:r>
            <a:endParaRPr lang="en-US" sz="1400" i="0" dirty="0">
              <a:solidFill>
                <a:schemeClr val="tx1"/>
              </a:solidFill>
              <a:latin typeface="Times New Roman" panose="02020603050405020304" pitchFamily="18" charset="0"/>
              <a:cs typeface="Times New Roman" panose="02020603050405020304" pitchFamily="18" charset="0"/>
            </a:endParaRPr>
          </a:p>
          <a:p>
            <a:pPr algn="l">
              <a:lnSpc>
                <a:spcPct val="200000"/>
              </a:lnSpc>
              <a:spcBef>
                <a:spcPts val="0"/>
              </a:spcBef>
            </a:pPr>
            <a:endParaRPr lang="en-US" sz="1200"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519986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157" y="533400"/>
            <a:ext cx="6400800" cy="914400"/>
          </a:xfrm>
        </p:spPr>
        <p:txBody>
          <a:bodyPr>
            <a:normAutofit/>
          </a:bodyPr>
          <a:lstStyle/>
          <a:p>
            <a:r>
              <a:rPr lang="en-US" sz="1200" b="1" dirty="0" smtClean="0">
                <a:latin typeface="Times New Roman" pitchFamily="18" charset="0"/>
                <a:cs typeface="Times New Roman" pitchFamily="18" charset="0"/>
              </a:rPr>
              <a:t>Model Considerations</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335157" y="1524000"/>
            <a:ext cx="6553200" cy="1828800"/>
          </a:xfrm>
        </p:spPr>
        <p:txBody>
          <a:bodyPr>
            <a:noAutofit/>
          </a:bodyPr>
          <a:lstStyle/>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A supervised </a:t>
            </a:r>
            <a:r>
              <a:rPr lang="en-US" sz="1200" i="0" dirty="0">
                <a:solidFill>
                  <a:schemeClr val="tx1"/>
                </a:solidFill>
                <a:latin typeface="Times New Roman" panose="02020603050405020304" pitchFamily="18" charset="0"/>
                <a:cs typeface="Times New Roman" panose="02020603050405020304" pitchFamily="18" charset="0"/>
              </a:rPr>
              <a:t>classification machine learning problem.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O</a:t>
            </a:r>
            <a:r>
              <a:rPr lang="en-US" sz="1200" i="0" dirty="0" smtClean="0">
                <a:solidFill>
                  <a:schemeClr val="tx1"/>
                </a:solidFill>
                <a:latin typeface="Times New Roman" panose="02020603050405020304" pitchFamily="18" charset="0"/>
                <a:cs typeface="Times New Roman" panose="02020603050405020304" pitchFamily="18" charset="0"/>
              </a:rPr>
              <a:t>utcome </a:t>
            </a:r>
            <a:r>
              <a:rPr lang="en-US" sz="1200" i="0" dirty="0">
                <a:solidFill>
                  <a:schemeClr val="tx1"/>
                </a:solidFill>
                <a:latin typeface="Times New Roman" panose="02020603050405020304" pitchFamily="18" charset="0"/>
                <a:cs typeface="Times New Roman" panose="02020603050405020304" pitchFamily="18" charset="0"/>
              </a:rPr>
              <a:t>variable is ordinal, </a:t>
            </a:r>
            <a:r>
              <a:rPr lang="en-US" sz="1200" i="0" dirty="0" smtClean="0">
                <a:solidFill>
                  <a:schemeClr val="tx1"/>
                </a:solidFill>
                <a:latin typeface="Times New Roman" panose="02020603050405020304" pitchFamily="18" charset="0"/>
                <a:cs typeface="Times New Roman" panose="02020603050405020304" pitchFamily="18" charset="0"/>
              </a:rPr>
              <a:t>thus, </a:t>
            </a:r>
            <a:r>
              <a:rPr lang="en-US" sz="1200" i="0" dirty="0">
                <a:solidFill>
                  <a:schemeClr val="tx1"/>
                </a:solidFill>
                <a:latin typeface="Times New Roman" panose="02020603050405020304" pitchFamily="18" charset="0"/>
                <a:cs typeface="Times New Roman" panose="02020603050405020304" pitchFamily="18" charset="0"/>
              </a:rPr>
              <a:t>ordinal logistic regression or decision tree method would be best suited for the problem.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The </a:t>
            </a:r>
            <a:r>
              <a:rPr lang="en-US" sz="1200" i="0" dirty="0">
                <a:solidFill>
                  <a:schemeClr val="tx1"/>
                </a:solidFill>
                <a:latin typeface="Times New Roman" panose="02020603050405020304" pitchFamily="18" charset="0"/>
                <a:cs typeface="Times New Roman" panose="02020603050405020304" pitchFamily="18" charset="0"/>
              </a:rPr>
              <a:t>decision tree method was finally picked, because the ordinal logistic regression model has issues with the Reviews </a:t>
            </a:r>
            <a:r>
              <a:rPr lang="en-US" sz="1200" i="0" dirty="0" smtClean="0">
                <a:solidFill>
                  <a:schemeClr val="tx1"/>
                </a:solidFill>
                <a:latin typeface="Times New Roman" panose="02020603050405020304" pitchFamily="18" charset="0"/>
                <a:cs typeface="Times New Roman" panose="02020603050405020304" pitchFamily="18" charset="0"/>
              </a:rPr>
              <a:t>variable. </a:t>
            </a:r>
          </a:p>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The model without Reviews variable gave an accuracy of 72%, while the model with the Reviews variable </a:t>
            </a:r>
            <a:r>
              <a:rPr lang="en-US" sz="1200" i="0" dirty="0" smtClean="0">
                <a:solidFill>
                  <a:schemeClr val="tx1"/>
                </a:solidFill>
                <a:latin typeface="Times New Roman" panose="02020603050405020304" pitchFamily="18" charset="0"/>
                <a:cs typeface="Times New Roman" panose="02020603050405020304" pitchFamily="18" charset="0"/>
              </a:rPr>
              <a:t>included gave </a:t>
            </a:r>
            <a:r>
              <a:rPr lang="en-US" sz="1200" i="0" dirty="0" smtClean="0">
                <a:solidFill>
                  <a:schemeClr val="tx1"/>
                </a:solidFill>
                <a:latin typeface="Times New Roman" panose="02020603050405020304" pitchFamily="18" charset="0"/>
                <a:cs typeface="Times New Roman" panose="02020603050405020304" pitchFamily="18" charset="0"/>
              </a:rPr>
              <a:t>an accuracy of </a:t>
            </a:r>
            <a:r>
              <a:rPr lang="en-US" sz="1200" i="0" dirty="0" smtClean="0">
                <a:solidFill>
                  <a:schemeClr val="tx1"/>
                </a:solidFill>
                <a:latin typeface="Times New Roman" panose="02020603050405020304" pitchFamily="18" charset="0"/>
                <a:cs typeface="Times New Roman" panose="02020603050405020304" pitchFamily="18" charset="0"/>
              </a:rPr>
              <a:t>88.9%</a:t>
            </a:r>
            <a:endParaRPr lang="en-US" sz="1200" i="0" dirty="0">
              <a:solidFill>
                <a:schemeClr val="tx1"/>
              </a:solidFill>
              <a:latin typeface="Times New Roman" pitchFamily="18" charset="0"/>
              <a:cs typeface="Times New Roman" pitchFamily="18" charset="0"/>
            </a:endParaRPr>
          </a:p>
        </p:txBody>
      </p:sp>
      <p:sp>
        <p:nvSpPr>
          <p:cNvPr id="5" name="TextBox 4"/>
          <p:cNvSpPr txBox="1"/>
          <p:nvPr/>
        </p:nvSpPr>
        <p:spPr>
          <a:xfrm>
            <a:off x="2173357" y="4419600"/>
            <a:ext cx="4876800" cy="1200329"/>
          </a:xfrm>
          <a:prstGeom prst="rect">
            <a:avLst/>
          </a:prstGeom>
          <a:solidFill>
            <a:schemeClr val="bg1"/>
          </a:solidFill>
        </p:spPr>
        <p:txBody>
          <a:bodyPr wrap="square" rtlCol="0">
            <a:spAutoFit/>
          </a:bodyPr>
          <a:lstStyle/>
          <a:p>
            <a:r>
              <a:rPr lang="en-US" dirty="0"/>
              <a:t>treepredict1 = predict(tree, </a:t>
            </a:r>
            <a:r>
              <a:rPr lang="en-US" dirty="0" err="1"/>
              <a:t>newdata</a:t>
            </a:r>
            <a:r>
              <a:rPr lang="en-US" dirty="0"/>
              <a:t> = testing, type="class")</a:t>
            </a:r>
          </a:p>
          <a:p>
            <a:r>
              <a:rPr lang="en-US" dirty="0"/>
              <a:t>t1</a:t>
            </a:r>
            <a:r>
              <a:rPr lang="en-US" dirty="0" smtClean="0"/>
              <a:t>&lt;- table(testing$AdjustedInstall2</a:t>
            </a:r>
            <a:r>
              <a:rPr lang="en-US" dirty="0"/>
              <a:t>, treepredict1)</a:t>
            </a:r>
          </a:p>
          <a:p>
            <a:r>
              <a:rPr lang="en-US" dirty="0" smtClean="0"/>
              <a:t>sum(</a:t>
            </a:r>
            <a:r>
              <a:rPr lang="en-US" dirty="0" err="1" smtClean="0"/>
              <a:t>diag</a:t>
            </a:r>
            <a:r>
              <a:rPr lang="en-US" dirty="0" smtClean="0"/>
              <a:t>(t1</a:t>
            </a:r>
            <a:r>
              <a:rPr lang="en-US" dirty="0"/>
              <a:t>))/sum(t1)</a:t>
            </a:r>
          </a:p>
        </p:txBody>
      </p:sp>
    </p:spTree>
    <p:extLst>
      <p:ext uri="{BB962C8B-B14F-4D97-AF65-F5344CB8AC3E}">
        <p14:creationId xmlns:p14="http://schemas.microsoft.com/office/powerpoint/2010/main" val="23725915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157" y="533400"/>
            <a:ext cx="6400800" cy="914400"/>
          </a:xfrm>
        </p:spPr>
        <p:txBody>
          <a:bodyPr>
            <a:normAutofit/>
          </a:bodyPr>
          <a:lstStyle/>
          <a:p>
            <a:r>
              <a:rPr lang="en-US" sz="1200" b="1" dirty="0" smtClean="0">
                <a:latin typeface="Times New Roman" pitchFamily="18" charset="0"/>
                <a:cs typeface="Times New Roman" pitchFamily="18" charset="0"/>
              </a:rPr>
              <a:t>Regression tree</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335157" y="1524000"/>
            <a:ext cx="6553200" cy="1828800"/>
          </a:xfrm>
        </p:spPr>
        <p:txBody>
          <a:bodyPr>
            <a:noAutofit/>
          </a:bodyPr>
          <a:lstStyle/>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The independent variables were Rating, Reviews, Price</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smtClean="0">
                <a:solidFill>
                  <a:schemeClr val="tx1"/>
                </a:solidFill>
                <a:latin typeface="Times New Roman" panose="02020603050405020304" pitchFamily="18" charset="0"/>
                <a:cs typeface="Times New Roman" panose="02020603050405020304" pitchFamily="18" charset="0"/>
              </a:rPr>
              <a:t>SizeKB</a:t>
            </a:r>
            <a:r>
              <a:rPr lang="en-US" sz="1200" i="0" dirty="0" smtClean="0">
                <a:solidFill>
                  <a:schemeClr val="tx1"/>
                </a:solidFill>
                <a:latin typeface="Times New Roman" panose="02020603050405020304" pitchFamily="18" charset="0"/>
                <a:cs typeface="Times New Roman" panose="02020603050405020304" pitchFamily="18" charset="0"/>
              </a:rPr>
              <a:t>, and </a:t>
            </a:r>
            <a:r>
              <a:rPr lang="en-US" sz="1200" i="0" dirty="0" err="1" smtClean="0">
                <a:solidFill>
                  <a:schemeClr val="tx1"/>
                </a:solidFill>
                <a:latin typeface="Times New Roman" panose="02020603050405020304" pitchFamily="18" charset="0"/>
                <a:cs typeface="Times New Roman" panose="02020603050405020304" pitchFamily="18" charset="0"/>
              </a:rPr>
              <a:t>MinimumVer</a:t>
            </a:r>
            <a:r>
              <a:rPr lang="en-US" sz="1200" i="0" dirty="0" smtClean="0">
                <a:solidFill>
                  <a:schemeClr val="tx1"/>
                </a:solidFill>
                <a:latin typeface="Times New Roman" panose="02020603050405020304" pitchFamily="18" charset="0"/>
                <a:cs typeface="Times New Roman" panose="02020603050405020304" pitchFamily="18" charset="0"/>
              </a:rPr>
              <a:t>, and the outcome variable is AdjustedInstall2 </a:t>
            </a:r>
          </a:p>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The tree split across the Reviews variable for each download level.</a:t>
            </a:r>
          </a:p>
          <a:p>
            <a:pPr marL="171450" indent="-171450" algn="l">
              <a:lnSpc>
                <a:spcPct val="200000"/>
              </a:lnSpc>
              <a:spcBef>
                <a:spcPts val="0"/>
              </a:spcBef>
              <a:buFont typeface="Arial" pitchFamily="34" charset="0"/>
              <a:buChar char="•"/>
            </a:pPr>
            <a:endParaRPr lang="en-US" sz="1200" i="0"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1830457" y="2667000"/>
            <a:ext cx="5410200" cy="3134883"/>
          </a:xfrm>
          <a:prstGeom prst="rect">
            <a:avLst/>
          </a:prstGeom>
        </p:spPr>
      </p:pic>
    </p:spTree>
    <p:extLst>
      <p:ext uri="{BB962C8B-B14F-4D97-AF65-F5344CB8AC3E}">
        <p14:creationId xmlns:p14="http://schemas.microsoft.com/office/powerpoint/2010/main" val="7035672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157" y="495300"/>
            <a:ext cx="6400800" cy="914400"/>
          </a:xfrm>
        </p:spPr>
        <p:txBody>
          <a:bodyPr>
            <a:normAutofit/>
          </a:bodyPr>
          <a:lstStyle/>
          <a:p>
            <a:r>
              <a:rPr lang="en-US" sz="1200" b="1" dirty="0" smtClean="0">
                <a:latin typeface="Times New Roman" pitchFamily="18" charset="0"/>
                <a:cs typeface="Times New Roman" pitchFamily="18" charset="0"/>
              </a:rPr>
              <a:t>CROSS VALIDATION</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368287" y="1409700"/>
            <a:ext cx="6553200" cy="1828800"/>
          </a:xfrm>
        </p:spPr>
        <p:txBody>
          <a:bodyPr>
            <a:noAutofit/>
          </a:bodyPr>
          <a:lstStyle/>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When a 10 fold times 3 cross validation method was applied on the regression tree, the testing set accuracy increased to </a:t>
            </a:r>
            <a:r>
              <a:rPr lang="en-US" sz="1200" i="0" dirty="0" smtClean="0">
                <a:solidFill>
                  <a:schemeClr val="tx1"/>
                </a:solidFill>
                <a:latin typeface="Times New Roman" panose="02020603050405020304" pitchFamily="18" charset="0"/>
                <a:cs typeface="Times New Roman" panose="02020603050405020304" pitchFamily="18" charset="0"/>
              </a:rPr>
              <a:t>90.75%</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itchFamily="34" charset="0"/>
              <a:buChar char="•"/>
            </a:pPr>
            <a:endParaRPr lang="en-US" sz="1200" i="0" dirty="0">
              <a:solidFill>
                <a:schemeClr val="tx1"/>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45147690"/>
              </p:ext>
            </p:extLst>
          </p:nvPr>
        </p:nvGraphicFramePr>
        <p:xfrm>
          <a:off x="5105400" y="2171845"/>
          <a:ext cx="3620924" cy="3459480"/>
        </p:xfrm>
        <a:graphic>
          <a:graphicData uri="http://schemas.openxmlformats.org/drawingml/2006/table">
            <a:tbl>
              <a:tblPr firstRow="1" firstCol="1" bandRow="1"/>
              <a:tblGrid>
                <a:gridCol w="3620924"/>
              </a:tblGrid>
              <a:tr h="132309">
                <a:tc>
                  <a:txBody>
                    <a:bodyPr/>
                    <a:lstStyle/>
                    <a:p>
                      <a:r>
                        <a:rPr lang="en-US" sz="900" b="1" dirty="0">
                          <a:solidFill>
                            <a:srgbClr val="000000"/>
                          </a:solidFill>
                          <a:effectLst/>
                          <a:latin typeface="Lucida Console" panose="020B0609040504020204" pitchFamily="49" charset="0"/>
                        </a:rPr>
                        <a:t>Confusion Matrix and Statistics</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283">
                <a:tc>
                  <a:txBody>
                    <a:bodyPr/>
                    <a:lstStyle/>
                    <a:p>
                      <a:r>
                        <a:rPr lang="en-US" sz="800" dirty="0">
                          <a:solidFill>
                            <a:srgbClr val="000000"/>
                          </a:solidFill>
                          <a:effectLst/>
                          <a:latin typeface="Lucida Console" panose="020B0609040504020204" pitchFamily="49" charset="0"/>
                        </a:rPr>
                        <a:t>          Reference</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Prediction    1    2    3</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1  122   24    0</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2   72 1661   83</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3    0   81  767</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132309">
                <a:tc>
                  <a:txBody>
                    <a:bodyPr/>
                    <a:lstStyle/>
                    <a:p>
                      <a:r>
                        <a:rPr lang="en-US" sz="900" b="1" dirty="0">
                          <a:solidFill>
                            <a:srgbClr val="000000"/>
                          </a:solidFill>
                          <a:effectLst/>
                          <a:latin typeface="Lucida Console" panose="020B0609040504020204" pitchFamily="49" charset="0"/>
                        </a:rPr>
                        <a:t>Overall Statistics</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283">
                <a:tc>
                  <a:txBody>
                    <a:bodyPr/>
                    <a:lstStyle/>
                    <a:p>
                      <a:r>
                        <a:rPr lang="en-US" sz="800">
                          <a:solidFill>
                            <a:srgbClr val="000000"/>
                          </a:solidFill>
                          <a:effectLst/>
                          <a:latin typeface="Lucida Console" panose="020B0609040504020204" pitchFamily="49" charset="0"/>
                        </a:rPr>
                        <a:t>                                          </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Accuracy : 0.9075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95% CI : (0.8962, 0.9179)</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No Information Rate : 0.6285          </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P-Value [</a:t>
                      </a:r>
                      <a:r>
                        <a:rPr lang="en-US" sz="800" dirty="0" err="1">
                          <a:solidFill>
                            <a:srgbClr val="000000"/>
                          </a:solidFill>
                          <a:effectLst/>
                          <a:latin typeface="Lucida Console" panose="020B0609040504020204" pitchFamily="49" charset="0"/>
                        </a:rPr>
                        <a:t>Acc</a:t>
                      </a:r>
                      <a:r>
                        <a:rPr lang="en-US" sz="800" dirty="0">
                          <a:solidFill>
                            <a:srgbClr val="000000"/>
                          </a:solidFill>
                          <a:effectLst/>
                          <a:latin typeface="Lucida Console" panose="020B0609040504020204" pitchFamily="49" charset="0"/>
                        </a:rPr>
                        <a:t> &gt; NIR] : &lt; 2.2e-16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Kappa : 0.8146          </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a:t>
                      </a:r>
                      <a:r>
                        <a:rPr lang="en-US" sz="800" dirty="0" err="1">
                          <a:solidFill>
                            <a:srgbClr val="000000"/>
                          </a:solidFill>
                          <a:effectLst/>
                          <a:latin typeface="Lucida Console" panose="020B0609040504020204" pitchFamily="49" charset="0"/>
                        </a:rPr>
                        <a:t>Mcnemar's</a:t>
                      </a:r>
                      <a:r>
                        <a:rPr lang="en-US" sz="800" dirty="0">
                          <a:solidFill>
                            <a:srgbClr val="000000"/>
                          </a:solidFill>
                          <a:effectLst/>
                          <a:latin typeface="Lucida Console" panose="020B0609040504020204" pitchFamily="49" charset="0"/>
                        </a:rPr>
                        <a:t> Test P-Value : NA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132309">
                <a:tc>
                  <a:txBody>
                    <a:bodyPr/>
                    <a:lstStyle/>
                    <a:p>
                      <a:r>
                        <a:rPr lang="en-US" sz="900" b="1" dirty="0">
                          <a:solidFill>
                            <a:srgbClr val="000000"/>
                          </a:solidFill>
                          <a:effectLst/>
                          <a:latin typeface="Lucida Console" panose="020B0609040504020204" pitchFamily="49" charset="0"/>
                        </a:rPr>
                        <a:t>Statistics by Class:</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283">
                <a:tc>
                  <a:txBody>
                    <a:bodyPr/>
                    <a:lstStyle/>
                    <a:p>
                      <a:r>
                        <a:rPr lang="en-US" sz="800" dirty="0">
                          <a:solidFill>
                            <a:srgbClr val="000000"/>
                          </a:solidFill>
                          <a:effectLst/>
                          <a:latin typeface="Lucida Console" panose="020B0609040504020204" pitchFamily="49" charset="0"/>
                        </a:rPr>
                        <a:t>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Class: 1 Class: 2 Class: 3</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Sensitivity           0.62887   0.9405   0.9024</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Specificity           0.99083   0.8515   0.9587</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Pos Pred Value        0.83562   0.9146   0.9045</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err="1">
                          <a:solidFill>
                            <a:srgbClr val="000000"/>
                          </a:solidFill>
                          <a:effectLst/>
                          <a:latin typeface="Lucida Console" panose="020B0609040504020204" pitchFamily="49" charset="0"/>
                        </a:rPr>
                        <a:t>Neg</a:t>
                      </a:r>
                      <a:r>
                        <a:rPr lang="en-US" sz="800" dirty="0">
                          <a:solidFill>
                            <a:srgbClr val="000000"/>
                          </a:solidFill>
                          <a:effectLst/>
                          <a:latin typeface="Lucida Console" panose="020B0609040504020204" pitchFamily="49" charset="0"/>
                        </a:rPr>
                        <a:t> </a:t>
                      </a:r>
                      <a:r>
                        <a:rPr lang="en-US" sz="800" dirty="0" err="1">
                          <a:solidFill>
                            <a:srgbClr val="000000"/>
                          </a:solidFill>
                          <a:effectLst/>
                          <a:latin typeface="Lucida Console" panose="020B0609040504020204" pitchFamily="49" charset="0"/>
                        </a:rPr>
                        <a:t>Pred</a:t>
                      </a:r>
                      <a:r>
                        <a:rPr lang="en-US" sz="800" dirty="0">
                          <a:solidFill>
                            <a:srgbClr val="000000"/>
                          </a:solidFill>
                          <a:effectLst/>
                          <a:latin typeface="Lucida Console" panose="020B0609040504020204" pitchFamily="49" charset="0"/>
                        </a:rPr>
                        <a:t> Value        0.97297   0.8944   0.9577</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Prevalence            0.06904   0.6285   0.3025</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Detection Rate        0.04342   0.5911   0.2730</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Detection Prevalence  0.05196   0.6463   0.3018</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Balanced Accuracy     0.80985   0.8960   0.9305</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381000" y="2171845"/>
            <a:ext cx="4572000" cy="1981055"/>
          </a:xfrm>
          <a:prstGeom prst="rect">
            <a:avLst/>
          </a:prstGeom>
          <a:solidFill>
            <a:schemeClr val="bg1"/>
          </a:solidFill>
        </p:spPr>
        <p:txBody>
          <a:bodyPr wrap="square" rtlCol="0">
            <a:spAutoFit/>
          </a:bodyPr>
          <a:lstStyle/>
          <a:p>
            <a:pPr>
              <a:lnSpc>
                <a:spcPct val="107000"/>
              </a:lnSpc>
              <a:spcAft>
                <a:spcPts val="800"/>
              </a:spcAft>
            </a:pPr>
            <a:r>
              <a:rPr lang="en-US" sz="1200" dirty="0" err="1">
                <a:latin typeface="Calibri" panose="020F0502020204030204" pitchFamily="34" charset="0"/>
                <a:ea typeface="Calibri" panose="020F0502020204030204" pitchFamily="34" charset="0"/>
                <a:cs typeface="Times New Roman" panose="02020603050405020304" pitchFamily="18" charset="0"/>
              </a:rPr>
              <a:t>tcontrol</a:t>
            </a:r>
            <a:r>
              <a:rPr lang="en-US" sz="1200" dirty="0">
                <a:latin typeface="Calibri" panose="020F0502020204030204" pitchFamily="34" charset="0"/>
                <a:ea typeface="Calibri" panose="020F0502020204030204" pitchFamily="34" charset="0"/>
                <a:cs typeface="Times New Roman" panose="02020603050405020304" pitchFamily="18" charset="0"/>
              </a:rPr>
              <a:t>&lt;-</a:t>
            </a:r>
            <a:r>
              <a:rPr lang="en-US" sz="1200" dirty="0" err="1">
                <a:latin typeface="Calibri" panose="020F0502020204030204" pitchFamily="34" charset="0"/>
                <a:ea typeface="Calibri" panose="020F0502020204030204" pitchFamily="34" charset="0"/>
                <a:cs typeface="Times New Roman" panose="02020603050405020304" pitchFamily="18" charset="0"/>
              </a:rPr>
              <a:t>trainControl</a:t>
            </a:r>
            <a:r>
              <a:rPr lang="en-US" sz="1200" dirty="0">
                <a:latin typeface="Calibri" panose="020F0502020204030204" pitchFamily="34" charset="0"/>
                <a:ea typeface="Calibri" panose="020F0502020204030204" pitchFamily="34" charset="0"/>
                <a:cs typeface="Times New Roman" panose="02020603050405020304" pitchFamily="18" charset="0"/>
              </a:rPr>
              <a:t>(method="</a:t>
            </a:r>
            <a:r>
              <a:rPr lang="en-US" sz="1200" dirty="0" err="1">
                <a:latin typeface="Calibri" panose="020F0502020204030204" pitchFamily="34" charset="0"/>
                <a:ea typeface="Calibri" panose="020F0502020204030204" pitchFamily="34" charset="0"/>
                <a:cs typeface="Times New Roman" panose="02020603050405020304" pitchFamily="18" charset="0"/>
              </a:rPr>
              <a:t>repeatedcv</a:t>
            </a:r>
            <a:r>
              <a:rPr lang="en-US" sz="1200" dirty="0">
                <a:latin typeface="Calibri" panose="020F0502020204030204" pitchFamily="34" charset="0"/>
                <a:ea typeface="Calibri" panose="020F0502020204030204" pitchFamily="34" charset="0"/>
                <a:cs typeface="Times New Roman" panose="02020603050405020304" pitchFamily="18" charset="0"/>
              </a:rPr>
              <a:t>", number=10, repeats=3, search="grid")</a:t>
            </a:r>
          </a:p>
          <a:p>
            <a:pPr>
              <a:lnSpc>
                <a:spcPct val="107000"/>
              </a:lnSpc>
              <a:spcAft>
                <a:spcPts val="800"/>
              </a:spcAft>
            </a:pPr>
            <a:r>
              <a:rPr lang="en-US" sz="1200" dirty="0" err="1">
                <a:latin typeface="Calibri" panose="020F0502020204030204" pitchFamily="34" charset="0"/>
                <a:ea typeface="Calibri" panose="020F0502020204030204" pitchFamily="34" charset="0"/>
                <a:cs typeface="Times New Roman" panose="02020603050405020304" pitchFamily="18" charset="0"/>
              </a:rPr>
              <a:t>tunegrid</a:t>
            </a:r>
            <a:r>
              <a:rPr lang="en-US" sz="1200" dirty="0">
                <a:latin typeface="Calibri" panose="020F0502020204030204" pitchFamily="34" charset="0"/>
                <a:ea typeface="Calibri" panose="020F0502020204030204" pitchFamily="34" charset="0"/>
                <a:cs typeface="Times New Roman" panose="02020603050405020304" pitchFamily="18" charset="0"/>
              </a:rPr>
              <a:t>&lt;-</a:t>
            </a:r>
            <a:r>
              <a:rPr lang="en-US" sz="1200" dirty="0" err="1">
                <a:latin typeface="Calibri" panose="020F0502020204030204" pitchFamily="34" charset="0"/>
                <a:ea typeface="Calibri" panose="020F0502020204030204" pitchFamily="34" charset="0"/>
                <a:cs typeface="Times New Roman" panose="02020603050405020304" pitchFamily="18" charset="0"/>
              </a:rPr>
              <a:t>expand.grid</a:t>
            </a:r>
            <a:r>
              <a:rPr lang="en-US" sz="1200" dirty="0">
                <a:latin typeface="Calibri" panose="020F0502020204030204" pitchFamily="34" charset="0"/>
                <a:ea typeface="Calibri" panose="020F0502020204030204" pitchFamily="34" charset="0"/>
                <a:cs typeface="Times New Roman" panose="02020603050405020304" pitchFamily="18" charset="0"/>
              </a:rPr>
              <a:t>(eta=c(0.05,0.075,0.1),</a:t>
            </a:r>
            <a:r>
              <a:rPr lang="en-US" sz="1200" dirty="0" err="1">
                <a:latin typeface="Calibri" panose="020F0502020204030204" pitchFamily="34" charset="0"/>
                <a:ea typeface="Calibri" panose="020F0502020204030204" pitchFamily="34" charset="0"/>
                <a:cs typeface="Times New Roman" panose="02020603050405020304" pitchFamily="18" charset="0"/>
              </a:rPr>
              <a:t>nrounds</a:t>
            </a:r>
            <a:r>
              <a:rPr lang="en-US" sz="1200" dirty="0">
                <a:latin typeface="Calibri" panose="020F0502020204030204" pitchFamily="34" charset="0"/>
                <a:ea typeface="Calibri" panose="020F0502020204030204" pitchFamily="34" charset="0"/>
                <a:cs typeface="Times New Roman" panose="02020603050405020304" pitchFamily="18" charset="0"/>
              </a:rPr>
              <a:t>=c(50,75,100), </a:t>
            </a:r>
            <a:r>
              <a:rPr lang="en-US" sz="1200" dirty="0" err="1">
                <a:latin typeface="Calibri" panose="020F0502020204030204" pitchFamily="34" charset="0"/>
                <a:ea typeface="Calibri" panose="020F0502020204030204" pitchFamily="34" charset="0"/>
                <a:cs typeface="Times New Roman" panose="02020603050405020304" pitchFamily="18" charset="0"/>
              </a:rPr>
              <a:t>max_depth</a:t>
            </a:r>
            <a:r>
              <a:rPr lang="en-US" sz="1200" dirty="0">
                <a:latin typeface="Calibri" panose="020F0502020204030204" pitchFamily="34" charset="0"/>
                <a:ea typeface="Calibri" panose="020F0502020204030204" pitchFamily="34" charset="0"/>
                <a:cs typeface="Times New Roman" panose="02020603050405020304" pitchFamily="18" charset="0"/>
              </a:rPr>
              <a:t>=6:8,min_child_weight=c(2.0,2.25,2.5),</a:t>
            </a:r>
            <a:r>
              <a:rPr lang="en-US" sz="1200" dirty="0" err="1">
                <a:latin typeface="Calibri" panose="020F0502020204030204" pitchFamily="34" charset="0"/>
                <a:ea typeface="Calibri" panose="020F0502020204030204" pitchFamily="34" charset="0"/>
                <a:cs typeface="Times New Roman" panose="02020603050405020304" pitchFamily="18" charset="0"/>
              </a:rPr>
              <a:t>colsample_bytree</a:t>
            </a:r>
            <a:r>
              <a:rPr lang="en-US" sz="1200" dirty="0">
                <a:latin typeface="Calibri" panose="020F0502020204030204" pitchFamily="34" charset="0"/>
                <a:ea typeface="Calibri" panose="020F0502020204030204" pitchFamily="34" charset="0"/>
                <a:cs typeface="Times New Roman" panose="02020603050405020304" pitchFamily="18" charset="0"/>
              </a:rPr>
              <a:t> = c(0.3,0.4,0.5),gamma=0, subsample=1)</a:t>
            </a:r>
          </a:p>
          <a:p>
            <a:pPr>
              <a:lnSpc>
                <a:spcPct val="107000"/>
              </a:lnSpc>
              <a:spcAft>
                <a:spcPts val="800"/>
              </a:spcAft>
            </a:pPr>
            <a:r>
              <a:rPr lang="en-US" sz="1200" dirty="0" err="1">
                <a:latin typeface="Calibri" panose="020F0502020204030204" pitchFamily="34" charset="0"/>
                <a:ea typeface="Calibri" panose="020F0502020204030204" pitchFamily="34" charset="0"/>
                <a:cs typeface="Times New Roman" panose="02020603050405020304" pitchFamily="18" charset="0"/>
              </a:rPr>
              <a:t>traincv</a:t>
            </a:r>
            <a:r>
              <a:rPr lang="en-US" sz="1200" dirty="0">
                <a:latin typeface="Calibri" panose="020F0502020204030204" pitchFamily="34" charset="0"/>
                <a:ea typeface="Calibri" panose="020F0502020204030204" pitchFamily="34" charset="0"/>
                <a:cs typeface="Times New Roman" panose="02020603050405020304" pitchFamily="18" charset="0"/>
              </a:rPr>
              <a:t>&lt;-train(AdjustedInstall2 ~ ., data = training, method ="</a:t>
            </a:r>
            <a:r>
              <a:rPr lang="en-US" sz="1200" dirty="0" err="1">
                <a:latin typeface="Calibri" panose="020F0502020204030204" pitchFamily="34" charset="0"/>
                <a:ea typeface="Calibri" panose="020F0502020204030204" pitchFamily="34" charset="0"/>
                <a:cs typeface="Times New Roman" panose="02020603050405020304" pitchFamily="18" charset="0"/>
              </a:rPr>
              <a:t>xgbTree</a:t>
            </a:r>
            <a:r>
              <a:rPr lang="en-US" sz="1200" dirty="0">
                <a:latin typeface="Calibri" panose="020F0502020204030204" pitchFamily="34" charset="0"/>
                <a:ea typeface="Calibri" panose="020F0502020204030204" pitchFamily="34" charset="0"/>
                <a:cs typeface="Times New Roman" panose="02020603050405020304" pitchFamily="18" charset="0"/>
              </a:rPr>
              <a:t>",</a:t>
            </a:r>
            <a:r>
              <a:rPr lang="en-US" sz="1200" dirty="0" err="1">
                <a:latin typeface="Calibri" panose="020F0502020204030204" pitchFamily="34" charset="0"/>
                <a:ea typeface="Calibri" panose="020F0502020204030204" pitchFamily="34" charset="0"/>
                <a:cs typeface="Times New Roman" panose="02020603050405020304" pitchFamily="18" charset="0"/>
              </a:rPr>
              <a:t>tuneGrid</a:t>
            </a:r>
            <a:r>
              <a:rPr lang="en-US" sz="1200" dirty="0">
                <a:latin typeface="Calibri" panose="020F0502020204030204" pitchFamily="34" charset="0"/>
                <a:ea typeface="Calibri" panose="020F0502020204030204" pitchFamily="34" charset="0"/>
                <a:cs typeface="Times New Roman" panose="02020603050405020304" pitchFamily="18" charset="0"/>
              </a:rPr>
              <a:t>=</a:t>
            </a:r>
            <a:r>
              <a:rPr lang="en-US" sz="1200" dirty="0" err="1">
                <a:latin typeface="Calibri" panose="020F0502020204030204" pitchFamily="34" charset="0"/>
                <a:ea typeface="Calibri" panose="020F0502020204030204" pitchFamily="34" charset="0"/>
                <a:cs typeface="Times New Roman" panose="02020603050405020304" pitchFamily="18" charset="0"/>
              </a:rPr>
              <a:t>tunegrid</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trcontrol</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tcontrol</a:t>
            </a:r>
            <a:r>
              <a:rPr lang="en-US"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err="1">
                <a:latin typeface="Calibri" panose="020F0502020204030204" pitchFamily="34" charset="0"/>
                <a:ea typeface="Calibri" panose="020F0502020204030204" pitchFamily="34" charset="0"/>
                <a:cs typeface="Times New Roman" panose="02020603050405020304" pitchFamily="18" charset="0"/>
              </a:rPr>
              <a:t>preds</a:t>
            </a:r>
            <a:r>
              <a:rPr lang="en-US" sz="1200" dirty="0">
                <a:latin typeface="Calibri" panose="020F0502020204030204" pitchFamily="34" charset="0"/>
                <a:ea typeface="Calibri" panose="020F0502020204030204" pitchFamily="34" charset="0"/>
                <a:cs typeface="Times New Roman" panose="02020603050405020304" pitchFamily="18" charset="0"/>
              </a:rPr>
              <a:t>&lt;- predict(</a:t>
            </a:r>
            <a:r>
              <a:rPr lang="en-US" sz="1200" dirty="0" err="1">
                <a:latin typeface="Calibri" panose="020F0502020204030204" pitchFamily="34" charset="0"/>
                <a:ea typeface="Calibri" panose="020F0502020204030204" pitchFamily="34" charset="0"/>
                <a:cs typeface="Times New Roman" panose="02020603050405020304" pitchFamily="18" charset="0"/>
              </a:rPr>
              <a:t>traincv</a:t>
            </a:r>
            <a:r>
              <a:rPr lang="en-US" sz="1200" dirty="0">
                <a:latin typeface="Calibri" panose="020F0502020204030204" pitchFamily="34" charset="0"/>
                <a:ea typeface="Calibri" panose="020F0502020204030204" pitchFamily="34" charset="0"/>
                <a:cs typeface="Times New Roman" panose="02020603050405020304" pitchFamily="18" charset="0"/>
              </a:rPr>
              <a:t>, testing)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98624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157" y="495300"/>
            <a:ext cx="6400800" cy="914400"/>
          </a:xfrm>
        </p:spPr>
        <p:txBody>
          <a:bodyPr>
            <a:normAutofit/>
          </a:bodyPr>
          <a:lstStyle/>
          <a:p>
            <a:r>
              <a:rPr lang="en-US" sz="1200" b="1" dirty="0" smtClean="0">
                <a:latin typeface="Times New Roman" pitchFamily="18" charset="0"/>
                <a:cs typeface="Times New Roman" pitchFamily="18" charset="0"/>
              </a:rPr>
              <a:t>Random Forest model</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368287" y="1409700"/>
            <a:ext cx="6553200" cy="1828800"/>
          </a:xfrm>
        </p:spPr>
        <p:txBody>
          <a:bodyPr>
            <a:noAutofit/>
          </a:bodyPr>
          <a:lstStyle/>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A final random forest model of all 5 independent variables increased the predictive accuracy to 91.28%</a:t>
            </a:r>
          </a:p>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Variable influences </a:t>
            </a:r>
            <a:r>
              <a:rPr lang="en-US" sz="1200" i="0" dirty="0">
                <a:solidFill>
                  <a:schemeClr val="tx1"/>
                </a:solidFill>
                <a:latin typeface="Times New Roman" panose="02020603050405020304" pitchFamily="18" charset="0"/>
                <a:cs typeface="Times New Roman" panose="02020603050405020304" pitchFamily="18" charset="0"/>
              </a:rPr>
              <a:t>according to importance were </a:t>
            </a:r>
            <a:r>
              <a:rPr lang="en-US" sz="1200" i="0" dirty="0">
                <a:solidFill>
                  <a:schemeClr val="tx1"/>
                </a:solidFill>
                <a:latin typeface="Times New Roman" panose="02020603050405020304" pitchFamily="18" charset="0"/>
                <a:cs typeface="Times New Roman" panose="02020603050405020304" pitchFamily="18" charset="0"/>
              </a:rPr>
              <a:t>Reviews, </a:t>
            </a:r>
            <a:r>
              <a:rPr lang="en-US" sz="1200" i="0" dirty="0" err="1">
                <a:solidFill>
                  <a:schemeClr val="tx1"/>
                </a:solidFill>
                <a:latin typeface="Times New Roman" panose="02020603050405020304" pitchFamily="18" charset="0"/>
                <a:cs typeface="Times New Roman" panose="02020603050405020304" pitchFamily="18" charset="0"/>
              </a:rPr>
              <a:t>SizeKB</a:t>
            </a:r>
            <a:r>
              <a:rPr lang="en-US" sz="1200" i="0" dirty="0">
                <a:solidFill>
                  <a:schemeClr val="tx1"/>
                </a:solidFill>
                <a:latin typeface="Times New Roman" panose="02020603050405020304" pitchFamily="18" charset="0"/>
                <a:cs typeface="Times New Roman" panose="02020603050405020304" pitchFamily="18" charset="0"/>
              </a:rPr>
              <a:t>, Rating, </a:t>
            </a:r>
            <a:r>
              <a:rPr lang="en-US" sz="1200" i="0" dirty="0" err="1">
                <a:solidFill>
                  <a:schemeClr val="tx1"/>
                </a:solidFill>
                <a:latin typeface="Times New Roman" panose="02020603050405020304" pitchFamily="18" charset="0"/>
                <a:cs typeface="Times New Roman" panose="02020603050405020304" pitchFamily="18" charset="0"/>
              </a:rPr>
              <a:t>MinimumVer</a:t>
            </a:r>
            <a:r>
              <a:rPr lang="en-US" sz="1200" i="0" dirty="0">
                <a:solidFill>
                  <a:schemeClr val="tx1"/>
                </a:solidFill>
                <a:latin typeface="Times New Roman" panose="02020603050405020304" pitchFamily="18" charset="0"/>
                <a:cs typeface="Times New Roman" panose="02020603050405020304" pitchFamily="18" charset="0"/>
              </a:rPr>
              <a:t>, and </a:t>
            </a:r>
            <a:r>
              <a:rPr lang="en-US" sz="1200" i="0" dirty="0" smtClean="0">
                <a:solidFill>
                  <a:schemeClr val="tx1"/>
                </a:solidFill>
                <a:latin typeface="Times New Roman" panose="02020603050405020304" pitchFamily="18" charset="0"/>
                <a:cs typeface="Times New Roman" panose="02020603050405020304" pitchFamily="18" charset="0"/>
              </a:rPr>
              <a:t>Price respectively</a:t>
            </a:r>
            <a:endParaRPr lang="en-US" sz="1200" i="0" dirty="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itchFamily="34" charset="0"/>
              <a:buChar char="•"/>
            </a:pPr>
            <a:endParaRPr lang="en-US" sz="1200" i="0" dirty="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itchFamily="34" charset="0"/>
              <a:buChar char="•"/>
            </a:pPr>
            <a:endParaRPr lang="en-US" sz="1200" i="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1290901"/>
              </p:ext>
            </p:extLst>
          </p:nvPr>
        </p:nvGraphicFramePr>
        <p:xfrm>
          <a:off x="2438400" y="4290375"/>
          <a:ext cx="4589463" cy="1295085"/>
        </p:xfrm>
        <a:graphic>
          <a:graphicData uri="http://schemas.openxmlformats.org/drawingml/2006/table">
            <a:tbl>
              <a:tblPr firstRow="1" firstCol="1" bandRow="1"/>
              <a:tblGrid>
                <a:gridCol w="4589463"/>
              </a:tblGrid>
              <a:tr h="27721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Independent Variable Order Of Importance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9645">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100" b="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MeanDecreaseGini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9645">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Reviews          2336.86128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69645">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SizeKB            367.26198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69645">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Rating            334.54551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69645">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MinimumVer         62.90261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69645">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Price              53.80918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9348737"/>
              </p:ext>
            </p:extLst>
          </p:nvPr>
        </p:nvGraphicFramePr>
        <p:xfrm>
          <a:off x="2936944" y="2971800"/>
          <a:ext cx="3197225" cy="1051560"/>
        </p:xfrm>
        <a:graphic>
          <a:graphicData uri="http://schemas.openxmlformats.org/drawingml/2006/table">
            <a:tbl>
              <a:tblPr firstRow="1" firstCol="1" bandRow="1"/>
              <a:tblGrid>
                <a:gridCol w="3197225"/>
              </a:tblGrid>
              <a:tr h="0">
                <a:tc>
                  <a:txBody>
                    <a:bodyPr/>
                    <a:lstStyle/>
                    <a:p>
                      <a:r>
                        <a:rPr lang="en-US" sz="1400" b="1">
                          <a:solidFill>
                            <a:srgbClr val="000000"/>
                          </a:solidFill>
                          <a:effectLst/>
                          <a:latin typeface="Lucida Console" panose="020B0609040504020204" pitchFamily="49" charset="0"/>
                        </a:rPr>
                        <a:t>Random Tree Confusion Matrix</a:t>
                      </a: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r>
                        <a:rPr lang="en-US" sz="1100" b="1">
                          <a:solidFill>
                            <a:srgbClr val="000000"/>
                          </a:solidFill>
                          <a:effectLst/>
                          <a:latin typeface="Lucida Console" panose="020B0609040504020204" pitchFamily="49" charset="0"/>
                        </a:rPr>
                        <a:t>predictrandom</a:t>
                      </a: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a:txBody>
                    <a:bodyPr/>
                    <a:lstStyle/>
                    <a:p>
                      <a:r>
                        <a:rPr lang="en-US" sz="1100">
                          <a:solidFill>
                            <a:srgbClr val="000000"/>
                          </a:solidFill>
                          <a:effectLst/>
                          <a:latin typeface="Lucida Console" panose="020B0609040504020204" pitchFamily="49" charset="0"/>
                        </a:rPr>
                        <a:t>       1    2    3</a:t>
                      </a: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0">
                <a:tc>
                  <a:txBody>
                    <a:bodyPr/>
                    <a:lstStyle/>
                    <a:p>
                      <a:r>
                        <a:rPr lang="en-US" sz="1100">
                          <a:solidFill>
                            <a:srgbClr val="000000"/>
                          </a:solidFill>
                          <a:effectLst/>
                          <a:latin typeface="Lucida Console" panose="020B0609040504020204" pitchFamily="49" charset="0"/>
                        </a:rPr>
                        <a:t>  1  137   57    0</a:t>
                      </a: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0">
                <a:tc>
                  <a:txBody>
                    <a:bodyPr/>
                    <a:lstStyle/>
                    <a:p>
                      <a:r>
                        <a:rPr lang="en-US" sz="1100">
                          <a:solidFill>
                            <a:srgbClr val="000000"/>
                          </a:solidFill>
                          <a:effectLst/>
                          <a:latin typeface="Lucida Console" panose="020B0609040504020204" pitchFamily="49" charset="0"/>
                        </a:rPr>
                        <a:t>  2   39 1648   79</a:t>
                      </a: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0">
                <a:tc>
                  <a:txBody>
                    <a:bodyPr/>
                    <a:lstStyle/>
                    <a:p>
                      <a:r>
                        <a:rPr lang="en-US" sz="1100" dirty="0">
                          <a:solidFill>
                            <a:srgbClr val="000000"/>
                          </a:solidFill>
                          <a:effectLst/>
                          <a:latin typeface="Lucida Console" panose="020B0609040504020204" pitchFamily="49" charset="0"/>
                        </a:rPr>
                        <a:t>  3    0   70  780</a:t>
                      </a: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09650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57200"/>
            <a:ext cx="6400800" cy="838200"/>
          </a:xfrm>
        </p:spPr>
        <p:txBody>
          <a:bodyPr>
            <a:normAutofit/>
          </a:bodyPr>
          <a:lstStyle/>
          <a:p>
            <a:r>
              <a:rPr lang="en-US" sz="1200" b="1" dirty="0" smtClean="0">
                <a:latin typeface="Times New Roman" pitchFamily="18" charset="0"/>
                <a:cs typeface="Times New Roman" pitchFamily="18" charset="0"/>
              </a:rPr>
              <a:t>Summary</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295400"/>
            <a:ext cx="7391400" cy="4419600"/>
          </a:xfrm>
        </p:spPr>
        <p:txBody>
          <a:bodyPr>
            <a:noAutofit/>
          </a:bodyPr>
          <a:lstStyle/>
          <a:p>
            <a:pPr marL="171450" indent="-171450" algn="l">
              <a:lnSpc>
                <a:spcPct val="200000"/>
              </a:lnSpc>
              <a:spcBef>
                <a:spcPts val="0"/>
              </a:spcBef>
              <a:buFont typeface="Arial" pitchFamily="34" charset="0"/>
              <a:buChar char="•"/>
            </a:pPr>
            <a:r>
              <a:rPr lang="en-US" sz="1300" i="0" dirty="0" smtClean="0">
                <a:solidFill>
                  <a:schemeClr val="tx1"/>
                </a:solidFill>
                <a:latin typeface="Times New Roman" panose="02020603050405020304" pitchFamily="18" charset="0"/>
                <a:cs typeface="Times New Roman" panose="02020603050405020304" pitchFamily="18" charset="0"/>
              </a:rPr>
              <a:t>The variables Rating</a:t>
            </a:r>
            <a:r>
              <a:rPr lang="en-US" sz="1300" i="0" dirty="0">
                <a:solidFill>
                  <a:schemeClr val="tx1"/>
                </a:solidFill>
                <a:latin typeface="Times New Roman" panose="02020603050405020304" pitchFamily="18" charset="0"/>
                <a:cs typeface="Times New Roman" panose="02020603050405020304" pitchFamily="18" charset="0"/>
              </a:rPr>
              <a:t>, Reviews, Price, </a:t>
            </a:r>
            <a:r>
              <a:rPr lang="en-US" sz="1300" i="0" dirty="0" err="1">
                <a:solidFill>
                  <a:schemeClr val="tx1"/>
                </a:solidFill>
                <a:latin typeface="Times New Roman" panose="02020603050405020304" pitchFamily="18" charset="0"/>
                <a:cs typeface="Times New Roman" panose="02020603050405020304" pitchFamily="18" charset="0"/>
              </a:rPr>
              <a:t>SizeKB</a:t>
            </a:r>
            <a:r>
              <a:rPr lang="en-US" sz="1300" i="0" dirty="0">
                <a:solidFill>
                  <a:schemeClr val="tx1"/>
                </a:solidFill>
                <a:latin typeface="Times New Roman" panose="02020603050405020304" pitchFamily="18" charset="0"/>
                <a:cs typeface="Times New Roman" panose="02020603050405020304" pitchFamily="18" charset="0"/>
              </a:rPr>
              <a:t>, and </a:t>
            </a:r>
            <a:r>
              <a:rPr lang="en-US" sz="1300" i="0" dirty="0" err="1" smtClean="0">
                <a:solidFill>
                  <a:schemeClr val="tx1"/>
                </a:solidFill>
                <a:latin typeface="Times New Roman" panose="02020603050405020304" pitchFamily="18" charset="0"/>
                <a:cs typeface="Times New Roman" panose="02020603050405020304" pitchFamily="18" charset="0"/>
              </a:rPr>
              <a:t>MinimumVer</a:t>
            </a:r>
            <a:r>
              <a:rPr lang="en-US" sz="1300" i="0" dirty="0">
                <a:solidFill>
                  <a:schemeClr val="tx1"/>
                </a:solidFill>
                <a:latin typeface="Times New Roman" panose="02020603050405020304" pitchFamily="18" charset="0"/>
                <a:cs typeface="Times New Roman" panose="02020603050405020304" pitchFamily="18" charset="0"/>
              </a:rPr>
              <a:t> </a:t>
            </a:r>
            <a:r>
              <a:rPr lang="en-US" sz="1300" i="0" dirty="0" smtClean="0">
                <a:solidFill>
                  <a:schemeClr val="tx1"/>
                </a:solidFill>
                <a:latin typeface="Times New Roman" panose="02020603050405020304" pitchFamily="18" charset="0"/>
                <a:cs typeface="Times New Roman" panose="02020603050405020304" pitchFamily="18" charset="0"/>
              </a:rPr>
              <a:t>were very significant in predicting number of </a:t>
            </a:r>
            <a:r>
              <a:rPr lang="en-US" sz="1300" i="0" dirty="0" smtClean="0">
                <a:solidFill>
                  <a:schemeClr val="tx1"/>
                </a:solidFill>
                <a:latin typeface="Times New Roman" panose="02020603050405020304" pitchFamily="18" charset="0"/>
                <a:cs typeface="Times New Roman" panose="02020603050405020304" pitchFamily="18" charset="0"/>
              </a:rPr>
              <a:t>downloads</a:t>
            </a:r>
            <a:endParaRPr lang="en-US" sz="1300" i="0" dirty="0" smtClean="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itchFamily="34" charset="0"/>
              <a:buChar char="•"/>
            </a:pPr>
            <a:r>
              <a:rPr lang="en-US" sz="1300" i="0" dirty="0" smtClean="0">
                <a:solidFill>
                  <a:schemeClr val="tx1"/>
                </a:solidFill>
                <a:latin typeface="Times New Roman" panose="02020603050405020304" pitchFamily="18" charset="0"/>
                <a:cs typeface="Times New Roman" panose="02020603050405020304" pitchFamily="18" charset="0"/>
              </a:rPr>
              <a:t>After sampling </a:t>
            </a:r>
            <a:r>
              <a:rPr lang="en-US" sz="1300" i="0" dirty="0" smtClean="0">
                <a:solidFill>
                  <a:schemeClr val="tx1"/>
                </a:solidFill>
                <a:latin typeface="Times New Roman" panose="02020603050405020304" pitchFamily="18" charset="0"/>
                <a:cs typeface="Times New Roman" panose="02020603050405020304" pitchFamily="18" charset="0"/>
              </a:rPr>
              <a:t>3 </a:t>
            </a:r>
            <a:r>
              <a:rPr lang="en-US" sz="1300" i="0" dirty="0" smtClean="0">
                <a:solidFill>
                  <a:schemeClr val="tx1"/>
                </a:solidFill>
                <a:latin typeface="Times New Roman" panose="02020603050405020304" pitchFamily="18" charset="0"/>
                <a:cs typeface="Times New Roman" panose="02020603050405020304" pitchFamily="18" charset="0"/>
              </a:rPr>
              <a:t>different models (1 ordinal logistic regression </a:t>
            </a:r>
            <a:r>
              <a:rPr lang="en-US" sz="1300" i="0" dirty="0" smtClean="0">
                <a:solidFill>
                  <a:schemeClr val="tx1"/>
                </a:solidFill>
                <a:latin typeface="Times New Roman" panose="02020603050405020304" pitchFamily="18" charset="0"/>
                <a:cs typeface="Times New Roman" panose="02020603050405020304" pitchFamily="18" charset="0"/>
              </a:rPr>
              <a:t>model, and 2 regression tree models), </a:t>
            </a:r>
            <a:r>
              <a:rPr lang="en-US" sz="1300" i="0" dirty="0" smtClean="0">
                <a:solidFill>
                  <a:schemeClr val="tx1"/>
                </a:solidFill>
                <a:latin typeface="Times New Roman" panose="02020603050405020304" pitchFamily="18" charset="0"/>
                <a:cs typeface="Times New Roman" panose="02020603050405020304" pitchFamily="18" charset="0"/>
              </a:rPr>
              <a:t>the </a:t>
            </a:r>
            <a:r>
              <a:rPr lang="en-US" sz="1300" i="0" dirty="0" smtClean="0">
                <a:solidFill>
                  <a:schemeClr val="tx1"/>
                </a:solidFill>
                <a:latin typeface="Times New Roman" panose="02020603050405020304" pitchFamily="18" charset="0"/>
                <a:cs typeface="Times New Roman" panose="02020603050405020304" pitchFamily="18" charset="0"/>
              </a:rPr>
              <a:t>second regression tree </a:t>
            </a:r>
            <a:r>
              <a:rPr lang="en-US" sz="1300" i="0" dirty="0" smtClean="0">
                <a:solidFill>
                  <a:schemeClr val="tx1"/>
                </a:solidFill>
                <a:latin typeface="Times New Roman" panose="02020603050405020304" pitchFamily="18" charset="0"/>
                <a:cs typeface="Times New Roman" panose="02020603050405020304" pitchFamily="18" charset="0"/>
              </a:rPr>
              <a:t>model </a:t>
            </a:r>
            <a:r>
              <a:rPr lang="en-US" sz="1300" i="0" dirty="0" smtClean="0">
                <a:solidFill>
                  <a:schemeClr val="tx1"/>
                </a:solidFill>
                <a:latin typeface="Times New Roman" panose="02020603050405020304" pitchFamily="18" charset="0"/>
                <a:cs typeface="Times New Roman" panose="02020603050405020304" pitchFamily="18" charset="0"/>
              </a:rPr>
              <a:t>which included </a:t>
            </a:r>
            <a:r>
              <a:rPr lang="en-US" sz="1300" i="0" dirty="0">
                <a:solidFill>
                  <a:schemeClr val="tx1"/>
                </a:solidFill>
                <a:latin typeface="Times New Roman" panose="02020603050405020304" pitchFamily="18" charset="0"/>
                <a:cs typeface="Times New Roman" panose="02020603050405020304" pitchFamily="18" charset="0"/>
              </a:rPr>
              <a:t>Rating, Reviews, Price, </a:t>
            </a:r>
            <a:r>
              <a:rPr lang="en-US" sz="1300" i="0" dirty="0" err="1">
                <a:solidFill>
                  <a:schemeClr val="tx1"/>
                </a:solidFill>
                <a:latin typeface="Times New Roman" panose="02020603050405020304" pitchFamily="18" charset="0"/>
                <a:cs typeface="Times New Roman" panose="02020603050405020304" pitchFamily="18" charset="0"/>
              </a:rPr>
              <a:t>SizeKB</a:t>
            </a:r>
            <a:r>
              <a:rPr lang="en-US" sz="1300" i="0" dirty="0">
                <a:solidFill>
                  <a:schemeClr val="tx1"/>
                </a:solidFill>
                <a:latin typeface="Times New Roman" panose="02020603050405020304" pitchFamily="18" charset="0"/>
                <a:cs typeface="Times New Roman" panose="02020603050405020304" pitchFamily="18" charset="0"/>
              </a:rPr>
              <a:t>, and </a:t>
            </a:r>
            <a:r>
              <a:rPr lang="en-US" sz="1300" i="0" dirty="0" err="1" smtClean="0">
                <a:solidFill>
                  <a:schemeClr val="tx1"/>
                </a:solidFill>
                <a:latin typeface="Times New Roman" panose="02020603050405020304" pitchFamily="18" charset="0"/>
                <a:cs typeface="Times New Roman" panose="02020603050405020304" pitchFamily="18" charset="0"/>
              </a:rPr>
              <a:t>MinimumVer</a:t>
            </a:r>
            <a:r>
              <a:rPr lang="en-US" sz="1300" i="0" dirty="0" smtClean="0">
                <a:solidFill>
                  <a:schemeClr val="tx1"/>
                </a:solidFill>
                <a:latin typeface="Times New Roman" panose="02020603050405020304" pitchFamily="18" charset="0"/>
                <a:cs typeface="Times New Roman" panose="02020603050405020304" pitchFamily="18" charset="0"/>
              </a:rPr>
              <a:t>, was the best as it gave an accuracy of </a:t>
            </a:r>
            <a:r>
              <a:rPr lang="en-US" sz="1300" i="0" dirty="0" smtClean="0">
                <a:solidFill>
                  <a:schemeClr val="tx1"/>
                </a:solidFill>
                <a:latin typeface="Times New Roman" panose="02020603050405020304" pitchFamily="18" charset="0"/>
                <a:cs typeface="Times New Roman" panose="02020603050405020304" pitchFamily="18" charset="0"/>
              </a:rPr>
              <a:t>88.9</a:t>
            </a:r>
            <a:r>
              <a:rPr lang="en-US" sz="1300" i="0" dirty="0" smtClean="0">
                <a:solidFill>
                  <a:schemeClr val="tx1"/>
                </a:solidFill>
                <a:latin typeface="Times New Roman" panose="02020603050405020304" pitchFamily="18" charset="0"/>
                <a:cs typeface="Times New Roman" panose="02020603050405020304" pitchFamily="18" charset="0"/>
              </a:rPr>
              <a:t>%</a:t>
            </a:r>
          </a:p>
          <a:p>
            <a:pPr marL="171450" indent="-171450" algn="l">
              <a:lnSpc>
                <a:spcPct val="200000"/>
              </a:lnSpc>
              <a:spcBef>
                <a:spcPts val="0"/>
              </a:spcBef>
              <a:buFont typeface="Arial" pitchFamily="34" charset="0"/>
              <a:buChar char="•"/>
            </a:pPr>
            <a:r>
              <a:rPr lang="en-US" sz="1300" i="0" dirty="0" smtClean="0">
                <a:solidFill>
                  <a:schemeClr val="tx1"/>
                </a:solidFill>
                <a:latin typeface="Times New Roman" panose="02020603050405020304" pitchFamily="18" charset="0"/>
                <a:cs typeface="Times New Roman" panose="02020603050405020304" pitchFamily="18" charset="0"/>
              </a:rPr>
              <a:t>The model was however improved after applying cross </a:t>
            </a:r>
            <a:r>
              <a:rPr lang="en-US" sz="1300" i="0" dirty="0" smtClean="0">
                <a:solidFill>
                  <a:schemeClr val="tx1"/>
                </a:solidFill>
                <a:latin typeface="Times New Roman" panose="02020603050405020304" pitchFamily="18" charset="0"/>
                <a:cs typeface="Times New Roman" panose="02020603050405020304" pitchFamily="18" charset="0"/>
              </a:rPr>
              <a:t>validation, as it </a:t>
            </a:r>
            <a:r>
              <a:rPr lang="en-US" sz="1300" i="0" dirty="0" smtClean="0">
                <a:solidFill>
                  <a:schemeClr val="tx1"/>
                </a:solidFill>
                <a:latin typeface="Times New Roman" panose="02020603050405020304" pitchFamily="18" charset="0"/>
                <a:cs typeface="Times New Roman" panose="02020603050405020304" pitchFamily="18" charset="0"/>
              </a:rPr>
              <a:t>gave </a:t>
            </a:r>
            <a:r>
              <a:rPr lang="en-US" sz="1300" i="0" dirty="0" smtClean="0">
                <a:solidFill>
                  <a:schemeClr val="tx1"/>
                </a:solidFill>
                <a:latin typeface="Times New Roman" panose="02020603050405020304" pitchFamily="18" charset="0"/>
                <a:cs typeface="Times New Roman" panose="02020603050405020304" pitchFamily="18" charset="0"/>
              </a:rPr>
              <a:t>a  predictive </a:t>
            </a:r>
            <a:r>
              <a:rPr lang="en-US" sz="1300" i="0" dirty="0" smtClean="0">
                <a:solidFill>
                  <a:schemeClr val="tx1"/>
                </a:solidFill>
                <a:latin typeface="Times New Roman" panose="02020603050405020304" pitchFamily="18" charset="0"/>
                <a:cs typeface="Times New Roman" panose="02020603050405020304" pitchFamily="18" charset="0"/>
              </a:rPr>
              <a:t>accuracy of </a:t>
            </a:r>
            <a:r>
              <a:rPr lang="en-US" sz="1300" i="0" dirty="0" smtClean="0">
                <a:solidFill>
                  <a:schemeClr val="tx1"/>
                </a:solidFill>
                <a:latin typeface="Times New Roman" panose="02020603050405020304" pitchFamily="18" charset="0"/>
                <a:cs typeface="Times New Roman" panose="02020603050405020304" pitchFamily="18" charset="0"/>
              </a:rPr>
              <a:t>90.75% </a:t>
            </a:r>
          </a:p>
          <a:p>
            <a:pPr marL="171450" indent="-171450" algn="l">
              <a:lnSpc>
                <a:spcPct val="200000"/>
              </a:lnSpc>
              <a:spcBef>
                <a:spcPts val="0"/>
              </a:spcBef>
              <a:buFont typeface="Arial" pitchFamily="34" charset="0"/>
              <a:buChar char="•"/>
            </a:pPr>
            <a:r>
              <a:rPr lang="en-US" sz="1300" i="0" dirty="0" smtClean="0">
                <a:solidFill>
                  <a:schemeClr val="tx1"/>
                </a:solidFill>
                <a:latin typeface="Times New Roman" panose="02020603050405020304" pitchFamily="18" charset="0"/>
                <a:cs typeface="Times New Roman" panose="02020603050405020304" pitchFamily="18" charset="0"/>
              </a:rPr>
              <a:t>The final model was a random forest model consisting of all 5 independent variables. This gave  the best predictive accuracy of </a:t>
            </a:r>
            <a:r>
              <a:rPr lang="en-US" sz="1300" i="0" dirty="0">
                <a:solidFill>
                  <a:schemeClr val="tx1"/>
                </a:solidFill>
                <a:latin typeface="Times New Roman" panose="02020603050405020304" pitchFamily="18" charset="0"/>
                <a:cs typeface="Times New Roman" panose="02020603050405020304" pitchFamily="18" charset="0"/>
              </a:rPr>
              <a:t>91.28. </a:t>
            </a:r>
            <a:endParaRPr lang="en-US" sz="1300" i="0" dirty="0" smtClean="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itchFamily="34" charset="0"/>
              <a:buChar char="•"/>
            </a:pPr>
            <a:r>
              <a:rPr lang="en-US" sz="1300" i="0" dirty="0" smtClean="0">
                <a:solidFill>
                  <a:schemeClr val="tx1"/>
                </a:solidFill>
                <a:latin typeface="Times New Roman" panose="02020603050405020304" pitchFamily="18" charset="0"/>
                <a:cs typeface="Times New Roman" panose="02020603050405020304" pitchFamily="18" charset="0"/>
              </a:rPr>
              <a:t>The </a:t>
            </a:r>
            <a:r>
              <a:rPr lang="en-US" sz="1300" i="0" dirty="0">
                <a:solidFill>
                  <a:schemeClr val="tx1"/>
                </a:solidFill>
                <a:latin typeface="Times New Roman" panose="02020603050405020304" pitchFamily="18" charset="0"/>
                <a:cs typeface="Times New Roman" panose="02020603050405020304" pitchFamily="18" charset="0"/>
              </a:rPr>
              <a:t>top 3 influences of number of downloads in order of importance are number of reviews, size of app, and app rating</a:t>
            </a:r>
            <a:endParaRPr lang="en-US" sz="1300" i="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9792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514600"/>
            <a:ext cx="6400800" cy="457200"/>
          </a:xfrm>
        </p:spPr>
        <p:txBody>
          <a:bodyPr>
            <a:noAutofit/>
          </a:bodyPr>
          <a:lstStyle/>
          <a:p>
            <a:pPr>
              <a:lnSpc>
                <a:spcPct val="200000"/>
              </a:lnSpc>
            </a:pPr>
            <a:r>
              <a:rPr lang="en-US" sz="2400" b="1" spc="0" dirty="0" smtClean="0">
                <a:latin typeface="Times New Roman" pitchFamily="18" charset="0"/>
                <a:cs typeface="Times New Roman" pitchFamily="18" charset="0"/>
              </a:rPr>
              <a:t>REFERENCE</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3352800"/>
            <a:ext cx="7391400" cy="2819400"/>
          </a:xfrm>
        </p:spPr>
        <p:txBody>
          <a:bodyPr>
            <a:noAutofit/>
          </a:bodyPr>
          <a:lstStyle/>
          <a:p>
            <a:pPr marL="457200" indent="-457200" algn="l">
              <a:lnSpc>
                <a:spcPct val="200000"/>
              </a:lnSpc>
              <a:spcBef>
                <a:spcPts val="0"/>
              </a:spcBef>
            </a:pPr>
            <a:r>
              <a:rPr lang="en-US" sz="1600" i="0" dirty="0">
                <a:solidFill>
                  <a:schemeClr val="tx1"/>
                </a:solidFill>
                <a:latin typeface="Times New Roman" pitchFamily="18" charset="0"/>
                <a:cs typeface="Times New Roman" pitchFamily="18" charset="0"/>
              </a:rPr>
              <a:t>https://www.kaggle.com/lava18/google-play-store-apps</a:t>
            </a:r>
          </a:p>
        </p:txBody>
      </p:sp>
    </p:spTree>
    <p:extLst>
      <p:ext uri="{BB962C8B-B14F-4D97-AF65-F5344CB8AC3E}">
        <p14:creationId xmlns:p14="http://schemas.microsoft.com/office/powerpoint/2010/main" val="24244760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28800"/>
            <a:ext cx="6400800" cy="1371600"/>
          </a:xfrm>
        </p:spPr>
        <p:txBody>
          <a:bodyPr>
            <a:noAutofit/>
          </a:bodyPr>
          <a:lstStyle/>
          <a:p>
            <a:pPr>
              <a:lnSpc>
                <a:spcPct val="200000"/>
              </a:lnSpc>
            </a:pPr>
            <a:r>
              <a:rPr lang="en-US" sz="4400" b="1" spc="0" dirty="0" smtClean="0">
                <a:latin typeface="Times New Roman" pitchFamily="18" charset="0"/>
                <a:cs typeface="Times New Roman" pitchFamily="18" charset="0"/>
              </a:rPr>
              <a:t>THE END</a:t>
            </a:r>
            <a:endParaRPr lang="en-US" sz="4400" b="1" spc="0" dirty="0">
              <a:latin typeface="Times New Roman" pitchFamily="18" charset="0"/>
              <a:cs typeface="Times New Roman" pitchFamily="18" charset="0"/>
            </a:endParaRPr>
          </a:p>
        </p:txBody>
      </p:sp>
    </p:spTree>
    <p:extLst>
      <p:ext uri="{BB962C8B-B14F-4D97-AF65-F5344CB8AC3E}">
        <p14:creationId xmlns:p14="http://schemas.microsoft.com/office/powerpoint/2010/main" val="8622658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OVERVIEW CONTINUES</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493521"/>
            <a:ext cx="6400800" cy="3992880"/>
          </a:xfrm>
        </p:spPr>
        <p:txBody>
          <a:bodyPr>
            <a:noAutofit/>
          </a:bodyPr>
          <a:lstStyle/>
          <a:p>
            <a:pPr algn="l">
              <a:lnSpc>
                <a:spcPct val="200000"/>
              </a:lnSpc>
              <a:spcBef>
                <a:spcPts val="0"/>
              </a:spcBef>
            </a:pPr>
            <a:r>
              <a:rPr lang="en-US" sz="12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 Based on data analysis, the effect of mobile application build and pricing on its marketability would be </a:t>
            </a:r>
            <a:r>
              <a:rPr lang="en-US" sz="1400" i="0" dirty="0" smtClean="0">
                <a:solidFill>
                  <a:schemeClr val="tx1"/>
                </a:solidFill>
                <a:latin typeface="Times New Roman" panose="02020603050405020304" pitchFamily="18" charset="0"/>
                <a:cs typeface="Times New Roman" panose="02020603050405020304" pitchFamily="18" charset="0"/>
              </a:rPr>
              <a:t>determined. The </a:t>
            </a:r>
            <a:r>
              <a:rPr lang="en-US" sz="1400" i="0" dirty="0">
                <a:solidFill>
                  <a:schemeClr val="tx1"/>
                </a:solidFill>
                <a:latin typeface="Times New Roman" panose="02020603050405020304" pitchFamily="18" charset="0"/>
                <a:cs typeface="Times New Roman" panose="02020603050405020304" pitchFamily="18" charset="0"/>
              </a:rPr>
              <a:t>important fields contained in the data set are Rating, Pricing, Size, Reviews, Category, </a:t>
            </a:r>
            <a:r>
              <a:rPr lang="en-US" sz="1400" i="0" dirty="0" err="1">
                <a:solidFill>
                  <a:schemeClr val="tx1"/>
                </a:solidFill>
                <a:latin typeface="Times New Roman" panose="02020603050405020304" pitchFamily="18" charset="0"/>
                <a:cs typeface="Times New Roman" panose="02020603050405020304" pitchFamily="18" charset="0"/>
              </a:rPr>
              <a:t>AndroidVer</a:t>
            </a:r>
            <a:r>
              <a:rPr lang="en-US" sz="1400" i="0" dirty="0">
                <a:solidFill>
                  <a:schemeClr val="tx1"/>
                </a:solidFill>
                <a:latin typeface="Times New Roman" panose="02020603050405020304" pitchFamily="18" charset="0"/>
                <a:cs typeface="Times New Roman" panose="02020603050405020304" pitchFamily="18" charset="0"/>
              </a:rPr>
              <a:t> (minimum required version), </a:t>
            </a:r>
            <a:r>
              <a:rPr lang="en-US" sz="1400" i="0" dirty="0" err="1">
                <a:solidFill>
                  <a:schemeClr val="tx1"/>
                </a:solidFill>
                <a:latin typeface="Times New Roman" panose="02020603050405020304" pitchFamily="18" charset="0"/>
                <a:cs typeface="Times New Roman" panose="02020603050405020304" pitchFamily="18" charset="0"/>
              </a:rPr>
              <a:t>LastUpdate</a:t>
            </a:r>
            <a:r>
              <a:rPr lang="en-US" sz="1400" i="0" dirty="0">
                <a:solidFill>
                  <a:schemeClr val="tx1"/>
                </a:solidFill>
                <a:latin typeface="Times New Roman" panose="02020603050405020304" pitchFamily="18" charset="0"/>
                <a:cs typeface="Times New Roman" panose="02020603050405020304" pitchFamily="18" charset="0"/>
              </a:rPr>
              <a:t> (date of last update), and Installs. It would have been nice to have the creation date for each observation, as this would have aided in determining if there was a significant relationship between creation date and number of installs. </a:t>
            </a:r>
          </a:p>
          <a:p>
            <a:pPr algn="l">
              <a:lnSpc>
                <a:spcPct val="200000"/>
              </a:lnSpc>
              <a:spcBef>
                <a:spcPts val="0"/>
              </a:spcBef>
            </a:pPr>
            <a:endParaRPr lang="en-US" sz="1200"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758176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1417" y="990600"/>
            <a:ext cx="6400800" cy="426720"/>
          </a:xfrm>
        </p:spPr>
        <p:txBody>
          <a:bodyPr>
            <a:noAutofit/>
          </a:bodyPr>
          <a:lstStyle/>
          <a:p>
            <a:pPr>
              <a:lnSpc>
                <a:spcPct val="200000"/>
              </a:lnSpc>
            </a:pPr>
            <a:r>
              <a:rPr lang="en-US" sz="1200" b="1" dirty="0" smtClean="0">
                <a:latin typeface="Times New Roman" pitchFamily="18" charset="0"/>
                <a:cs typeface="Times New Roman" pitchFamily="18" charset="0"/>
              </a:rPr>
              <a:t>THE Data</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1450450"/>
            <a:ext cx="6553200" cy="4188350"/>
          </a:xfrm>
        </p:spPr>
        <p:txBody>
          <a:bodyPr>
            <a:noAutofit/>
          </a:bodyPr>
          <a:lstStyle/>
          <a:p>
            <a:pPr indent="-171450" algn="l">
              <a:lnSpc>
                <a:spcPct val="200000"/>
              </a:lnSpc>
              <a:spcBef>
                <a:spcPts val="0"/>
              </a:spcBef>
              <a:buFont typeface="Arial" panose="020B0604020202020204" pitchFamily="34" charset="0"/>
              <a:buChar char="•"/>
            </a:pPr>
            <a:r>
              <a:rPr lang="en-US" sz="1400" i="0" dirty="0">
                <a:solidFill>
                  <a:schemeClr val="tx1"/>
                </a:solidFill>
                <a:latin typeface="Times New Roman" panose="02020603050405020304" pitchFamily="18" charset="0"/>
                <a:cs typeface="Times New Roman" panose="02020603050405020304" pitchFamily="18" charset="0"/>
              </a:rPr>
              <a:t> The data holds various exciting build and social information on android mobile applications. </a:t>
            </a:r>
          </a:p>
          <a:p>
            <a:pPr indent="-285750" algn="l">
              <a:lnSpc>
                <a:spcPct val="200000"/>
              </a:lnSpc>
              <a:spcBef>
                <a:spcPts val="0"/>
              </a:spcBef>
              <a:buFont typeface="Arial" panose="020B0604020202020204" pitchFamily="34" charset="0"/>
              <a:buChar char="•"/>
            </a:pPr>
            <a:r>
              <a:rPr lang="en-US" sz="1400" i="0" dirty="0">
                <a:solidFill>
                  <a:schemeClr val="tx1"/>
                </a:solidFill>
                <a:latin typeface="Times New Roman" panose="02020603050405020304" pitchFamily="18" charset="0"/>
                <a:cs typeface="Times New Roman" panose="02020603050405020304" pitchFamily="18" charset="0"/>
              </a:rPr>
              <a:t>The data was scraped from Google Play Store It can be used for both exploratory data analysis (EDA) and predicting how marketable an android mobile app is. </a:t>
            </a:r>
          </a:p>
          <a:p>
            <a:pPr indent="-285750" algn="l">
              <a:lnSpc>
                <a:spcPct val="200000"/>
              </a:lnSpc>
              <a:spcBef>
                <a:spcPts val="0"/>
              </a:spcBef>
              <a:buFont typeface="Arial" panose="020B0604020202020204" pitchFamily="34" charset="0"/>
              <a:buChar char="•"/>
            </a:pPr>
            <a:r>
              <a:rPr lang="en-GB" sz="1400" i="0" dirty="0">
                <a:solidFill>
                  <a:schemeClr val="tx1"/>
                </a:solidFill>
                <a:latin typeface="Times New Roman" panose="02020603050405020304" pitchFamily="18" charset="0"/>
                <a:cs typeface="Times New Roman" panose="02020603050405020304" pitchFamily="18" charset="0"/>
              </a:rPr>
              <a:t>The initial dataset had 10841 Observations and 12 variables. After data wrangling, we ended up with 10840 observations and 19 Variables</a:t>
            </a:r>
          </a:p>
          <a:p>
            <a:pPr marL="171450" indent="-171450" algn="l">
              <a:lnSpc>
                <a:spcPct val="200000"/>
              </a:lnSpc>
              <a:spcBef>
                <a:spcPts val="0"/>
              </a:spcBef>
              <a:buFont typeface="Arial" pitchFamily="34" charset="0"/>
              <a:buChar char="•"/>
            </a:pPr>
            <a:endParaRPr lang="en-US" sz="1200"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9061757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250" autoRev="1" fill="remove"/>
                                        <p:tgtEl>
                                          <p:spTgt spid="3">
                                            <p:txEl>
                                              <p:pRg st="1" end="1"/>
                                            </p:txEl>
                                          </p:spTgt>
                                        </p:tgtEl>
                                        <p:attrNameLst>
                                          <p:attrName>style.color</p:attrName>
                                        </p:attrNameLst>
                                      </p:cBhvr>
                                      <p:to>
                                        <a:schemeClr val="bg1"/>
                                      </p:to>
                                    </p:animClr>
                                    <p:animClr clrSpc="rgb" dir="cw">
                                      <p:cBhvr>
                                        <p:cTn id="19" dur="250" autoRev="1" fill="remove"/>
                                        <p:tgtEl>
                                          <p:spTgt spid="3">
                                            <p:txEl>
                                              <p:pRg st="1" end="1"/>
                                            </p:txEl>
                                          </p:spTgt>
                                        </p:tgtEl>
                                        <p:attrNameLst>
                                          <p:attrName>fillcolor</p:attrName>
                                        </p:attrNameLst>
                                      </p:cBhvr>
                                      <p:to>
                                        <a:schemeClr val="bg1"/>
                                      </p:to>
                                    </p:animClr>
                                    <p:set>
                                      <p:cBhvr>
                                        <p:cTn id="20" dur="250" autoRev="1" fill="remove"/>
                                        <p:tgtEl>
                                          <p:spTgt spid="3">
                                            <p:txEl>
                                              <p:pRg st="1" end="1"/>
                                            </p:txEl>
                                          </p:spTgt>
                                        </p:tgtEl>
                                        <p:attrNameLst>
                                          <p:attrName>fill.type</p:attrName>
                                        </p:attrNameLst>
                                      </p:cBhvr>
                                      <p:to>
                                        <p:strVal val="solid"/>
                                      </p:to>
                                    </p:set>
                                    <p:set>
                                      <p:cBhvr>
                                        <p:cTn id="21" dur="250" autoRev="1" fill="remove"/>
                                        <p:tgtEl>
                                          <p:spTgt spid="3">
                                            <p:txEl>
                                              <p:pRg st="1" end="1"/>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7" presetClass="emph" presetSubtype="0" fill="remove" grpId="0" nodeType="clickEffect">
                                  <p:stCondLst>
                                    <p:cond delay="0"/>
                                  </p:stCondLst>
                                  <p:childTnLst>
                                    <p:animClr clrSpc="rgb" dir="cw">
                                      <p:cBhvr override="childStyle">
                                        <p:cTn id="25" dur="250" autoRev="1" fill="remove"/>
                                        <p:tgtEl>
                                          <p:spTgt spid="3">
                                            <p:txEl>
                                              <p:pRg st="2" end="2"/>
                                            </p:txEl>
                                          </p:spTgt>
                                        </p:tgtEl>
                                        <p:attrNameLst>
                                          <p:attrName>style.color</p:attrName>
                                        </p:attrNameLst>
                                      </p:cBhvr>
                                      <p:to>
                                        <a:schemeClr val="bg1"/>
                                      </p:to>
                                    </p:animClr>
                                    <p:animClr clrSpc="rgb" dir="cw">
                                      <p:cBhvr>
                                        <p:cTn id="26" dur="250" autoRev="1" fill="remove"/>
                                        <p:tgtEl>
                                          <p:spTgt spid="3">
                                            <p:txEl>
                                              <p:pRg st="2" end="2"/>
                                            </p:txEl>
                                          </p:spTgt>
                                        </p:tgtEl>
                                        <p:attrNameLst>
                                          <p:attrName>fillcolor</p:attrName>
                                        </p:attrNameLst>
                                      </p:cBhvr>
                                      <p:to>
                                        <a:schemeClr val="bg1"/>
                                      </p:to>
                                    </p:animClr>
                                    <p:set>
                                      <p:cBhvr>
                                        <p:cTn id="27" dur="250" autoRev="1" fill="remove"/>
                                        <p:tgtEl>
                                          <p:spTgt spid="3">
                                            <p:txEl>
                                              <p:pRg st="2" end="2"/>
                                            </p:txEl>
                                          </p:spTgt>
                                        </p:tgtEl>
                                        <p:attrNameLst>
                                          <p:attrName>fill.type</p:attrName>
                                        </p:attrNameLst>
                                      </p:cBhvr>
                                      <p:to>
                                        <p:strVal val="solid"/>
                                      </p:to>
                                    </p:set>
                                    <p:set>
                                      <p:cBhvr>
                                        <p:cTn id="28" dur="250" autoRev="1" fill="remove"/>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457200"/>
            <a:ext cx="6400800" cy="914400"/>
          </a:xfrm>
        </p:spPr>
        <p:txBody>
          <a:bodyPr>
            <a:normAutofit/>
          </a:bodyPr>
          <a:lstStyle/>
          <a:p>
            <a:r>
              <a:rPr lang="en-US" sz="1200" b="1" dirty="0" smtClean="0">
                <a:latin typeface="Times New Roman" pitchFamily="18" charset="0"/>
                <a:cs typeface="Times New Roman" pitchFamily="18" charset="0"/>
              </a:rPr>
              <a:t>Data dictionary</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676400" y="1371600"/>
            <a:ext cx="6553200" cy="4038600"/>
          </a:xfrm>
        </p:spPr>
        <p:txBody>
          <a:bodyPr>
            <a:normAutofit lnSpcReduction="10000"/>
          </a:bodyPr>
          <a:lstStyle/>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 – App name (unique nominal)</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Category – App category (nominal: "ART_AND_DESIGN”, “FAMILY”, “SOCIAL”, etc.)</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Rating – App rating (numeric: from 1 to 5)</a:t>
            </a: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Reviews – Number of reviews (numeric: from 0 to 78158306</a:t>
            </a:r>
            <a:r>
              <a:rPr lang="en-US" altLang="en-US" sz="1050" i="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700" i="0" dirty="0">
                <a:solidFill>
                  <a:schemeClr val="tx1"/>
                </a:solidFill>
                <a:latin typeface="Times New Roman" panose="02020603050405020304" pitchFamily="18" charset="0"/>
                <a:cs typeface="Times New Roman" panose="02020603050405020304" pitchFamily="18" charset="0"/>
              </a:rPr>
              <a:t>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Size – Size of app (nominal: "1.0M","1.1M”, etc.)</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Installs – Number of downloads (Ordinal: 0, 1, 5, 10, 50, 100, 500, 1000, 5000, 10000, 50000, 100000, 500000, 1000000, 5000000, 10000000, 50000000, 100000000, 500000000, 1000000000)</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Type – Type of payment (Binary "Free</a:t>
            </a:r>
            <a:r>
              <a:rPr lang="en-US" altLang="en-US" sz="1200" i="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Paid")</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Price – Cost of app (numeric: from 0 – 400)</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ContentRating</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Type of audience app was designed for ("Adults only 18+", “Everyone”, “Teen”, etc.)</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Genres - Genre of App (nominal: </a:t>
            </a:r>
            <a:r>
              <a:rPr lang="en-US" altLang="en-US" sz="1200" i="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"Action", "Action; Action </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&amp; Adventure", etc</a:t>
            </a:r>
            <a:r>
              <a:rPr lang="en-US" altLang="en-US" sz="1200" i="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700" i="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7704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3">
                                            <p:txEl>
                                              <p:pRg st="2" end="2"/>
                                            </p:txEl>
                                          </p:spTgt>
                                        </p:tgtEl>
                                        <p:attrNameLst>
                                          <p:attrName>r</p:attrName>
                                        </p:attrNameLst>
                                      </p:cBhvr>
                                    </p:animRot>
                                    <p:animRot by="-240000">
                                      <p:cBhvr>
                                        <p:cTn id="28" dur="200" fill="hold">
                                          <p:stCondLst>
                                            <p:cond delay="200"/>
                                          </p:stCondLst>
                                        </p:cTn>
                                        <p:tgtEl>
                                          <p:spTgt spid="3">
                                            <p:txEl>
                                              <p:pRg st="2" end="2"/>
                                            </p:txEl>
                                          </p:spTgt>
                                        </p:tgtEl>
                                        <p:attrNameLst>
                                          <p:attrName>r</p:attrName>
                                        </p:attrNameLst>
                                      </p:cBhvr>
                                    </p:animRot>
                                    <p:animRot by="240000">
                                      <p:cBhvr>
                                        <p:cTn id="29" dur="200" fill="hold">
                                          <p:stCondLst>
                                            <p:cond delay="400"/>
                                          </p:stCondLst>
                                        </p:cTn>
                                        <p:tgtEl>
                                          <p:spTgt spid="3">
                                            <p:txEl>
                                              <p:pRg st="2" end="2"/>
                                            </p:txEl>
                                          </p:spTgt>
                                        </p:tgtEl>
                                        <p:attrNameLst>
                                          <p:attrName>r</p:attrName>
                                        </p:attrNameLst>
                                      </p:cBhvr>
                                    </p:animRot>
                                    <p:animRot by="-240000">
                                      <p:cBhvr>
                                        <p:cTn id="30" dur="200" fill="hold">
                                          <p:stCondLst>
                                            <p:cond delay="600"/>
                                          </p:stCondLst>
                                        </p:cTn>
                                        <p:tgtEl>
                                          <p:spTgt spid="3">
                                            <p:txEl>
                                              <p:pRg st="2" end="2"/>
                                            </p:txEl>
                                          </p:spTgt>
                                        </p:tgtEl>
                                        <p:attrNameLst>
                                          <p:attrName>r</p:attrName>
                                        </p:attrNameLst>
                                      </p:cBhvr>
                                    </p:animRot>
                                    <p:animRot by="120000">
                                      <p:cBhvr>
                                        <p:cTn id="31" dur="200" fill="hold">
                                          <p:stCondLst>
                                            <p:cond delay="800"/>
                                          </p:stCondLst>
                                        </p:cTn>
                                        <p:tgtEl>
                                          <p:spTgt spid="3">
                                            <p:txEl>
                                              <p:pRg st="2" end="2"/>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2" presetClass="emph" presetSubtype="0" fill="hold" grpId="0" nodeType="clickEffect">
                                  <p:stCondLst>
                                    <p:cond delay="0"/>
                                  </p:stCondLst>
                                  <p:childTnLst>
                                    <p:animRot by="120000">
                                      <p:cBhvr>
                                        <p:cTn id="35" dur="100" fill="hold">
                                          <p:stCondLst>
                                            <p:cond delay="0"/>
                                          </p:stCondLst>
                                        </p:cTn>
                                        <p:tgtEl>
                                          <p:spTgt spid="3">
                                            <p:txEl>
                                              <p:pRg st="3" end="3"/>
                                            </p:txEl>
                                          </p:spTgt>
                                        </p:tgtEl>
                                        <p:attrNameLst>
                                          <p:attrName>r</p:attrName>
                                        </p:attrNameLst>
                                      </p:cBhvr>
                                    </p:animRot>
                                    <p:animRot by="-240000">
                                      <p:cBhvr>
                                        <p:cTn id="36" dur="200" fill="hold">
                                          <p:stCondLst>
                                            <p:cond delay="200"/>
                                          </p:stCondLst>
                                        </p:cTn>
                                        <p:tgtEl>
                                          <p:spTgt spid="3">
                                            <p:txEl>
                                              <p:pRg st="3" end="3"/>
                                            </p:txEl>
                                          </p:spTgt>
                                        </p:tgtEl>
                                        <p:attrNameLst>
                                          <p:attrName>r</p:attrName>
                                        </p:attrNameLst>
                                      </p:cBhvr>
                                    </p:animRot>
                                    <p:animRot by="240000">
                                      <p:cBhvr>
                                        <p:cTn id="37" dur="200" fill="hold">
                                          <p:stCondLst>
                                            <p:cond delay="400"/>
                                          </p:stCondLst>
                                        </p:cTn>
                                        <p:tgtEl>
                                          <p:spTgt spid="3">
                                            <p:txEl>
                                              <p:pRg st="3" end="3"/>
                                            </p:txEl>
                                          </p:spTgt>
                                        </p:tgtEl>
                                        <p:attrNameLst>
                                          <p:attrName>r</p:attrName>
                                        </p:attrNameLst>
                                      </p:cBhvr>
                                    </p:animRot>
                                    <p:animRot by="-240000">
                                      <p:cBhvr>
                                        <p:cTn id="38" dur="200" fill="hold">
                                          <p:stCondLst>
                                            <p:cond delay="600"/>
                                          </p:stCondLst>
                                        </p:cTn>
                                        <p:tgtEl>
                                          <p:spTgt spid="3">
                                            <p:txEl>
                                              <p:pRg st="3" end="3"/>
                                            </p:txEl>
                                          </p:spTgt>
                                        </p:tgtEl>
                                        <p:attrNameLst>
                                          <p:attrName>r</p:attrName>
                                        </p:attrNameLst>
                                      </p:cBhvr>
                                    </p:animRot>
                                    <p:animRot by="120000">
                                      <p:cBhvr>
                                        <p:cTn id="39" dur="200" fill="hold">
                                          <p:stCondLst>
                                            <p:cond delay="800"/>
                                          </p:stCondLst>
                                        </p:cTn>
                                        <p:tgtEl>
                                          <p:spTgt spid="3">
                                            <p:txEl>
                                              <p:pRg st="3" end="3"/>
                                            </p:txEl>
                                          </p:spTgt>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32" presetClass="emph" presetSubtype="0" fill="hold" grpId="0" nodeType="clickEffect">
                                  <p:stCondLst>
                                    <p:cond delay="0"/>
                                  </p:stCondLst>
                                  <p:childTnLst>
                                    <p:animRot by="120000">
                                      <p:cBhvr>
                                        <p:cTn id="43" dur="100" fill="hold">
                                          <p:stCondLst>
                                            <p:cond delay="0"/>
                                          </p:stCondLst>
                                        </p:cTn>
                                        <p:tgtEl>
                                          <p:spTgt spid="3">
                                            <p:txEl>
                                              <p:pRg st="4" end="4"/>
                                            </p:txEl>
                                          </p:spTgt>
                                        </p:tgtEl>
                                        <p:attrNameLst>
                                          <p:attrName>r</p:attrName>
                                        </p:attrNameLst>
                                      </p:cBhvr>
                                    </p:animRot>
                                    <p:animRot by="-240000">
                                      <p:cBhvr>
                                        <p:cTn id="44" dur="200" fill="hold">
                                          <p:stCondLst>
                                            <p:cond delay="200"/>
                                          </p:stCondLst>
                                        </p:cTn>
                                        <p:tgtEl>
                                          <p:spTgt spid="3">
                                            <p:txEl>
                                              <p:pRg st="4" end="4"/>
                                            </p:txEl>
                                          </p:spTgt>
                                        </p:tgtEl>
                                        <p:attrNameLst>
                                          <p:attrName>r</p:attrName>
                                        </p:attrNameLst>
                                      </p:cBhvr>
                                    </p:animRot>
                                    <p:animRot by="240000">
                                      <p:cBhvr>
                                        <p:cTn id="45" dur="200" fill="hold">
                                          <p:stCondLst>
                                            <p:cond delay="400"/>
                                          </p:stCondLst>
                                        </p:cTn>
                                        <p:tgtEl>
                                          <p:spTgt spid="3">
                                            <p:txEl>
                                              <p:pRg st="4" end="4"/>
                                            </p:txEl>
                                          </p:spTgt>
                                        </p:tgtEl>
                                        <p:attrNameLst>
                                          <p:attrName>r</p:attrName>
                                        </p:attrNameLst>
                                      </p:cBhvr>
                                    </p:animRot>
                                    <p:animRot by="-240000">
                                      <p:cBhvr>
                                        <p:cTn id="46" dur="200" fill="hold">
                                          <p:stCondLst>
                                            <p:cond delay="600"/>
                                          </p:stCondLst>
                                        </p:cTn>
                                        <p:tgtEl>
                                          <p:spTgt spid="3">
                                            <p:txEl>
                                              <p:pRg st="4" end="4"/>
                                            </p:txEl>
                                          </p:spTgt>
                                        </p:tgtEl>
                                        <p:attrNameLst>
                                          <p:attrName>r</p:attrName>
                                        </p:attrNameLst>
                                      </p:cBhvr>
                                    </p:animRot>
                                    <p:animRot by="120000">
                                      <p:cBhvr>
                                        <p:cTn id="47" dur="200" fill="hold">
                                          <p:stCondLst>
                                            <p:cond delay="800"/>
                                          </p:stCondLst>
                                        </p:cTn>
                                        <p:tgtEl>
                                          <p:spTgt spid="3">
                                            <p:txEl>
                                              <p:pRg st="4" end="4"/>
                                            </p:txEl>
                                          </p:spTgt>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32" presetClass="emph" presetSubtype="0" fill="hold" grpId="0" nodeType="clickEffect">
                                  <p:stCondLst>
                                    <p:cond delay="0"/>
                                  </p:stCondLst>
                                  <p:childTnLst>
                                    <p:animRot by="120000">
                                      <p:cBhvr>
                                        <p:cTn id="51" dur="100" fill="hold">
                                          <p:stCondLst>
                                            <p:cond delay="0"/>
                                          </p:stCondLst>
                                        </p:cTn>
                                        <p:tgtEl>
                                          <p:spTgt spid="3">
                                            <p:txEl>
                                              <p:pRg st="5" end="5"/>
                                            </p:txEl>
                                          </p:spTgt>
                                        </p:tgtEl>
                                        <p:attrNameLst>
                                          <p:attrName>r</p:attrName>
                                        </p:attrNameLst>
                                      </p:cBhvr>
                                    </p:animRot>
                                    <p:animRot by="-240000">
                                      <p:cBhvr>
                                        <p:cTn id="52" dur="200" fill="hold">
                                          <p:stCondLst>
                                            <p:cond delay="200"/>
                                          </p:stCondLst>
                                        </p:cTn>
                                        <p:tgtEl>
                                          <p:spTgt spid="3">
                                            <p:txEl>
                                              <p:pRg st="5" end="5"/>
                                            </p:txEl>
                                          </p:spTgt>
                                        </p:tgtEl>
                                        <p:attrNameLst>
                                          <p:attrName>r</p:attrName>
                                        </p:attrNameLst>
                                      </p:cBhvr>
                                    </p:animRot>
                                    <p:animRot by="240000">
                                      <p:cBhvr>
                                        <p:cTn id="53" dur="200" fill="hold">
                                          <p:stCondLst>
                                            <p:cond delay="400"/>
                                          </p:stCondLst>
                                        </p:cTn>
                                        <p:tgtEl>
                                          <p:spTgt spid="3">
                                            <p:txEl>
                                              <p:pRg st="5" end="5"/>
                                            </p:txEl>
                                          </p:spTgt>
                                        </p:tgtEl>
                                        <p:attrNameLst>
                                          <p:attrName>r</p:attrName>
                                        </p:attrNameLst>
                                      </p:cBhvr>
                                    </p:animRot>
                                    <p:animRot by="-240000">
                                      <p:cBhvr>
                                        <p:cTn id="54" dur="200" fill="hold">
                                          <p:stCondLst>
                                            <p:cond delay="600"/>
                                          </p:stCondLst>
                                        </p:cTn>
                                        <p:tgtEl>
                                          <p:spTgt spid="3">
                                            <p:txEl>
                                              <p:pRg st="5" end="5"/>
                                            </p:txEl>
                                          </p:spTgt>
                                        </p:tgtEl>
                                        <p:attrNameLst>
                                          <p:attrName>r</p:attrName>
                                        </p:attrNameLst>
                                      </p:cBhvr>
                                    </p:animRot>
                                    <p:animRot by="120000">
                                      <p:cBhvr>
                                        <p:cTn id="55" dur="200" fill="hold">
                                          <p:stCondLst>
                                            <p:cond delay="800"/>
                                          </p:stCondLst>
                                        </p:cTn>
                                        <p:tgtEl>
                                          <p:spTgt spid="3">
                                            <p:txEl>
                                              <p:pRg st="5" end="5"/>
                                            </p:txEl>
                                          </p:spTgt>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32" presetClass="emph" presetSubtype="0" fill="hold" grpId="0" nodeType="clickEffect">
                                  <p:stCondLst>
                                    <p:cond delay="0"/>
                                  </p:stCondLst>
                                  <p:childTnLst>
                                    <p:animRot by="120000">
                                      <p:cBhvr>
                                        <p:cTn id="59" dur="100" fill="hold">
                                          <p:stCondLst>
                                            <p:cond delay="0"/>
                                          </p:stCondLst>
                                        </p:cTn>
                                        <p:tgtEl>
                                          <p:spTgt spid="3">
                                            <p:txEl>
                                              <p:pRg st="6" end="6"/>
                                            </p:txEl>
                                          </p:spTgt>
                                        </p:tgtEl>
                                        <p:attrNameLst>
                                          <p:attrName>r</p:attrName>
                                        </p:attrNameLst>
                                      </p:cBhvr>
                                    </p:animRot>
                                    <p:animRot by="-240000">
                                      <p:cBhvr>
                                        <p:cTn id="60" dur="200" fill="hold">
                                          <p:stCondLst>
                                            <p:cond delay="200"/>
                                          </p:stCondLst>
                                        </p:cTn>
                                        <p:tgtEl>
                                          <p:spTgt spid="3">
                                            <p:txEl>
                                              <p:pRg st="6" end="6"/>
                                            </p:txEl>
                                          </p:spTgt>
                                        </p:tgtEl>
                                        <p:attrNameLst>
                                          <p:attrName>r</p:attrName>
                                        </p:attrNameLst>
                                      </p:cBhvr>
                                    </p:animRot>
                                    <p:animRot by="240000">
                                      <p:cBhvr>
                                        <p:cTn id="61" dur="200" fill="hold">
                                          <p:stCondLst>
                                            <p:cond delay="400"/>
                                          </p:stCondLst>
                                        </p:cTn>
                                        <p:tgtEl>
                                          <p:spTgt spid="3">
                                            <p:txEl>
                                              <p:pRg st="6" end="6"/>
                                            </p:txEl>
                                          </p:spTgt>
                                        </p:tgtEl>
                                        <p:attrNameLst>
                                          <p:attrName>r</p:attrName>
                                        </p:attrNameLst>
                                      </p:cBhvr>
                                    </p:animRot>
                                    <p:animRot by="-240000">
                                      <p:cBhvr>
                                        <p:cTn id="62" dur="200" fill="hold">
                                          <p:stCondLst>
                                            <p:cond delay="600"/>
                                          </p:stCondLst>
                                        </p:cTn>
                                        <p:tgtEl>
                                          <p:spTgt spid="3">
                                            <p:txEl>
                                              <p:pRg st="6" end="6"/>
                                            </p:txEl>
                                          </p:spTgt>
                                        </p:tgtEl>
                                        <p:attrNameLst>
                                          <p:attrName>r</p:attrName>
                                        </p:attrNameLst>
                                      </p:cBhvr>
                                    </p:animRot>
                                    <p:animRot by="120000">
                                      <p:cBhvr>
                                        <p:cTn id="63" dur="200" fill="hold">
                                          <p:stCondLst>
                                            <p:cond delay="800"/>
                                          </p:stCondLst>
                                        </p:cTn>
                                        <p:tgtEl>
                                          <p:spTgt spid="3">
                                            <p:txEl>
                                              <p:pRg st="6" end="6"/>
                                            </p:txEl>
                                          </p:spTgt>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32" presetClass="emph" presetSubtype="0" fill="hold" grpId="0" nodeType="clickEffect">
                                  <p:stCondLst>
                                    <p:cond delay="0"/>
                                  </p:stCondLst>
                                  <p:childTnLst>
                                    <p:animRot by="120000">
                                      <p:cBhvr>
                                        <p:cTn id="67" dur="100" fill="hold">
                                          <p:stCondLst>
                                            <p:cond delay="0"/>
                                          </p:stCondLst>
                                        </p:cTn>
                                        <p:tgtEl>
                                          <p:spTgt spid="3">
                                            <p:txEl>
                                              <p:pRg st="7" end="7"/>
                                            </p:txEl>
                                          </p:spTgt>
                                        </p:tgtEl>
                                        <p:attrNameLst>
                                          <p:attrName>r</p:attrName>
                                        </p:attrNameLst>
                                      </p:cBhvr>
                                    </p:animRot>
                                    <p:animRot by="-240000">
                                      <p:cBhvr>
                                        <p:cTn id="68" dur="200" fill="hold">
                                          <p:stCondLst>
                                            <p:cond delay="200"/>
                                          </p:stCondLst>
                                        </p:cTn>
                                        <p:tgtEl>
                                          <p:spTgt spid="3">
                                            <p:txEl>
                                              <p:pRg st="7" end="7"/>
                                            </p:txEl>
                                          </p:spTgt>
                                        </p:tgtEl>
                                        <p:attrNameLst>
                                          <p:attrName>r</p:attrName>
                                        </p:attrNameLst>
                                      </p:cBhvr>
                                    </p:animRot>
                                    <p:animRot by="240000">
                                      <p:cBhvr>
                                        <p:cTn id="69" dur="200" fill="hold">
                                          <p:stCondLst>
                                            <p:cond delay="400"/>
                                          </p:stCondLst>
                                        </p:cTn>
                                        <p:tgtEl>
                                          <p:spTgt spid="3">
                                            <p:txEl>
                                              <p:pRg st="7" end="7"/>
                                            </p:txEl>
                                          </p:spTgt>
                                        </p:tgtEl>
                                        <p:attrNameLst>
                                          <p:attrName>r</p:attrName>
                                        </p:attrNameLst>
                                      </p:cBhvr>
                                    </p:animRot>
                                    <p:animRot by="-240000">
                                      <p:cBhvr>
                                        <p:cTn id="70" dur="200" fill="hold">
                                          <p:stCondLst>
                                            <p:cond delay="600"/>
                                          </p:stCondLst>
                                        </p:cTn>
                                        <p:tgtEl>
                                          <p:spTgt spid="3">
                                            <p:txEl>
                                              <p:pRg st="7" end="7"/>
                                            </p:txEl>
                                          </p:spTgt>
                                        </p:tgtEl>
                                        <p:attrNameLst>
                                          <p:attrName>r</p:attrName>
                                        </p:attrNameLst>
                                      </p:cBhvr>
                                    </p:animRot>
                                    <p:animRot by="120000">
                                      <p:cBhvr>
                                        <p:cTn id="71" dur="200" fill="hold">
                                          <p:stCondLst>
                                            <p:cond delay="800"/>
                                          </p:stCondLst>
                                        </p:cTn>
                                        <p:tgtEl>
                                          <p:spTgt spid="3">
                                            <p:txEl>
                                              <p:pRg st="7" end="7"/>
                                            </p:txEl>
                                          </p:spTgt>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32" presetClass="emph" presetSubtype="0" fill="hold" grpId="0" nodeType="clickEffect">
                                  <p:stCondLst>
                                    <p:cond delay="0"/>
                                  </p:stCondLst>
                                  <p:childTnLst>
                                    <p:animRot by="120000">
                                      <p:cBhvr>
                                        <p:cTn id="75" dur="100" fill="hold">
                                          <p:stCondLst>
                                            <p:cond delay="0"/>
                                          </p:stCondLst>
                                        </p:cTn>
                                        <p:tgtEl>
                                          <p:spTgt spid="3">
                                            <p:txEl>
                                              <p:pRg st="8" end="8"/>
                                            </p:txEl>
                                          </p:spTgt>
                                        </p:tgtEl>
                                        <p:attrNameLst>
                                          <p:attrName>r</p:attrName>
                                        </p:attrNameLst>
                                      </p:cBhvr>
                                    </p:animRot>
                                    <p:animRot by="-240000">
                                      <p:cBhvr>
                                        <p:cTn id="76" dur="200" fill="hold">
                                          <p:stCondLst>
                                            <p:cond delay="200"/>
                                          </p:stCondLst>
                                        </p:cTn>
                                        <p:tgtEl>
                                          <p:spTgt spid="3">
                                            <p:txEl>
                                              <p:pRg st="8" end="8"/>
                                            </p:txEl>
                                          </p:spTgt>
                                        </p:tgtEl>
                                        <p:attrNameLst>
                                          <p:attrName>r</p:attrName>
                                        </p:attrNameLst>
                                      </p:cBhvr>
                                    </p:animRot>
                                    <p:animRot by="240000">
                                      <p:cBhvr>
                                        <p:cTn id="77" dur="200" fill="hold">
                                          <p:stCondLst>
                                            <p:cond delay="400"/>
                                          </p:stCondLst>
                                        </p:cTn>
                                        <p:tgtEl>
                                          <p:spTgt spid="3">
                                            <p:txEl>
                                              <p:pRg st="8" end="8"/>
                                            </p:txEl>
                                          </p:spTgt>
                                        </p:tgtEl>
                                        <p:attrNameLst>
                                          <p:attrName>r</p:attrName>
                                        </p:attrNameLst>
                                      </p:cBhvr>
                                    </p:animRot>
                                    <p:animRot by="-240000">
                                      <p:cBhvr>
                                        <p:cTn id="78" dur="200" fill="hold">
                                          <p:stCondLst>
                                            <p:cond delay="600"/>
                                          </p:stCondLst>
                                        </p:cTn>
                                        <p:tgtEl>
                                          <p:spTgt spid="3">
                                            <p:txEl>
                                              <p:pRg st="8" end="8"/>
                                            </p:txEl>
                                          </p:spTgt>
                                        </p:tgtEl>
                                        <p:attrNameLst>
                                          <p:attrName>r</p:attrName>
                                        </p:attrNameLst>
                                      </p:cBhvr>
                                    </p:animRot>
                                    <p:animRot by="120000">
                                      <p:cBhvr>
                                        <p:cTn id="79" dur="200" fill="hold">
                                          <p:stCondLst>
                                            <p:cond delay="800"/>
                                          </p:stCondLst>
                                        </p:cTn>
                                        <p:tgtEl>
                                          <p:spTgt spid="3">
                                            <p:txEl>
                                              <p:pRg st="8" end="8"/>
                                            </p:txEl>
                                          </p:spTgt>
                                        </p:tgtEl>
                                        <p:attrNameLst>
                                          <p:attrName>r</p:attrName>
                                        </p:attrNameLst>
                                      </p:cBhvr>
                                    </p:animRot>
                                  </p:childTnLst>
                                </p:cTn>
                              </p:par>
                            </p:childTnLst>
                          </p:cTn>
                        </p:par>
                      </p:childTnLst>
                    </p:cTn>
                  </p:par>
                  <p:par>
                    <p:cTn id="80" fill="hold">
                      <p:stCondLst>
                        <p:cond delay="indefinite"/>
                      </p:stCondLst>
                      <p:childTnLst>
                        <p:par>
                          <p:cTn id="81" fill="hold">
                            <p:stCondLst>
                              <p:cond delay="0"/>
                            </p:stCondLst>
                            <p:childTnLst>
                              <p:par>
                                <p:cTn id="82" presetID="32" presetClass="emph" presetSubtype="0" fill="hold" grpId="0" nodeType="clickEffect">
                                  <p:stCondLst>
                                    <p:cond delay="0"/>
                                  </p:stCondLst>
                                  <p:childTnLst>
                                    <p:animRot by="120000">
                                      <p:cBhvr>
                                        <p:cTn id="83" dur="100" fill="hold">
                                          <p:stCondLst>
                                            <p:cond delay="0"/>
                                          </p:stCondLst>
                                        </p:cTn>
                                        <p:tgtEl>
                                          <p:spTgt spid="3">
                                            <p:txEl>
                                              <p:pRg st="9" end="9"/>
                                            </p:txEl>
                                          </p:spTgt>
                                        </p:tgtEl>
                                        <p:attrNameLst>
                                          <p:attrName>r</p:attrName>
                                        </p:attrNameLst>
                                      </p:cBhvr>
                                    </p:animRot>
                                    <p:animRot by="-240000">
                                      <p:cBhvr>
                                        <p:cTn id="84" dur="200" fill="hold">
                                          <p:stCondLst>
                                            <p:cond delay="200"/>
                                          </p:stCondLst>
                                        </p:cTn>
                                        <p:tgtEl>
                                          <p:spTgt spid="3">
                                            <p:txEl>
                                              <p:pRg st="9" end="9"/>
                                            </p:txEl>
                                          </p:spTgt>
                                        </p:tgtEl>
                                        <p:attrNameLst>
                                          <p:attrName>r</p:attrName>
                                        </p:attrNameLst>
                                      </p:cBhvr>
                                    </p:animRot>
                                    <p:animRot by="240000">
                                      <p:cBhvr>
                                        <p:cTn id="85" dur="200" fill="hold">
                                          <p:stCondLst>
                                            <p:cond delay="400"/>
                                          </p:stCondLst>
                                        </p:cTn>
                                        <p:tgtEl>
                                          <p:spTgt spid="3">
                                            <p:txEl>
                                              <p:pRg st="9" end="9"/>
                                            </p:txEl>
                                          </p:spTgt>
                                        </p:tgtEl>
                                        <p:attrNameLst>
                                          <p:attrName>r</p:attrName>
                                        </p:attrNameLst>
                                      </p:cBhvr>
                                    </p:animRot>
                                    <p:animRot by="-240000">
                                      <p:cBhvr>
                                        <p:cTn id="86" dur="200" fill="hold">
                                          <p:stCondLst>
                                            <p:cond delay="600"/>
                                          </p:stCondLst>
                                        </p:cTn>
                                        <p:tgtEl>
                                          <p:spTgt spid="3">
                                            <p:txEl>
                                              <p:pRg st="9" end="9"/>
                                            </p:txEl>
                                          </p:spTgt>
                                        </p:tgtEl>
                                        <p:attrNameLst>
                                          <p:attrName>r</p:attrName>
                                        </p:attrNameLst>
                                      </p:cBhvr>
                                    </p:animRot>
                                    <p:animRot by="120000">
                                      <p:cBhvr>
                                        <p:cTn id="87" dur="200" fill="hold">
                                          <p:stCondLst>
                                            <p:cond delay="80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457200"/>
            <a:ext cx="6400800" cy="914400"/>
          </a:xfrm>
        </p:spPr>
        <p:txBody>
          <a:bodyPr>
            <a:normAutofit/>
          </a:bodyPr>
          <a:lstStyle/>
          <a:p>
            <a:r>
              <a:rPr lang="en-US" sz="1200" b="1" dirty="0" smtClean="0">
                <a:latin typeface="Times New Roman" pitchFamily="18" charset="0"/>
                <a:cs typeface="Times New Roman" pitchFamily="18" charset="0"/>
              </a:rPr>
              <a:t>Data dictionary (continues)</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371600"/>
            <a:ext cx="7162800" cy="4038600"/>
          </a:xfrm>
        </p:spPr>
        <p:txBody>
          <a:bodyPr>
            <a:noAutofit/>
          </a:bodyPr>
          <a:lstStyle/>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LastUpdated</a:t>
            </a:r>
            <a:r>
              <a:rPr lang="en-US" altLang="en-US" sz="1200" i="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Last date an update was made to the app (character: "1-Apr-16","1-Apr-17", etc.)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AndroidVer</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Minimum operating system version required for installation (nominal: "1.0 and up","1.5 and up", etc.)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SizeKB</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App size in kb (numeric: 8.5 - 100000)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AdjustedInstall2 - Number of downloads levels (ordinal: 1, 2, 3)</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AdjustedInstall</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Number of downloads levels (nominal: "Extremely Small", “very small”, “small”, medium”, large”, “very large”)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Day - Last day an update was made to the app (numeric: 1 – 31)</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Month - Last month an update was made to the app (</a:t>
            </a: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norminal</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“Jan”, “Feb”, “Mar”, etc.)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Year - Last year an update was made to the app (numeric: 10 – 18)</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MinimumVer</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Cleaned minimum operating system version required for app installation (nominal: "Version 1s","Version 2s", </a:t>
            </a: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etc</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1200" i="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865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3">
                                            <p:txEl>
                                              <p:pRg st="2" end="2"/>
                                            </p:txEl>
                                          </p:spTgt>
                                        </p:tgtEl>
                                        <p:attrNameLst>
                                          <p:attrName>r</p:attrName>
                                        </p:attrNameLst>
                                      </p:cBhvr>
                                    </p:animRot>
                                    <p:animRot by="-240000">
                                      <p:cBhvr>
                                        <p:cTn id="28" dur="200" fill="hold">
                                          <p:stCondLst>
                                            <p:cond delay="200"/>
                                          </p:stCondLst>
                                        </p:cTn>
                                        <p:tgtEl>
                                          <p:spTgt spid="3">
                                            <p:txEl>
                                              <p:pRg st="2" end="2"/>
                                            </p:txEl>
                                          </p:spTgt>
                                        </p:tgtEl>
                                        <p:attrNameLst>
                                          <p:attrName>r</p:attrName>
                                        </p:attrNameLst>
                                      </p:cBhvr>
                                    </p:animRot>
                                    <p:animRot by="240000">
                                      <p:cBhvr>
                                        <p:cTn id="29" dur="200" fill="hold">
                                          <p:stCondLst>
                                            <p:cond delay="400"/>
                                          </p:stCondLst>
                                        </p:cTn>
                                        <p:tgtEl>
                                          <p:spTgt spid="3">
                                            <p:txEl>
                                              <p:pRg st="2" end="2"/>
                                            </p:txEl>
                                          </p:spTgt>
                                        </p:tgtEl>
                                        <p:attrNameLst>
                                          <p:attrName>r</p:attrName>
                                        </p:attrNameLst>
                                      </p:cBhvr>
                                    </p:animRot>
                                    <p:animRot by="-240000">
                                      <p:cBhvr>
                                        <p:cTn id="30" dur="200" fill="hold">
                                          <p:stCondLst>
                                            <p:cond delay="600"/>
                                          </p:stCondLst>
                                        </p:cTn>
                                        <p:tgtEl>
                                          <p:spTgt spid="3">
                                            <p:txEl>
                                              <p:pRg st="2" end="2"/>
                                            </p:txEl>
                                          </p:spTgt>
                                        </p:tgtEl>
                                        <p:attrNameLst>
                                          <p:attrName>r</p:attrName>
                                        </p:attrNameLst>
                                      </p:cBhvr>
                                    </p:animRot>
                                    <p:animRot by="120000">
                                      <p:cBhvr>
                                        <p:cTn id="31" dur="200" fill="hold">
                                          <p:stCondLst>
                                            <p:cond delay="800"/>
                                          </p:stCondLst>
                                        </p:cTn>
                                        <p:tgtEl>
                                          <p:spTgt spid="3">
                                            <p:txEl>
                                              <p:pRg st="2" end="2"/>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2" presetClass="emph" presetSubtype="0" fill="hold" grpId="0" nodeType="clickEffect">
                                  <p:stCondLst>
                                    <p:cond delay="0"/>
                                  </p:stCondLst>
                                  <p:childTnLst>
                                    <p:animRot by="120000">
                                      <p:cBhvr>
                                        <p:cTn id="35" dur="100" fill="hold">
                                          <p:stCondLst>
                                            <p:cond delay="0"/>
                                          </p:stCondLst>
                                        </p:cTn>
                                        <p:tgtEl>
                                          <p:spTgt spid="3">
                                            <p:txEl>
                                              <p:pRg st="3" end="3"/>
                                            </p:txEl>
                                          </p:spTgt>
                                        </p:tgtEl>
                                        <p:attrNameLst>
                                          <p:attrName>r</p:attrName>
                                        </p:attrNameLst>
                                      </p:cBhvr>
                                    </p:animRot>
                                    <p:animRot by="-240000">
                                      <p:cBhvr>
                                        <p:cTn id="36" dur="200" fill="hold">
                                          <p:stCondLst>
                                            <p:cond delay="200"/>
                                          </p:stCondLst>
                                        </p:cTn>
                                        <p:tgtEl>
                                          <p:spTgt spid="3">
                                            <p:txEl>
                                              <p:pRg st="3" end="3"/>
                                            </p:txEl>
                                          </p:spTgt>
                                        </p:tgtEl>
                                        <p:attrNameLst>
                                          <p:attrName>r</p:attrName>
                                        </p:attrNameLst>
                                      </p:cBhvr>
                                    </p:animRot>
                                    <p:animRot by="240000">
                                      <p:cBhvr>
                                        <p:cTn id="37" dur="200" fill="hold">
                                          <p:stCondLst>
                                            <p:cond delay="400"/>
                                          </p:stCondLst>
                                        </p:cTn>
                                        <p:tgtEl>
                                          <p:spTgt spid="3">
                                            <p:txEl>
                                              <p:pRg st="3" end="3"/>
                                            </p:txEl>
                                          </p:spTgt>
                                        </p:tgtEl>
                                        <p:attrNameLst>
                                          <p:attrName>r</p:attrName>
                                        </p:attrNameLst>
                                      </p:cBhvr>
                                    </p:animRot>
                                    <p:animRot by="-240000">
                                      <p:cBhvr>
                                        <p:cTn id="38" dur="200" fill="hold">
                                          <p:stCondLst>
                                            <p:cond delay="600"/>
                                          </p:stCondLst>
                                        </p:cTn>
                                        <p:tgtEl>
                                          <p:spTgt spid="3">
                                            <p:txEl>
                                              <p:pRg st="3" end="3"/>
                                            </p:txEl>
                                          </p:spTgt>
                                        </p:tgtEl>
                                        <p:attrNameLst>
                                          <p:attrName>r</p:attrName>
                                        </p:attrNameLst>
                                      </p:cBhvr>
                                    </p:animRot>
                                    <p:animRot by="120000">
                                      <p:cBhvr>
                                        <p:cTn id="39" dur="200" fill="hold">
                                          <p:stCondLst>
                                            <p:cond delay="800"/>
                                          </p:stCondLst>
                                        </p:cTn>
                                        <p:tgtEl>
                                          <p:spTgt spid="3">
                                            <p:txEl>
                                              <p:pRg st="3" end="3"/>
                                            </p:txEl>
                                          </p:spTgt>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32" presetClass="emph" presetSubtype="0" fill="hold" grpId="0" nodeType="clickEffect">
                                  <p:stCondLst>
                                    <p:cond delay="0"/>
                                  </p:stCondLst>
                                  <p:childTnLst>
                                    <p:animRot by="120000">
                                      <p:cBhvr>
                                        <p:cTn id="43" dur="100" fill="hold">
                                          <p:stCondLst>
                                            <p:cond delay="0"/>
                                          </p:stCondLst>
                                        </p:cTn>
                                        <p:tgtEl>
                                          <p:spTgt spid="3">
                                            <p:txEl>
                                              <p:pRg st="4" end="4"/>
                                            </p:txEl>
                                          </p:spTgt>
                                        </p:tgtEl>
                                        <p:attrNameLst>
                                          <p:attrName>r</p:attrName>
                                        </p:attrNameLst>
                                      </p:cBhvr>
                                    </p:animRot>
                                    <p:animRot by="-240000">
                                      <p:cBhvr>
                                        <p:cTn id="44" dur="200" fill="hold">
                                          <p:stCondLst>
                                            <p:cond delay="200"/>
                                          </p:stCondLst>
                                        </p:cTn>
                                        <p:tgtEl>
                                          <p:spTgt spid="3">
                                            <p:txEl>
                                              <p:pRg st="4" end="4"/>
                                            </p:txEl>
                                          </p:spTgt>
                                        </p:tgtEl>
                                        <p:attrNameLst>
                                          <p:attrName>r</p:attrName>
                                        </p:attrNameLst>
                                      </p:cBhvr>
                                    </p:animRot>
                                    <p:animRot by="240000">
                                      <p:cBhvr>
                                        <p:cTn id="45" dur="200" fill="hold">
                                          <p:stCondLst>
                                            <p:cond delay="400"/>
                                          </p:stCondLst>
                                        </p:cTn>
                                        <p:tgtEl>
                                          <p:spTgt spid="3">
                                            <p:txEl>
                                              <p:pRg st="4" end="4"/>
                                            </p:txEl>
                                          </p:spTgt>
                                        </p:tgtEl>
                                        <p:attrNameLst>
                                          <p:attrName>r</p:attrName>
                                        </p:attrNameLst>
                                      </p:cBhvr>
                                    </p:animRot>
                                    <p:animRot by="-240000">
                                      <p:cBhvr>
                                        <p:cTn id="46" dur="200" fill="hold">
                                          <p:stCondLst>
                                            <p:cond delay="600"/>
                                          </p:stCondLst>
                                        </p:cTn>
                                        <p:tgtEl>
                                          <p:spTgt spid="3">
                                            <p:txEl>
                                              <p:pRg st="4" end="4"/>
                                            </p:txEl>
                                          </p:spTgt>
                                        </p:tgtEl>
                                        <p:attrNameLst>
                                          <p:attrName>r</p:attrName>
                                        </p:attrNameLst>
                                      </p:cBhvr>
                                    </p:animRot>
                                    <p:animRot by="120000">
                                      <p:cBhvr>
                                        <p:cTn id="47" dur="200" fill="hold">
                                          <p:stCondLst>
                                            <p:cond delay="800"/>
                                          </p:stCondLst>
                                        </p:cTn>
                                        <p:tgtEl>
                                          <p:spTgt spid="3">
                                            <p:txEl>
                                              <p:pRg st="4" end="4"/>
                                            </p:txEl>
                                          </p:spTgt>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32" presetClass="emph" presetSubtype="0" fill="hold" grpId="0" nodeType="clickEffect">
                                  <p:stCondLst>
                                    <p:cond delay="0"/>
                                  </p:stCondLst>
                                  <p:childTnLst>
                                    <p:animRot by="120000">
                                      <p:cBhvr>
                                        <p:cTn id="51" dur="100" fill="hold">
                                          <p:stCondLst>
                                            <p:cond delay="0"/>
                                          </p:stCondLst>
                                        </p:cTn>
                                        <p:tgtEl>
                                          <p:spTgt spid="3">
                                            <p:txEl>
                                              <p:pRg st="5" end="5"/>
                                            </p:txEl>
                                          </p:spTgt>
                                        </p:tgtEl>
                                        <p:attrNameLst>
                                          <p:attrName>r</p:attrName>
                                        </p:attrNameLst>
                                      </p:cBhvr>
                                    </p:animRot>
                                    <p:animRot by="-240000">
                                      <p:cBhvr>
                                        <p:cTn id="52" dur="200" fill="hold">
                                          <p:stCondLst>
                                            <p:cond delay="200"/>
                                          </p:stCondLst>
                                        </p:cTn>
                                        <p:tgtEl>
                                          <p:spTgt spid="3">
                                            <p:txEl>
                                              <p:pRg st="5" end="5"/>
                                            </p:txEl>
                                          </p:spTgt>
                                        </p:tgtEl>
                                        <p:attrNameLst>
                                          <p:attrName>r</p:attrName>
                                        </p:attrNameLst>
                                      </p:cBhvr>
                                    </p:animRot>
                                    <p:animRot by="240000">
                                      <p:cBhvr>
                                        <p:cTn id="53" dur="200" fill="hold">
                                          <p:stCondLst>
                                            <p:cond delay="400"/>
                                          </p:stCondLst>
                                        </p:cTn>
                                        <p:tgtEl>
                                          <p:spTgt spid="3">
                                            <p:txEl>
                                              <p:pRg st="5" end="5"/>
                                            </p:txEl>
                                          </p:spTgt>
                                        </p:tgtEl>
                                        <p:attrNameLst>
                                          <p:attrName>r</p:attrName>
                                        </p:attrNameLst>
                                      </p:cBhvr>
                                    </p:animRot>
                                    <p:animRot by="-240000">
                                      <p:cBhvr>
                                        <p:cTn id="54" dur="200" fill="hold">
                                          <p:stCondLst>
                                            <p:cond delay="600"/>
                                          </p:stCondLst>
                                        </p:cTn>
                                        <p:tgtEl>
                                          <p:spTgt spid="3">
                                            <p:txEl>
                                              <p:pRg st="5" end="5"/>
                                            </p:txEl>
                                          </p:spTgt>
                                        </p:tgtEl>
                                        <p:attrNameLst>
                                          <p:attrName>r</p:attrName>
                                        </p:attrNameLst>
                                      </p:cBhvr>
                                    </p:animRot>
                                    <p:animRot by="120000">
                                      <p:cBhvr>
                                        <p:cTn id="55" dur="200" fill="hold">
                                          <p:stCondLst>
                                            <p:cond delay="800"/>
                                          </p:stCondLst>
                                        </p:cTn>
                                        <p:tgtEl>
                                          <p:spTgt spid="3">
                                            <p:txEl>
                                              <p:pRg st="5" end="5"/>
                                            </p:txEl>
                                          </p:spTgt>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32" presetClass="emph" presetSubtype="0" fill="hold" grpId="0" nodeType="clickEffect">
                                  <p:stCondLst>
                                    <p:cond delay="0"/>
                                  </p:stCondLst>
                                  <p:childTnLst>
                                    <p:animRot by="120000">
                                      <p:cBhvr>
                                        <p:cTn id="59" dur="100" fill="hold">
                                          <p:stCondLst>
                                            <p:cond delay="0"/>
                                          </p:stCondLst>
                                        </p:cTn>
                                        <p:tgtEl>
                                          <p:spTgt spid="3">
                                            <p:txEl>
                                              <p:pRg st="6" end="6"/>
                                            </p:txEl>
                                          </p:spTgt>
                                        </p:tgtEl>
                                        <p:attrNameLst>
                                          <p:attrName>r</p:attrName>
                                        </p:attrNameLst>
                                      </p:cBhvr>
                                    </p:animRot>
                                    <p:animRot by="-240000">
                                      <p:cBhvr>
                                        <p:cTn id="60" dur="200" fill="hold">
                                          <p:stCondLst>
                                            <p:cond delay="200"/>
                                          </p:stCondLst>
                                        </p:cTn>
                                        <p:tgtEl>
                                          <p:spTgt spid="3">
                                            <p:txEl>
                                              <p:pRg st="6" end="6"/>
                                            </p:txEl>
                                          </p:spTgt>
                                        </p:tgtEl>
                                        <p:attrNameLst>
                                          <p:attrName>r</p:attrName>
                                        </p:attrNameLst>
                                      </p:cBhvr>
                                    </p:animRot>
                                    <p:animRot by="240000">
                                      <p:cBhvr>
                                        <p:cTn id="61" dur="200" fill="hold">
                                          <p:stCondLst>
                                            <p:cond delay="400"/>
                                          </p:stCondLst>
                                        </p:cTn>
                                        <p:tgtEl>
                                          <p:spTgt spid="3">
                                            <p:txEl>
                                              <p:pRg st="6" end="6"/>
                                            </p:txEl>
                                          </p:spTgt>
                                        </p:tgtEl>
                                        <p:attrNameLst>
                                          <p:attrName>r</p:attrName>
                                        </p:attrNameLst>
                                      </p:cBhvr>
                                    </p:animRot>
                                    <p:animRot by="-240000">
                                      <p:cBhvr>
                                        <p:cTn id="62" dur="200" fill="hold">
                                          <p:stCondLst>
                                            <p:cond delay="600"/>
                                          </p:stCondLst>
                                        </p:cTn>
                                        <p:tgtEl>
                                          <p:spTgt spid="3">
                                            <p:txEl>
                                              <p:pRg st="6" end="6"/>
                                            </p:txEl>
                                          </p:spTgt>
                                        </p:tgtEl>
                                        <p:attrNameLst>
                                          <p:attrName>r</p:attrName>
                                        </p:attrNameLst>
                                      </p:cBhvr>
                                    </p:animRot>
                                    <p:animRot by="120000">
                                      <p:cBhvr>
                                        <p:cTn id="63" dur="200" fill="hold">
                                          <p:stCondLst>
                                            <p:cond delay="800"/>
                                          </p:stCondLst>
                                        </p:cTn>
                                        <p:tgtEl>
                                          <p:spTgt spid="3">
                                            <p:txEl>
                                              <p:pRg st="6" end="6"/>
                                            </p:txEl>
                                          </p:spTgt>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32" presetClass="emph" presetSubtype="0" fill="hold" grpId="0" nodeType="clickEffect">
                                  <p:stCondLst>
                                    <p:cond delay="0"/>
                                  </p:stCondLst>
                                  <p:childTnLst>
                                    <p:animRot by="120000">
                                      <p:cBhvr>
                                        <p:cTn id="67" dur="100" fill="hold">
                                          <p:stCondLst>
                                            <p:cond delay="0"/>
                                          </p:stCondLst>
                                        </p:cTn>
                                        <p:tgtEl>
                                          <p:spTgt spid="3">
                                            <p:txEl>
                                              <p:pRg st="7" end="7"/>
                                            </p:txEl>
                                          </p:spTgt>
                                        </p:tgtEl>
                                        <p:attrNameLst>
                                          <p:attrName>r</p:attrName>
                                        </p:attrNameLst>
                                      </p:cBhvr>
                                    </p:animRot>
                                    <p:animRot by="-240000">
                                      <p:cBhvr>
                                        <p:cTn id="68" dur="200" fill="hold">
                                          <p:stCondLst>
                                            <p:cond delay="200"/>
                                          </p:stCondLst>
                                        </p:cTn>
                                        <p:tgtEl>
                                          <p:spTgt spid="3">
                                            <p:txEl>
                                              <p:pRg st="7" end="7"/>
                                            </p:txEl>
                                          </p:spTgt>
                                        </p:tgtEl>
                                        <p:attrNameLst>
                                          <p:attrName>r</p:attrName>
                                        </p:attrNameLst>
                                      </p:cBhvr>
                                    </p:animRot>
                                    <p:animRot by="240000">
                                      <p:cBhvr>
                                        <p:cTn id="69" dur="200" fill="hold">
                                          <p:stCondLst>
                                            <p:cond delay="400"/>
                                          </p:stCondLst>
                                        </p:cTn>
                                        <p:tgtEl>
                                          <p:spTgt spid="3">
                                            <p:txEl>
                                              <p:pRg st="7" end="7"/>
                                            </p:txEl>
                                          </p:spTgt>
                                        </p:tgtEl>
                                        <p:attrNameLst>
                                          <p:attrName>r</p:attrName>
                                        </p:attrNameLst>
                                      </p:cBhvr>
                                    </p:animRot>
                                    <p:animRot by="-240000">
                                      <p:cBhvr>
                                        <p:cTn id="70" dur="200" fill="hold">
                                          <p:stCondLst>
                                            <p:cond delay="600"/>
                                          </p:stCondLst>
                                        </p:cTn>
                                        <p:tgtEl>
                                          <p:spTgt spid="3">
                                            <p:txEl>
                                              <p:pRg st="7" end="7"/>
                                            </p:txEl>
                                          </p:spTgt>
                                        </p:tgtEl>
                                        <p:attrNameLst>
                                          <p:attrName>r</p:attrName>
                                        </p:attrNameLst>
                                      </p:cBhvr>
                                    </p:animRot>
                                    <p:animRot by="120000">
                                      <p:cBhvr>
                                        <p:cTn id="71" dur="200" fill="hold">
                                          <p:stCondLst>
                                            <p:cond delay="800"/>
                                          </p:stCondLst>
                                        </p:cTn>
                                        <p:tgtEl>
                                          <p:spTgt spid="3">
                                            <p:txEl>
                                              <p:pRg st="7" end="7"/>
                                            </p:txEl>
                                          </p:spTgt>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32" presetClass="emph" presetSubtype="0" fill="hold" grpId="0" nodeType="clickEffect">
                                  <p:stCondLst>
                                    <p:cond delay="0"/>
                                  </p:stCondLst>
                                  <p:childTnLst>
                                    <p:animRot by="120000">
                                      <p:cBhvr>
                                        <p:cTn id="75" dur="100" fill="hold">
                                          <p:stCondLst>
                                            <p:cond delay="0"/>
                                          </p:stCondLst>
                                        </p:cTn>
                                        <p:tgtEl>
                                          <p:spTgt spid="3">
                                            <p:txEl>
                                              <p:pRg st="8" end="8"/>
                                            </p:txEl>
                                          </p:spTgt>
                                        </p:tgtEl>
                                        <p:attrNameLst>
                                          <p:attrName>r</p:attrName>
                                        </p:attrNameLst>
                                      </p:cBhvr>
                                    </p:animRot>
                                    <p:animRot by="-240000">
                                      <p:cBhvr>
                                        <p:cTn id="76" dur="200" fill="hold">
                                          <p:stCondLst>
                                            <p:cond delay="200"/>
                                          </p:stCondLst>
                                        </p:cTn>
                                        <p:tgtEl>
                                          <p:spTgt spid="3">
                                            <p:txEl>
                                              <p:pRg st="8" end="8"/>
                                            </p:txEl>
                                          </p:spTgt>
                                        </p:tgtEl>
                                        <p:attrNameLst>
                                          <p:attrName>r</p:attrName>
                                        </p:attrNameLst>
                                      </p:cBhvr>
                                    </p:animRot>
                                    <p:animRot by="240000">
                                      <p:cBhvr>
                                        <p:cTn id="77" dur="200" fill="hold">
                                          <p:stCondLst>
                                            <p:cond delay="400"/>
                                          </p:stCondLst>
                                        </p:cTn>
                                        <p:tgtEl>
                                          <p:spTgt spid="3">
                                            <p:txEl>
                                              <p:pRg st="8" end="8"/>
                                            </p:txEl>
                                          </p:spTgt>
                                        </p:tgtEl>
                                        <p:attrNameLst>
                                          <p:attrName>r</p:attrName>
                                        </p:attrNameLst>
                                      </p:cBhvr>
                                    </p:animRot>
                                    <p:animRot by="-240000">
                                      <p:cBhvr>
                                        <p:cTn id="78" dur="200" fill="hold">
                                          <p:stCondLst>
                                            <p:cond delay="600"/>
                                          </p:stCondLst>
                                        </p:cTn>
                                        <p:tgtEl>
                                          <p:spTgt spid="3">
                                            <p:txEl>
                                              <p:pRg st="8" end="8"/>
                                            </p:txEl>
                                          </p:spTgt>
                                        </p:tgtEl>
                                        <p:attrNameLst>
                                          <p:attrName>r</p:attrName>
                                        </p:attrNameLst>
                                      </p:cBhvr>
                                    </p:animRot>
                                    <p:animRot by="120000">
                                      <p:cBhvr>
                                        <p:cTn id="79" dur="200" fill="hold">
                                          <p:stCondLst>
                                            <p:cond delay="800"/>
                                          </p:stCondLst>
                                        </p:cTn>
                                        <p:tgtEl>
                                          <p:spTgt spid="3">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Target/ dependent Variable</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676400"/>
            <a:ext cx="6400800" cy="3429001"/>
          </a:xfrm>
        </p:spPr>
        <p:txBody>
          <a:bodyPr>
            <a:noAutofit/>
          </a:bodyPr>
          <a:lstStyle/>
          <a:p>
            <a:pPr marL="171450" indent="-171450" algn="l">
              <a:lnSpc>
                <a:spcPct val="200000"/>
              </a:lnSpc>
              <a:spcBef>
                <a:spcPts val="0"/>
              </a:spcBef>
              <a:buFont typeface="Arial" panose="020B0604020202020204"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There were 20 download levels for the Installs variable ("0", "</a:t>
            </a:r>
            <a:r>
              <a:rPr lang="en-US" sz="1400" i="0" dirty="0">
                <a:solidFill>
                  <a:schemeClr val="tx1"/>
                </a:solidFill>
                <a:latin typeface="Times New Roman" panose="02020603050405020304" pitchFamily="18" charset="0"/>
                <a:cs typeface="Times New Roman" panose="02020603050405020304" pitchFamily="18" charset="0"/>
              </a:rPr>
              <a:t>1</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500000000", </a:t>
            </a:r>
            <a:r>
              <a:rPr lang="en-US" sz="1400" i="0" dirty="0" smtClean="0">
                <a:solidFill>
                  <a:schemeClr val="tx1"/>
                </a:solidFill>
                <a:latin typeface="Times New Roman" panose="02020603050405020304" pitchFamily="18" charset="0"/>
                <a:cs typeface="Times New Roman" panose="02020603050405020304" pitchFamily="18" charset="0"/>
              </a:rPr>
              <a:t> "1000000000“)</a:t>
            </a:r>
          </a:p>
          <a:p>
            <a:pPr marL="171450" indent="-171450" algn="l">
              <a:lnSpc>
                <a:spcPct val="200000"/>
              </a:lnSpc>
              <a:spcBef>
                <a:spcPts val="0"/>
              </a:spcBef>
              <a:buFont typeface="Arial" panose="020B0604020202020204"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The Installs variable where compressed into the final target variable (AdjustedInstall2), with small downloads level 1 (0 – 500</a:t>
            </a:r>
            <a:r>
              <a:rPr lang="en-US" sz="1400" i="0" dirty="0">
                <a:solidFill>
                  <a:schemeClr val="tx1"/>
                </a:solidFill>
                <a:latin typeface="Times New Roman" pitchFamily="18" charset="0"/>
                <a:cs typeface="Times New Roman" pitchFamily="18" charset="0"/>
              </a:rPr>
              <a:t>), medium downloads </a:t>
            </a:r>
            <a:r>
              <a:rPr lang="en-US" sz="1400" i="0" dirty="0" smtClean="0">
                <a:solidFill>
                  <a:schemeClr val="tx1"/>
                </a:solidFill>
                <a:latin typeface="Times New Roman" pitchFamily="18" charset="0"/>
                <a:cs typeface="Times New Roman" pitchFamily="18" charset="0"/>
              </a:rPr>
              <a:t>level 2 (1000 – 1000000), and </a:t>
            </a:r>
            <a:r>
              <a:rPr lang="en-US" sz="1400" i="0" dirty="0">
                <a:solidFill>
                  <a:schemeClr val="tx1"/>
                </a:solidFill>
                <a:latin typeface="Times New Roman" pitchFamily="18" charset="0"/>
                <a:cs typeface="Times New Roman" pitchFamily="18" charset="0"/>
              </a:rPr>
              <a:t>large downloads </a:t>
            </a:r>
            <a:r>
              <a:rPr lang="en-US" sz="1400" i="0" dirty="0" smtClean="0">
                <a:solidFill>
                  <a:schemeClr val="tx1"/>
                </a:solidFill>
                <a:latin typeface="Times New Roman" pitchFamily="18" charset="0"/>
                <a:cs typeface="Times New Roman" pitchFamily="18" charset="0"/>
              </a:rPr>
              <a:t> level 3 (5000000 – 1000000000)</a:t>
            </a:r>
            <a:endParaRPr lang="en-US" sz="1400"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737061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TESTING CORRELATION</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028700" y="1676400"/>
            <a:ext cx="6934200" cy="3429001"/>
          </a:xfrm>
        </p:spPr>
        <p:txBody>
          <a:bodyPr>
            <a:noAutofit/>
          </a:bodyPr>
          <a:lstStyle/>
          <a:p>
            <a:pPr marL="171450" indent="-171450" algn="l">
              <a:lnSpc>
                <a:spcPct val="200000"/>
              </a:lnSpc>
              <a:spcBef>
                <a:spcPts val="0"/>
              </a:spcBef>
              <a:buFont typeface="Arial" panose="020B0604020202020204"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A test of the 4 numeric independent variables showed no correlation between the variables Reviews, Rating, Price, and </a:t>
            </a:r>
            <a:r>
              <a:rPr lang="en-US" sz="1400" i="0" dirty="0" err="1" smtClean="0">
                <a:solidFill>
                  <a:schemeClr val="tx1"/>
                </a:solidFill>
                <a:latin typeface="Times New Roman" panose="02020603050405020304" pitchFamily="18" charset="0"/>
                <a:cs typeface="Times New Roman" panose="02020603050405020304" pitchFamily="18" charset="0"/>
              </a:rPr>
              <a:t>SizeKB</a:t>
            </a:r>
            <a:endParaRPr lang="en-US" sz="1400" i="0" dirty="0" smtClean="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smtClean="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112455888"/>
              </p:ext>
            </p:extLst>
          </p:nvPr>
        </p:nvGraphicFramePr>
        <p:xfrm>
          <a:off x="1371600" y="2895602"/>
          <a:ext cx="6400800" cy="1408175"/>
        </p:xfrm>
        <a:graphic>
          <a:graphicData uri="http://schemas.openxmlformats.org/drawingml/2006/table">
            <a:tbl>
              <a:tblPr firstRow="1" firstCol="1" bandRow="1">
                <a:tableStyleId>{5C22544A-7EE6-4342-B048-85BDC9FD1C3A}</a:tableStyleId>
              </a:tblPr>
              <a:tblGrid>
                <a:gridCol w="6400800"/>
              </a:tblGrid>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a:t>
                      </a:r>
                      <a:r>
                        <a:rPr lang="en-US" sz="1400" dirty="0" smtClean="0">
                          <a:effectLst/>
                        </a:rPr>
                        <a:t>       Reviews        Rating          Price            </a:t>
                      </a:r>
                      <a:r>
                        <a:rPr lang="en-US" sz="1400" dirty="0" err="1">
                          <a:effectLst/>
                        </a:rPr>
                        <a:t>SizeKB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Reviews  1.000000000  0.06801795 </a:t>
                      </a:r>
                      <a:r>
                        <a:rPr lang="en-US" sz="1400" dirty="0" smtClean="0">
                          <a:effectLst/>
                        </a:rPr>
                        <a:t>  -0.009667264  0.12825591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Rating   </a:t>
                      </a:r>
                      <a:r>
                        <a:rPr lang="en-US" sz="1400" dirty="0" smtClean="0">
                          <a:effectLst/>
                        </a:rPr>
                        <a:t> 0.068017953   1.00000000  -</a:t>
                      </a:r>
                      <a:r>
                        <a:rPr lang="en-US" sz="1400" dirty="0">
                          <a:effectLst/>
                        </a:rPr>
                        <a:t>0.020189657 </a:t>
                      </a:r>
                      <a:r>
                        <a:rPr lang="en-US" sz="1400" dirty="0" smtClean="0">
                          <a:effectLst/>
                        </a:rPr>
                        <a:t>  </a:t>
                      </a:r>
                      <a:r>
                        <a:rPr lang="en-US" sz="1400" dirty="0">
                          <a:effectLst/>
                        </a:rPr>
                        <a:t>0.07486182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Price   </a:t>
                      </a:r>
                      <a:r>
                        <a:rPr lang="en-US" sz="1400" dirty="0" smtClean="0">
                          <a:effectLst/>
                        </a:rPr>
                        <a:t>  -0.009667264  </a:t>
                      </a:r>
                      <a:r>
                        <a:rPr lang="en-US" sz="1400" dirty="0">
                          <a:effectLst/>
                        </a:rPr>
                        <a:t>-0.02018966 </a:t>
                      </a:r>
                      <a:r>
                        <a:rPr lang="en-US" sz="1400" dirty="0" smtClean="0">
                          <a:effectLst/>
                        </a:rPr>
                        <a:t>  </a:t>
                      </a:r>
                      <a:r>
                        <a:rPr lang="en-US" sz="1400" dirty="0">
                          <a:effectLst/>
                        </a:rPr>
                        <a:t>1.000000000 </a:t>
                      </a:r>
                      <a:r>
                        <a:rPr lang="en-US" sz="1400" dirty="0" smtClean="0">
                          <a:effectLst/>
                        </a:rPr>
                        <a:t> -</a:t>
                      </a:r>
                      <a:r>
                        <a:rPr lang="en-US" sz="1400" dirty="0">
                          <a:effectLst/>
                        </a:rPr>
                        <a:t>0.02299309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effectLst/>
                        </a:rPr>
                        <a:t>SizeKB</a:t>
                      </a:r>
                      <a:r>
                        <a:rPr lang="en-US" sz="1400" dirty="0">
                          <a:effectLst/>
                        </a:rPr>
                        <a:t>   0.128255915 </a:t>
                      </a:r>
                      <a:r>
                        <a:rPr lang="en-US" sz="1400" dirty="0" smtClean="0">
                          <a:effectLst/>
                        </a:rPr>
                        <a:t>   0.07486182  -</a:t>
                      </a:r>
                      <a:r>
                        <a:rPr lang="en-US" sz="1400" dirty="0">
                          <a:effectLst/>
                        </a:rPr>
                        <a:t>0.022993092  1.00000000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bl>
          </a:graphicData>
        </a:graphic>
      </p:graphicFrame>
    </p:spTree>
    <p:extLst>
      <p:ext uri="{BB962C8B-B14F-4D97-AF65-F5344CB8AC3E}">
        <p14:creationId xmlns:p14="http://schemas.microsoft.com/office/powerpoint/2010/main" val="25608229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Exploratory data analysis</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028700" y="1676400"/>
            <a:ext cx="6934200" cy="3429001"/>
          </a:xfrm>
        </p:spPr>
        <p:txBody>
          <a:bodyPr>
            <a:noAutofit/>
          </a:bodyPr>
          <a:lstStyle/>
          <a:p>
            <a:pPr marL="171450" indent="-171450" algn="l">
              <a:lnSpc>
                <a:spcPct val="200000"/>
              </a:lnSpc>
              <a:spcBef>
                <a:spcPts val="0"/>
              </a:spcBef>
              <a:buFont typeface="Arial" panose="020B0604020202020204"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An outlier of 19 was found in the Rating variable and removed</a:t>
            </a:r>
          </a:p>
          <a:p>
            <a:pPr marL="171450" indent="-171450" algn="l">
              <a:lnSpc>
                <a:spcPct val="200000"/>
              </a:lnSpc>
              <a:spcBef>
                <a:spcPts val="0"/>
              </a:spcBef>
              <a:buFont typeface="Arial" panose="020B0604020202020204" pitchFamily="34" charset="0"/>
              <a:buChar char="•"/>
            </a:pPr>
            <a:r>
              <a:rPr lang="en-US" sz="1400" i="0" dirty="0" smtClean="0">
                <a:solidFill>
                  <a:schemeClr val="tx1"/>
                </a:solidFill>
              </a:rPr>
              <a:t>Most </a:t>
            </a:r>
            <a:r>
              <a:rPr lang="en-US" sz="1400" i="0" dirty="0">
                <a:solidFill>
                  <a:schemeClr val="tx1"/>
                </a:solidFill>
              </a:rPr>
              <a:t>apps had downloads of 1,000,000 and above with an average number of downloads of 15,464,339 </a:t>
            </a:r>
            <a:endParaRPr lang="en-US" sz="1400" i="0" dirty="0" smtClean="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smtClean="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p:txBody>
      </p:sp>
      <p:pic>
        <p:nvPicPr>
          <p:cNvPr id="6" name="Picture 5"/>
          <p:cNvPicPr>
            <a:picLocks noChangeAspect="1"/>
          </p:cNvPicPr>
          <p:nvPr/>
        </p:nvPicPr>
        <p:blipFill>
          <a:blip r:embed="rId3"/>
          <a:stretch>
            <a:fillRect/>
          </a:stretch>
        </p:blipFill>
        <p:spPr>
          <a:xfrm>
            <a:off x="1219200" y="3124200"/>
            <a:ext cx="6743700" cy="2164081"/>
          </a:xfrm>
          <a:prstGeom prst="rect">
            <a:avLst/>
          </a:prstGeom>
        </p:spPr>
      </p:pic>
    </p:spTree>
    <p:extLst>
      <p:ext uri="{BB962C8B-B14F-4D97-AF65-F5344CB8AC3E}">
        <p14:creationId xmlns:p14="http://schemas.microsoft.com/office/powerpoint/2010/main" val="5321746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8200</TotalTime>
  <Words>1596</Words>
  <Application>Microsoft Office PowerPoint</Application>
  <PresentationFormat>On-screen Show (4:3)</PresentationFormat>
  <Paragraphs>212</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Calibri</vt:lpstr>
      <vt:lpstr>Courier New</vt:lpstr>
      <vt:lpstr>Garamond</vt:lpstr>
      <vt:lpstr>Lucida Console</vt:lpstr>
      <vt:lpstr>Times New Roman</vt:lpstr>
      <vt:lpstr>Wingdings</vt:lpstr>
      <vt:lpstr>Couture</vt:lpstr>
      <vt:lpstr>ADA AJUNWA</vt:lpstr>
      <vt:lpstr>OVERVIEW</vt:lpstr>
      <vt:lpstr>OVERVIEW CONTINUES</vt:lpstr>
      <vt:lpstr>THE Data</vt:lpstr>
      <vt:lpstr>Data dictionary</vt:lpstr>
      <vt:lpstr>Data dictionary (continues)</vt:lpstr>
      <vt:lpstr>Target/ dependent Variable</vt:lpstr>
      <vt:lpstr>TESTING CORRELATION</vt:lpstr>
      <vt:lpstr>Exploratory data analysis</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Model Considerations</vt:lpstr>
      <vt:lpstr>Regression tree</vt:lpstr>
      <vt:lpstr>CROSS VALIDATION</vt:lpstr>
      <vt:lpstr>Random Forest model</vt:lpstr>
      <vt:lpstr>Summary</vt:lpstr>
      <vt:lpstr>REFERENCE</vt:lpstr>
      <vt:lpstr>THE END</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dc:title>
  <dc:creator>Administrator</dc:creator>
  <cp:lastModifiedBy>ada ajunwa</cp:lastModifiedBy>
  <cp:revision>83</cp:revision>
  <dcterms:created xsi:type="dcterms:W3CDTF">2013-06-15T19:10:15Z</dcterms:created>
  <dcterms:modified xsi:type="dcterms:W3CDTF">2019-02-22T10:57:34Z</dcterms:modified>
</cp:coreProperties>
</file>