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39" r:id="rId3"/>
    <p:sldId id="340" r:id="rId4"/>
    <p:sldId id="343" r:id="rId5"/>
    <p:sldId id="344" r:id="rId6"/>
    <p:sldId id="341" r:id="rId7"/>
    <p:sldId id="342" r:id="rId8"/>
    <p:sldId id="345" r:id="rId9"/>
    <p:sldId id="347" r:id="rId10"/>
    <p:sldId id="349" r:id="rId11"/>
    <p:sldId id="350" r:id="rId12"/>
    <p:sldId id="351" r:id="rId13"/>
    <p:sldId id="354" r:id="rId14"/>
    <p:sldId id="355" r:id="rId15"/>
    <p:sldId id="356" r:id="rId16"/>
    <p:sldId id="364" r:id="rId17"/>
    <p:sldId id="365" r:id="rId18"/>
    <p:sldId id="366" r:id="rId19"/>
    <p:sldId id="367" r:id="rId20"/>
    <p:sldId id="368" r:id="rId21"/>
    <p:sldId id="378" r:id="rId22"/>
    <p:sldId id="369" r:id="rId23"/>
    <p:sldId id="370" r:id="rId24"/>
    <p:sldId id="379" r:id="rId25"/>
    <p:sldId id="371" r:id="rId26"/>
    <p:sldId id="372" r:id="rId27"/>
    <p:sldId id="37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8/12/2022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8/12/2022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143A7-B4C4-EF1C-AAF4-371DC9C0DA89}"/>
              </a:ext>
            </a:extLst>
          </p:cNvPr>
          <p:cNvSpPr>
            <a:spLocks noGrp="1"/>
          </p:cNvSpPr>
          <p:nvPr>
            <p:ph type="ctrTitle"/>
          </p:nvPr>
        </p:nvSpPr>
        <p:spPr/>
        <p:txBody>
          <a:bodyPr/>
          <a:lstStyle/>
          <a:p>
            <a:r>
              <a:rPr lang="en-US" sz="4800" b="1" dirty="0"/>
              <a:t>Flight Price Prediction Project</a:t>
            </a:r>
            <a:endParaRPr lang="en-US" dirty="0"/>
          </a:p>
        </p:txBody>
      </p:sp>
      <p:sp>
        <p:nvSpPr>
          <p:cNvPr id="3" name="Subtitle 2">
            <a:extLst>
              <a:ext uri="{FF2B5EF4-FFF2-40B4-BE49-F238E27FC236}">
                <a16:creationId xmlns:a16="http://schemas.microsoft.com/office/drawing/2014/main" id="{B885925D-2E52-275E-149E-A988CBC01C96}"/>
              </a:ext>
            </a:extLst>
          </p:cNvPr>
          <p:cNvSpPr>
            <a:spLocks noGrp="1"/>
          </p:cNvSpPr>
          <p:nvPr>
            <p:ph type="subTitle" idx="1"/>
          </p:nvPr>
        </p:nvSpPr>
        <p:spPr/>
        <p:txBody>
          <a:bodyPr/>
          <a:lstStyle/>
          <a:p>
            <a:r>
              <a:rPr lang="en-US" dirty="0"/>
              <a:t>Submitted by </a:t>
            </a:r>
          </a:p>
          <a:p>
            <a:r>
              <a:rPr lang="en-US" dirty="0"/>
              <a:t>Akanksha </a:t>
            </a:r>
            <a:r>
              <a:rPr lang="en-US" dirty="0" err="1"/>
              <a:t>mishra</a:t>
            </a:r>
            <a:endParaRPr lang="en-US" dirty="0"/>
          </a:p>
        </p:txBody>
      </p:sp>
    </p:spTree>
    <p:extLst>
      <p:ext uri="{BB962C8B-B14F-4D97-AF65-F5344CB8AC3E}">
        <p14:creationId xmlns:p14="http://schemas.microsoft.com/office/powerpoint/2010/main" val="3399459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6F3E-917E-4390-8E4E-D52E55B22909}"/>
              </a:ext>
            </a:extLst>
          </p:cNvPr>
          <p:cNvSpPr>
            <a:spLocks noGrp="1"/>
          </p:cNvSpPr>
          <p:nvPr>
            <p:ph type="title"/>
          </p:nvPr>
        </p:nvSpPr>
        <p:spPr>
          <a:xfrm>
            <a:off x="1415481" y="548680"/>
            <a:ext cx="9829799" cy="1368152"/>
          </a:xfrm>
        </p:spPr>
        <p:txBody>
          <a:bodyPr>
            <a:normAutofit/>
          </a:bodyPr>
          <a:lstStyle/>
          <a:p>
            <a:r>
              <a:rPr lang="en-IN" dirty="0"/>
              <a:t>Univariate Vizualization of Categorical columns</a:t>
            </a:r>
          </a:p>
        </p:txBody>
      </p:sp>
      <p:pic>
        <p:nvPicPr>
          <p:cNvPr id="13" name="Content Placeholder 12">
            <a:extLst>
              <a:ext uri="{FF2B5EF4-FFF2-40B4-BE49-F238E27FC236}">
                <a16:creationId xmlns:a16="http://schemas.microsoft.com/office/drawing/2014/main" id="{67779590-E592-43B2-A888-E894C049AFB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27448" y="2636912"/>
            <a:ext cx="9829800" cy="3252238"/>
          </a:xfrm>
          <a:prstGeom prst="rect">
            <a:avLst/>
          </a:prstGeom>
          <a:noFill/>
          <a:ln>
            <a:noFill/>
          </a:ln>
        </p:spPr>
      </p:pic>
    </p:spTree>
    <p:extLst>
      <p:ext uri="{BB962C8B-B14F-4D97-AF65-F5344CB8AC3E}">
        <p14:creationId xmlns:p14="http://schemas.microsoft.com/office/powerpoint/2010/main" val="110260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1B4AA-9FBD-415C-BA6D-654E3C233E45}"/>
              </a:ext>
            </a:extLst>
          </p:cNvPr>
          <p:cNvSpPr>
            <a:spLocks noGrp="1"/>
          </p:cNvSpPr>
          <p:nvPr>
            <p:ph type="title"/>
          </p:nvPr>
        </p:nvSpPr>
        <p:spPr>
          <a:xfrm>
            <a:off x="1181101" y="476672"/>
            <a:ext cx="9829799" cy="576064"/>
          </a:xfrm>
        </p:spPr>
        <p:txBody>
          <a:bodyPr>
            <a:noAutofit/>
          </a:bodyPr>
          <a:lstStyle/>
          <a:p>
            <a:r>
              <a:rPr lang="en-IN" dirty="0"/>
              <a:t>Observations</a:t>
            </a:r>
          </a:p>
        </p:txBody>
      </p:sp>
      <p:sp>
        <p:nvSpPr>
          <p:cNvPr id="3" name="Content Placeholder 2">
            <a:extLst>
              <a:ext uri="{FF2B5EF4-FFF2-40B4-BE49-F238E27FC236}">
                <a16:creationId xmlns:a16="http://schemas.microsoft.com/office/drawing/2014/main" id="{52FEEF28-260D-4FEE-96CD-90DDFCE6B64A}"/>
              </a:ext>
            </a:extLst>
          </p:cNvPr>
          <p:cNvSpPr>
            <a:spLocks noGrp="1"/>
          </p:cNvSpPr>
          <p:nvPr>
            <p:ph idx="1"/>
          </p:nvPr>
        </p:nvSpPr>
        <p:spPr>
          <a:xfrm>
            <a:off x="1155013" y="1484784"/>
            <a:ext cx="9829799" cy="3816424"/>
          </a:xfrm>
        </p:spPr>
        <p:txBody>
          <a:bodyPr>
            <a:noAutofit/>
          </a:bodyPr>
          <a:lstStyle/>
          <a:p>
            <a:pPr marL="0" indent="0">
              <a:lnSpc>
                <a:spcPct val="107000"/>
              </a:lnSpc>
              <a:spcAft>
                <a:spcPts val="800"/>
              </a:spcAft>
              <a:buNone/>
            </a:pPr>
            <a:r>
              <a:rPr lang="en-IN" sz="1600" b="1" u="sng" dirty="0">
                <a:solidFill>
                  <a:schemeClr val="bg1"/>
                </a:solidFill>
                <a:latin typeface="Century" panose="02040604050505020304" pitchFamily="18" charset="0"/>
                <a:ea typeface="Times New Roman" panose="02020603050405020304" pitchFamily="18" charset="0"/>
                <a:cs typeface="Calibri" panose="020F0502020204030204" pitchFamily="34" charset="0"/>
              </a:rPr>
              <a:t>Univariate numerical columns</a:t>
            </a:r>
          </a:p>
          <a:p>
            <a:pPr marL="0" indent="0">
              <a:lnSpc>
                <a:spcPct val="107000"/>
              </a:lnSpc>
              <a:spcAft>
                <a:spcPts val="800"/>
              </a:spcAft>
              <a:buNone/>
            </a:pPr>
            <a:r>
              <a:rPr lang="en-IN" sz="1600" dirty="0">
                <a:latin typeface="Century" panose="02040604050505020304" pitchFamily="18" charset="0"/>
                <a:ea typeface="Calibri" panose="020F0502020204030204" pitchFamily="34" charset="0"/>
                <a:cs typeface="Calibri" panose="020F0502020204030204" pitchFamily="34" charset="0"/>
              </a:rPr>
              <a:t>There is no skewness in any of the numerical columns. </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600" b="1" u="sng" dirty="0">
                <a:solidFill>
                  <a:schemeClr val="bg1"/>
                </a:solidFill>
                <a:latin typeface="Century" panose="02040604050505020304" pitchFamily="18" charset="0"/>
                <a:ea typeface="Times New Roman" panose="02020603050405020304" pitchFamily="18" charset="0"/>
                <a:cs typeface="Times New Roman" panose="02020603050405020304" pitchFamily="18" charset="0"/>
              </a:rPr>
              <a:t>Univariate categorical columns</a:t>
            </a:r>
          </a:p>
          <a:p>
            <a:pPr marL="342900" indent="-342900">
              <a:lnSpc>
                <a:spcPct val="107000"/>
              </a:lnSpc>
              <a:buFont typeface="Wingdings" panose="05000000000000000000" pitchFamily="2" charset="2"/>
              <a:buChar char=""/>
            </a:pPr>
            <a:r>
              <a:rPr lang="en-IN" sz="1600" dirty="0">
                <a:latin typeface="Century" panose="02040604050505020304" pitchFamily="18" charset="0"/>
                <a:ea typeface="Times New Roman" panose="02020603050405020304" pitchFamily="18" charset="0"/>
                <a:cs typeface="Calibri" panose="020F0502020204030204" pitchFamily="34" charset="0"/>
              </a:rPr>
              <a:t>Indigo has maximum count which means most of the passengers preferred Indigo for there travelling.</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
            </a:pPr>
            <a:r>
              <a:rPr lang="en-IN" sz="1600" dirty="0">
                <a:latin typeface="Century" panose="02040604050505020304" pitchFamily="18" charset="0"/>
                <a:ea typeface="Times New Roman" panose="02020603050405020304" pitchFamily="18" charset="0"/>
                <a:cs typeface="Calibri" panose="020F0502020204030204" pitchFamily="34" charset="0"/>
              </a:rPr>
              <a:t>New Delhi has maximum count for source which means maximum passengers are choosing New Delhi as there source.</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
            </a:pPr>
            <a:r>
              <a:rPr lang="en-IN" sz="1600" dirty="0">
                <a:latin typeface="Century" panose="02040604050505020304" pitchFamily="18" charset="0"/>
                <a:ea typeface="Times New Roman" panose="02020603050405020304" pitchFamily="18" charset="0"/>
                <a:cs typeface="Calibri" panose="020F0502020204030204" pitchFamily="34" charset="0"/>
              </a:rPr>
              <a:t>New Delhi has maximum count for Destination which means maximum passengers are choosing New Delhi as there Destination.</a:t>
            </a:r>
            <a:endParaRPr lang="en-IN" sz="1600" dirty="0">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3078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64913-0370-47D2-A90C-BA384B9DBA8D}"/>
              </a:ext>
            </a:extLst>
          </p:cNvPr>
          <p:cNvSpPr>
            <a:spLocks noGrp="1"/>
          </p:cNvSpPr>
          <p:nvPr>
            <p:ph type="title"/>
          </p:nvPr>
        </p:nvSpPr>
        <p:spPr>
          <a:xfrm>
            <a:off x="407369" y="404664"/>
            <a:ext cx="9829799" cy="576064"/>
          </a:xfrm>
        </p:spPr>
        <p:txBody>
          <a:bodyPr>
            <a:normAutofit fontScale="90000"/>
          </a:bodyPr>
          <a:lstStyle/>
          <a:p>
            <a:r>
              <a:rPr lang="en-IN" sz="4000" dirty="0"/>
              <a:t>Bivariate Vizualization of numerical columns</a:t>
            </a:r>
          </a:p>
        </p:txBody>
      </p:sp>
      <p:pic>
        <p:nvPicPr>
          <p:cNvPr id="4" name="Picture 3">
            <a:extLst>
              <a:ext uri="{FF2B5EF4-FFF2-40B4-BE49-F238E27FC236}">
                <a16:creationId xmlns:a16="http://schemas.microsoft.com/office/drawing/2014/main" id="{835A4D71-7436-4C5E-9B1E-C36FDDCAB1B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7408" y="1484784"/>
            <a:ext cx="10586392" cy="4752528"/>
          </a:xfrm>
          <a:prstGeom prst="rect">
            <a:avLst/>
          </a:prstGeom>
          <a:noFill/>
          <a:ln>
            <a:noFill/>
          </a:ln>
        </p:spPr>
      </p:pic>
    </p:spTree>
    <p:extLst>
      <p:ext uri="{BB962C8B-B14F-4D97-AF65-F5344CB8AC3E}">
        <p14:creationId xmlns:p14="http://schemas.microsoft.com/office/powerpoint/2010/main" val="3859129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4C0A3-BAB5-4DD2-BAF8-EEF19DFE7F60}"/>
              </a:ext>
            </a:extLst>
          </p:cNvPr>
          <p:cNvSpPr>
            <a:spLocks noGrp="1"/>
          </p:cNvSpPr>
          <p:nvPr>
            <p:ph type="title"/>
          </p:nvPr>
        </p:nvSpPr>
        <p:spPr>
          <a:xfrm>
            <a:off x="1524001" y="620688"/>
            <a:ext cx="9829799" cy="720080"/>
          </a:xfrm>
        </p:spPr>
        <p:txBody>
          <a:bodyPr>
            <a:normAutofit/>
          </a:bodyPr>
          <a:lstStyle/>
          <a:p>
            <a:r>
              <a:rPr lang="en-IN" dirty="0"/>
              <a:t>Observations</a:t>
            </a:r>
          </a:p>
        </p:txBody>
      </p:sp>
      <p:sp>
        <p:nvSpPr>
          <p:cNvPr id="3" name="Content Placeholder 2">
            <a:extLst>
              <a:ext uri="{FF2B5EF4-FFF2-40B4-BE49-F238E27FC236}">
                <a16:creationId xmlns:a16="http://schemas.microsoft.com/office/drawing/2014/main" id="{39529656-B76D-4F80-A0AE-70635CACF0DD}"/>
              </a:ext>
            </a:extLst>
          </p:cNvPr>
          <p:cNvSpPr>
            <a:spLocks noGrp="1"/>
          </p:cNvSpPr>
          <p:nvPr>
            <p:ph idx="1"/>
          </p:nvPr>
        </p:nvSpPr>
        <p:spPr>
          <a:xfrm>
            <a:off x="1524002" y="1772816"/>
            <a:ext cx="9829799" cy="3960440"/>
          </a:xfrm>
        </p:spPr>
        <p:txBody>
          <a:bodyPr>
            <a:normAutofit/>
          </a:bodyPr>
          <a:lstStyle/>
          <a:p>
            <a:pPr marL="342900" indent="-342900">
              <a:lnSpc>
                <a:spcPct val="107000"/>
              </a:lnSpc>
              <a:spcAft>
                <a:spcPts val="800"/>
              </a:spcAft>
              <a:buFont typeface="Wingdings" panose="05000000000000000000" pitchFamily="2" charset="2"/>
              <a:buChar char=""/>
            </a:pPr>
            <a:r>
              <a:rPr lang="en-IN" sz="1600" dirty="0">
                <a:latin typeface="Century" panose="02040604050505020304" pitchFamily="18" charset="0"/>
                <a:ea typeface="Times New Roman" panose="02020603050405020304" pitchFamily="18" charset="0"/>
                <a:cs typeface="Calibri" panose="020F0502020204030204" pitchFamily="34" charset="0"/>
              </a:rPr>
              <a:t>Flights with 2 stops costs more price compared to other flights.</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
            </a:pPr>
            <a:r>
              <a:rPr lang="en-IN" sz="1600" dirty="0">
                <a:latin typeface="Century" panose="02040604050505020304" pitchFamily="18" charset="0"/>
                <a:ea typeface="Times New Roman" panose="02020603050405020304" pitchFamily="18" charset="0"/>
                <a:cs typeface="Calibri" panose="020F0502020204030204" pitchFamily="34" charset="0"/>
              </a:rPr>
              <a:t>In all the dates the price is almost same.</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
            </a:pPr>
            <a:r>
              <a:rPr lang="en-IN" sz="1600" dirty="0">
                <a:latin typeface="Century" panose="02040604050505020304" pitchFamily="18" charset="0"/>
                <a:ea typeface="Times New Roman" panose="02020603050405020304" pitchFamily="18" charset="0"/>
                <a:cs typeface="Calibri" panose="020F0502020204030204" pitchFamily="34" charset="0"/>
              </a:rPr>
              <a:t>At 2PM departure time of every day the flight Prices are high so it looks good to book flights rather than this departure time.</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
            </a:pPr>
            <a:r>
              <a:rPr lang="en-IN" sz="1600" dirty="0">
                <a:latin typeface="Century" panose="02040604050505020304" pitchFamily="18" charset="0"/>
                <a:ea typeface="Times New Roman" panose="02020603050405020304" pitchFamily="18" charset="0"/>
                <a:cs typeface="Calibri" panose="020F0502020204030204" pitchFamily="34" charset="0"/>
              </a:rPr>
              <a:t>And Departure minute has less relation with target Price.</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
            </a:pPr>
            <a:r>
              <a:rPr lang="en-IN" sz="1600" dirty="0">
                <a:latin typeface="Century" panose="02040604050505020304" pitchFamily="18" charset="0"/>
                <a:ea typeface="Times New Roman" panose="02020603050405020304" pitchFamily="18" charset="0"/>
                <a:cs typeface="Calibri" panose="020F0502020204030204" pitchFamily="34" charset="0"/>
              </a:rPr>
              <a:t>At 7AM to 1PM Arrival time of every day the flight Prices are high so it looks good to book flights rather than this arrival time.</a:t>
            </a:r>
            <a:endParaRPr lang="en-IN" sz="1600" dirty="0">
              <a:latin typeface="Century" panose="02040604050505020304" pitchFamily="18" charset="0"/>
              <a:ea typeface="Times New Roman" panose="02020603050405020304" pitchFamily="18"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
            </a:pPr>
            <a:r>
              <a:rPr lang="en-IN" sz="1600" dirty="0">
                <a:latin typeface="Century" panose="02040604050505020304" pitchFamily="18" charset="0"/>
                <a:ea typeface="Times New Roman" panose="02020603050405020304" pitchFamily="18" charset="0"/>
              </a:rPr>
              <a:t>And Arrival minute has less relation with target Price.</a:t>
            </a:r>
            <a:endParaRPr lang="en-IN" sz="1600" dirty="0">
              <a:latin typeface="Century" panose="02040604050505020304" pitchFamily="18" charset="0"/>
            </a:endParaRPr>
          </a:p>
        </p:txBody>
      </p:sp>
    </p:spTree>
    <p:extLst>
      <p:ext uri="{BB962C8B-B14F-4D97-AF65-F5344CB8AC3E}">
        <p14:creationId xmlns:p14="http://schemas.microsoft.com/office/powerpoint/2010/main" val="172442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42FC9-25D4-4FFE-8271-E7C5AF3DE60D}"/>
              </a:ext>
            </a:extLst>
          </p:cNvPr>
          <p:cNvSpPr>
            <a:spLocks noGrp="1"/>
          </p:cNvSpPr>
          <p:nvPr>
            <p:ph type="title"/>
          </p:nvPr>
        </p:nvSpPr>
        <p:spPr>
          <a:xfrm>
            <a:off x="1181101" y="260648"/>
            <a:ext cx="9829799" cy="836712"/>
          </a:xfrm>
        </p:spPr>
        <p:txBody>
          <a:bodyPr>
            <a:noAutofit/>
          </a:bodyPr>
          <a:lstStyle/>
          <a:p>
            <a:r>
              <a:rPr lang="en-IN" dirty="0"/>
              <a:t>Bivariate Vizualization of categorical columns</a:t>
            </a:r>
          </a:p>
        </p:txBody>
      </p:sp>
      <p:pic>
        <p:nvPicPr>
          <p:cNvPr id="4" name="Picture 3">
            <a:extLst>
              <a:ext uri="{FF2B5EF4-FFF2-40B4-BE49-F238E27FC236}">
                <a16:creationId xmlns:a16="http://schemas.microsoft.com/office/drawing/2014/main" id="{5EBBE020-F5EA-4846-87A9-F6716DFCF5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3392" y="1645578"/>
            <a:ext cx="10730408" cy="4464496"/>
          </a:xfrm>
          <a:prstGeom prst="rect">
            <a:avLst/>
          </a:prstGeom>
          <a:noFill/>
          <a:ln>
            <a:noFill/>
          </a:ln>
        </p:spPr>
      </p:pic>
    </p:spTree>
    <p:extLst>
      <p:ext uri="{BB962C8B-B14F-4D97-AF65-F5344CB8AC3E}">
        <p14:creationId xmlns:p14="http://schemas.microsoft.com/office/powerpoint/2010/main" val="3205217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4CD8-0485-4A19-8CF1-1C698440F340}"/>
              </a:ext>
            </a:extLst>
          </p:cNvPr>
          <p:cNvSpPr>
            <a:spLocks noGrp="1"/>
          </p:cNvSpPr>
          <p:nvPr>
            <p:ph type="title"/>
          </p:nvPr>
        </p:nvSpPr>
        <p:spPr>
          <a:xfrm>
            <a:off x="1524002" y="381000"/>
            <a:ext cx="9829799" cy="1319808"/>
          </a:xfrm>
        </p:spPr>
        <p:txBody>
          <a:bodyPr/>
          <a:lstStyle/>
          <a:p>
            <a:r>
              <a:rPr lang="en-IN" dirty="0"/>
              <a:t>Observations</a:t>
            </a:r>
          </a:p>
        </p:txBody>
      </p:sp>
      <p:sp>
        <p:nvSpPr>
          <p:cNvPr id="3" name="Content Placeholder 2">
            <a:extLst>
              <a:ext uri="{FF2B5EF4-FFF2-40B4-BE49-F238E27FC236}">
                <a16:creationId xmlns:a16="http://schemas.microsoft.com/office/drawing/2014/main" id="{A21E2693-E00F-40F3-83EA-635F34C69079}"/>
              </a:ext>
            </a:extLst>
          </p:cNvPr>
          <p:cNvSpPr>
            <a:spLocks noGrp="1"/>
          </p:cNvSpPr>
          <p:nvPr>
            <p:ph idx="1"/>
          </p:nvPr>
        </p:nvSpPr>
        <p:spPr>
          <a:xfrm>
            <a:off x="1199458" y="1700808"/>
            <a:ext cx="9649071" cy="2520280"/>
          </a:xfrm>
        </p:spPr>
        <p:txBody>
          <a:bodyPr>
            <a:noAutofit/>
          </a:bodyPr>
          <a:lstStyle/>
          <a:p>
            <a:pPr marL="342900" indent="-342900">
              <a:lnSpc>
                <a:spcPct val="107000"/>
              </a:lnSpc>
              <a:spcAft>
                <a:spcPts val="800"/>
              </a:spcAft>
              <a:buFont typeface="Wingdings" panose="05000000000000000000" pitchFamily="2" charset="2"/>
              <a:buChar char=""/>
            </a:pPr>
            <a:r>
              <a:rPr lang="en-IN" sz="1600" dirty="0">
                <a:latin typeface="Century" panose="02040604050505020304" pitchFamily="18" charset="0"/>
                <a:ea typeface="Times New Roman" panose="02020603050405020304" pitchFamily="18" charset="0"/>
                <a:cs typeface="Calibri" panose="020F0502020204030204" pitchFamily="34" charset="0"/>
              </a:rPr>
              <a:t>For Multiple Airlines the Price is high compared to other Airlines.</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
            </a:pPr>
            <a:r>
              <a:rPr lang="en-IN" sz="1600" dirty="0">
                <a:latin typeface="Century" panose="02040604050505020304" pitchFamily="18" charset="0"/>
                <a:ea typeface="Times New Roman" panose="02020603050405020304" pitchFamily="18" charset="0"/>
                <a:cs typeface="Calibri" panose="020F0502020204030204" pitchFamily="34" charset="0"/>
              </a:rPr>
              <a:t>Taking Tirupati as Source costs highest Price Compared to other Source points.</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
            </a:pPr>
            <a:r>
              <a:rPr lang="en-IN" sz="1600" dirty="0">
                <a:latin typeface="Century" panose="02040604050505020304" pitchFamily="18" charset="0"/>
                <a:ea typeface="Times New Roman" panose="02020603050405020304" pitchFamily="18" charset="0"/>
                <a:cs typeface="Calibri" panose="020F0502020204030204" pitchFamily="34" charset="0"/>
              </a:rPr>
              <a:t>Taking Tirupati as Destination costs highest Price Compared to other Destination points.</a:t>
            </a:r>
            <a:endParaRPr lang="en-IN" sz="1600" dirty="0">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2136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7EECC-136F-400D-9931-ADFE6E3C31DE}"/>
              </a:ext>
            </a:extLst>
          </p:cNvPr>
          <p:cNvSpPr>
            <a:spLocks noGrp="1"/>
          </p:cNvSpPr>
          <p:nvPr>
            <p:ph type="title"/>
          </p:nvPr>
        </p:nvSpPr>
        <p:spPr>
          <a:xfrm>
            <a:off x="647531" y="452718"/>
            <a:ext cx="9402274" cy="816042"/>
          </a:xfrm>
        </p:spPr>
        <p:txBody>
          <a:bodyPr/>
          <a:lstStyle/>
          <a:p>
            <a:r>
              <a:rPr lang="en-IN" dirty="0"/>
              <a:t>Analysis</a:t>
            </a:r>
          </a:p>
        </p:txBody>
      </p:sp>
      <p:sp>
        <p:nvSpPr>
          <p:cNvPr id="3" name="Content Placeholder 2">
            <a:extLst>
              <a:ext uri="{FF2B5EF4-FFF2-40B4-BE49-F238E27FC236}">
                <a16:creationId xmlns:a16="http://schemas.microsoft.com/office/drawing/2014/main" id="{E4B3A8C0-A406-4DA4-8E8C-E4E8E163BC22}"/>
              </a:ext>
            </a:extLst>
          </p:cNvPr>
          <p:cNvSpPr>
            <a:spLocks noGrp="1"/>
          </p:cNvSpPr>
          <p:nvPr>
            <p:ph idx="1"/>
          </p:nvPr>
        </p:nvSpPr>
        <p:spPr>
          <a:xfrm>
            <a:off x="983433" y="1988841"/>
            <a:ext cx="8944211" cy="4195481"/>
          </a:xfrm>
        </p:spPr>
        <p:txBody>
          <a:bodyPr>
            <a:normAutofit/>
          </a:bodyPr>
          <a:lstStyle/>
          <a:p>
            <a:pPr marL="342900" indent="-342900">
              <a:lnSpc>
                <a:spcPct val="107000"/>
              </a:lnSpc>
              <a:buFont typeface="Wingdings" panose="05000000000000000000" pitchFamily="2" charset="2"/>
              <a:buChar char=""/>
            </a:pPr>
            <a:r>
              <a:rPr lang="en-IN" sz="1600" dirty="0">
                <a:latin typeface="Century" panose="02040604050505020304" pitchFamily="18" charset="0"/>
              </a:rPr>
              <a:t>I have used dist. plot to check the skewness in numerical columns. </a:t>
            </a:r>
          </a:p>
          <a:p>
            <a:pPr marL="342900" indent="-342900">
              <a:lnSpc>
                <a:spcPct val="107000"/>
              </a:lnSpc>
              <a:buFont typeface="Wingdings" panose="05000000000000000000" pitchFamily="2" charset="2"/>
              <a:buChar char=""/>
            </a:pPr>
            <a:r>
              <a:rPr lang="en-IN" sz="1600" dirty="0">
                <a:latin typeface="Century" panose="02040604050505020304" pitchFamily="18" charset="0"/>
                <a:ea typeface="Calibri" panose="020F0502020204030204" pitchFamily="34" charset="0"/>
                <a:cs typeface="Times New Roman" panose="02020603050405020304" pitchFamily="18" charset="0"/>
              </a:rPr>
              <a:t>I have used bar plot for each of categorical feature that shows the relation with the median flight price for all the sub categories in each categorical feature. </a:t>
            </a:r>
          </a:p>
          <a:p>
            <a:pPr marL="342900" indent="-342900">
              <a:lnSpc>
                <a:spcPct val="107000"/>
              </a:lnSpc>
              <a:spcAft>
                <a:spcPts val="800"/>
              </a:spcAft>
              <a:buFont typeface="Wingdings" panose="05000000000000000000" pitchFamily="2" charset="2"/>
              <a:buChar char=""/>
            </a:pPr>
            <a:r>
              <a:rPr lang="en-IN" sz="1600" dirty="0">
                <a:latin typeface="Century" panose="02040604050505020304" pitchFamily="18" charset="0"/>
                <a:ea typeface="Calibri" panose="020F0502020204030204" pitchFamily="34" charset="0"/>
                <a:cs typeface="Times New Roman" panose="02020603050405020304" pitchFamily="18" charset="0"/>
              </a:rPr>
              <a:t>And also for continuous numerical variables I have used strip to show the relationship between continuous numerical variable and target variable.</a:t>
            </a:r>
          </a:p>
          <a:p>
            <a:pPr marL="342900" indent="-342900">
              <a:lnSpc>
                <a:spcPct val="107000"/>
              </a:lnSpc>
              <a:spcAft>
                <a:spcPts val="800"/>
              </a:spcAft>
              <a:buFont typeface="Wingdings" panose="05000000000000000000" pitchFamily="2" charset="2"/>
              <a:buChar char=""/>
            </a:pPr>
            <a:r>
              <a:rPr lang="en-IN" sz="1600" dirty="0">
                <a:latin typeface="Century" panose="02040604050505020304" pitchFamily="18" charset="0"/>
                <a:ea typeface="Calibri" panose="020F0502020204030204" pitchFamily="34" charset="0"/>
                <a:cs typeface="Times New Roman" panose="02020603050405020304" pitchFamily="18" charset="0"/>
              </a:rPr>
              <a:t>I found that there is a linear relationship between continuous numerical variable and Flight Price.</a:t>
            </a:r>
            <a:endParaRPr lang="en-IN" sz="1600" dirty="0">
              <a:latin typeface="Century" panose="02040604050505020304" pitchFamily="18" charset="0"/>
            </a:endParaRPr>
          </a:p>
        </p:txBody>
      </p:sp>
    </p:spTree>
    <p:extLst>
      <p:ext uri="{BB962C8B-B14F-4D97-AF65-F5344CB8AC3E}">
        <p14:creationId xmlns:p14="http://schemas.microsoft.com/office/powerpoint/2010/main" val="327232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1F20-950A-4A75-839A-C7E9ABB0E8BD}"/>
              </a:ext>
            </a:extLst>
          </p:cNvPr>
          <p:cNvSpPr>
            <a:spLocks noGrp="1"/>
          </p:cNvSpPr>
          <p:nvPr>
            <p:ph type="title"/>
          </p:nvPr>
        </p:nvSpPr>
        <p:spPr>
          <a:xfrm>
            <a:off x="647531" y="452718"/>
            <a:ext cx="9402274" cy="1176082"/>
          </a:xfrm>
        </p:spPr>
        <p:txBody>
          <a:bodyPr/>
          <a:lstStyle/>
          <a:p>
            <a:r>
              <a:rPr lang="en-IN" dirty="0"/>
              <a:t>Data Cleaning Steps</a:t>
            </a:r>
          </a:p>
        </p:txBody>
      </p:sp>
      <p:sp>
        <p:nvSpPr>
          <p:cNvPr id="3" name="Content Placeholder 2">
            <a:extLst>
              <a:ext uri="{FF2B5EF4-FFF2-40B4-BE49-F238E27FC236}">
                <a16:creationId xmlns:a16="http://schemas.microsoft.com/office/drawing/2014/main" id="{8500CE34-64BF-4AD1-A2E6-80297C41FFE3}"/>
              </a:ext>
            </a:extLst>
          </p:cNvPr>
          <p:cNvSpPr>
            <a:spLocks noGrp="1"/>
          </p:cNvSpPr>
          <p:nvPr>
            <p:ph idx="1"/>
          </p:nvPr>
        </p:nvSpPr>
        <p:spPr>
          <a:xfrm>
            <a:off x="1055441" y="2204865"/>
            <a:ext cx="9959939" cy="2888249"/>
          </a:xfrm>
        </p:spPr>
        <p:txBody>
          <a:bodyPr>
            <a:normAutofit/>
          </a:bodyPr>
          <a:lstStyle/>
          <a:p>
            <a:pPr>
              <a:buFont typeface="Wingdings" panose="05000000000000000000" pitchFamily="2" charset="2"/>
              <a:buChar char="ü"/>
            </a:pPr>
            <a:r>
              <a:rPr lang="en-IN" sz="1600" dirty="0">
                <a:latin typeface="Century" panose="02040604050505020304" pitchFamily="18" charset="0"/>
              </a:rPr>
              <a:t>Data has been scrapped from MakeMyTrip website so we have to clean it for our convenience.</a:t>
            </a:r>
          </a:p>
          <a:p>
            <a:pPr>
              <a:buFont typeface="Wingdings" panose="05000000000000000000" pitchFamily="2" charset="2"/>
              <a:buChar char="ü"/>
            </a:pPr>
            <a:r>
              <a:rPr lang="en-IN" sz="1600" dirty="0">
                <a:latin typeface="Century" panose="02040604050505020304" pitchFamily="18" charset="0"/>
              </a:rPr>
              <a:t>In my datasets I found there is no null values, outliers and also skewness.</a:t>
            </a:r>
          </a:p>
          <a:p>
            <a:pPr>
              <a:buFont typeface="Wingdings" panose="05000000000000000000" pitchFamily="2" charset="2"/>
              <a:buChar char="ü"/>
            </a:pPr>
            <a:r>
              <a:rPr lang="en-IN" sz="1600" dirty="0">
                <a:latin typeface="Century" panose="02040604050505020304" pitchFamily="18" charset="0"/>
                <a:ea typeface="Calibri" panose="020F0502020204030204" pitchFamily="34" charset="0"/>
                <a:cs typeface="Times New Roman" panose="02020603050405020304" pitchFamily="18" charset="0"/>
              </a:rPr>
              <a:t>To encode the categorical columns I have use Label Encoding. </a:t>
            </a:r>
          </a:p>
          <a:p>
            <a:pPr>
              <a:buFont typeface="Wingdings" panose="05000000000000000000" pitchFamily="2" charset="2"/>
              <a:buChar char="ü"/>
            </a:pPr>
            <a:r>
              <a:rPr lang="en-IN" sz="1600" dirty="0">
                <a:latin typeface="Century" panose="02040604050505020304" pitchFamily="18" charset="0"/>
                <a:ea typeface="Calibri" panose="020F0502020204030204" pitchFamily="34" charset="0"/>
                <a:cs typeface="Times New Roman" panose="02020603050405020304" pitchFamily="18" charset="0"/>
              </a:rPr>
              <a:t>Use of Pearson’s correlation coefficient to check the correlation between dependent and independent features. </a:t>
            </a:r>
          </a:p>
          <a:p>
            <a:pPr>
              <a:buFont typeface="Wingdings" panose="05000000000000000000" pitchFamily="2" charset="2"/>
              <a:buChar char="ü"/>
            </a:pPr>
            <a:r>
              <a:rPr lang="en-IN" sz="1600" dirty="0">
                <a:latin typeface="Century" panose="02040604050505020304" pitchFamily="18" charset="0"/>
                <a:ea typeface="Calibri" panose="020F0502020204030204" pitchFamily="34" charset="0"/>
                <a:cs typeface="Times New Roman" panose="02020603050405020304" pitchFamily="18" charset="0"/>
              </a:rPr>
              <a:t>Also I have used standardization. Then followed by model building with all regression algorithms.</a:t>
            </a:r>
            <a:endParaRPr lang="en-IN" sz="1600" dirty="0">
              <a:latin typeface="Century" panose="02040604050505020304" pitchFamily="18" charset="0"/>
            </a:endParaRPr>
          </a:p>
        </p:txBody>
      </p:sp>
    </p:spTree>
    <p:extLst>
      <p:ext uri="{BB962C8B-B14F-4D97-AF65-F5344CB8AC3E}">
        <p14:creationId xmlns:p14="http://schemas.microsoft.com/office/powerpoint/2010/main" val="176744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9AE0-EBE0-4E6E-8A56-FA7EBC81F94A}"/>
              </a:ext>
            </a:extLst>
          </p:cNvPr>
          <p:cNvSpPr>
            <a:spLocks noGrp="1"/>
          </p:cNvSpPr>
          <p:nvPr>
            <p:ph type="title"/>
          </p:nvPr>
        </p:nvSpPr>
        <p:spPr>
          <a:xfrm>
            <a:off x="647531" y="452718"/>
            <a:ext cx="9402274" cy="888050"/>
          </a:xfrm>
        </p:spPr>
        <p:txBody>
          <a:bodyPr/>
          <a:lstStyle/>
          <a:p>
            <a:r>
              <a:rPr lang="en-IN" dirty="0"/>
              <a:t>Model Building</a:t>
            </a:r>
          </a:p>
        </p:txBody>
      </p:sp>
      <p:sp>
        <p:nvSpPr>
          <p:cNvPr id="3" name="Content Placeholder 2">
            <a:extLst>
              <a:ext uri="{FF2B5EF4-FFF2-40B4-BE49-F238E27FC236}">
                <a16:creationId xmlns:a16="http://schemas.microsoft.com/office/drawing/2014/main" id="{8B9EA6FF-3AAD-4215-BFEA-1493DEB760E7}"/>
              </a:ext>
            </a:extLst>
          </p:cNvPr>
          <p:cNvSpPr>
            <a:spLocks noGrp="1"/>
          </p:cNvSpPr>
          <p:nvPr>
            <p:ph idx="1"/>
          </p:nvPr>
        </p:nvSpPr>
        <p:spPr>
          <a:xfrm>
            <a:off x="1088540" y="1484784"/>
            <a:ext cx="9829799" cy="4824536"/>
          </a:xfrm>
        </p:spPr>
        <p:txBody>
          <a:bodyPr>
            <a:noAutofit/>
          </a:bodyPr>
          <a:lstStyle/>
          <a:p>
            <a:pPr>
              <a:lnSpc>
                <a:spcPct val="107000"/>
              </a:lnSpc>
              <a:spcAft>
                <a:spcPts val="800"/>
              </a:spcAft>
              <a:buFont typeface="Wingdings" panose="05000000000000000000" pitchFamily="2" charset="2"/>
              <a:buChar char="ü"/>
            </a:pPr>
            <a:r>
              <a:rPr lang="en-IN" sz="1600" dirty="0">
                <a:latin typeface="Century" panose="02040604050505020304" pitchFamily="18" charset="0"/>
                <a:ea typeface="Calibri" panose="020F0502020204030204" pitchFamily="34" charset="0"/>
                <a:cs typeface="Times New Roman" panose="02020603050405020304" pitchFamily="18" charset="0"/>
              </a:rPr>
              <a:t>Since Price was my target and it was a continuous column with improper format which has to be changed to continuous float datatype column, so this perticular problem was Regression problem. And I have used all Regression algorithms to build my model. By looking into the r2 score and error values I found ExtraTreesRegressor as a best model with highest r2_score and least error values.  Also to get the best model we have to run through multiple. Below are the list of Regression algorithms I have used in my project.</a:t>
            </a:r>
          </a:p>
          <a:p>
            <a:pPr>
              <a:lnSpc>
                <a:spcPct val="107000"/>
              </a:lnSpc>
              <a:spcAft>
                <a:spcPts val="800"/>
              </a:spcAft>
              <a:buFont typeface="Wingdings" panose="05000000000000000000" pitchFamily="2" charset="2"/>
              <a:buChar char="Ø"/>
            </a:pPr>
            <a:r>
              <a:rPr lang="en-IN" sz="1600" dirty="0">
                <a:latin typeface="Century" panose="02040604050505020304" pitchFamily="18" charset="0"/>
                <a:ea typeface="Calibri" panose="020F0502020204030204" pitchFamily="34" charset="0"/>
                <a:cs typeface="Times New Roman" panose="02020603050405020304" pitchFamily="18" charset="0"/>
              </a:rPr>
              <a:t> RandomForestRegressor</a:t>
            </a:r>
          </a:p>
          <a:p>
            <a:pPr marL="342900" indent="-342900">
              <a:lnSpc>
                <a:spcPct val="107000"/>
              </a:lnSpc>
              <a:spcBef>
                <a:spcPts val="300"/>
              </a:spcBef>
              <a:spcAft>
                <a:spcPts val="300"/>
              </a:spcAft>
              <a:buFont typeface="Wingdings" panose="05000000000000000000" pitchFamily="2" charset="2"/>
              <a:buChar char=""/>
            </a:pPr>
            <a:r>
              <a:rPr lang="en-IN" sz="1600" dirty="0" err="1">
                <a:latin typeface="Century" panose="02040604050505020304" pitchFamily="18" charset="0"/>
                <a:ea typeface="Calibri" panose="020F0502020204030204" pitchFamily="34" charset="0"/>
                <a:cs typeface="Times New Roman" panose="02020603050405020304" pitchFamily="18" charset="0"/>
              </a:rPr>
              <a:t>XGBRegressor</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600" dirty="0">
                <a:latin typeface="Century" panose="02040604050505020304" pitchFamily="18" charset="0"/>
                <a:ea typeface="Calibri" panose="020F0502020204030204" pitchFamily="34" charset="0"/>
                <a:cs typeface="Times New Roman" panose="02020603050405020304" pitchFamily="18" charset="0"/>
              </a:rPr>
              <a:t>ExtraTreesRegressor</a:t>
            </a:r>
          </a:p>
          <a:p>
            <a:pPr marL="342900" indent="-342900">
              <a:lnSpc>
                <a:spcPct val="107000"/>
              </a:lnSpc>
              <a:spcBef>
                <a:spcPts val="300"/>
              </a:spcBef>
              <a:spcAft>
                <a:spcPts val="300"/>
              </a:spcAft>
              <a:buFont typeface="Wingdings" panose="05000000000000000000" pitchFamily="2" charset="2"/>
              <a:buChar char=""/>
            </a:pPr>
            <a:r>
              <a:rPr lang="en-IN" sz="1600" dirty="0" err="1">
                <a:latin typeface="Century" panose="02040604050505020304" pitchFamily="18" charset="0"/>
                <a:ea typeface="Calibri" panose="020F0502020204030204" pitchFamily="34" charset="0"/>
                <a:cs typeface="Times New Roman" panose="02020603050405020304" pitchFamily="18" charset="0"/>
              </a:rPr>
              <a:t>GradientBoostingRegressor</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1600" dirty="0">
                <a:latin typeface="Century" panose="02040604050505020304" pitchFamily="18" charset="0"/>
                <a:ea typeface="Calibri" panose="020F0502020204030204" pitchFamily="34" charset="0"/>
                <a:cs typeface="Times New Roman" panose="02020603050405020304" pitchFamily="18" charset="0"/>
              </a:rPr>
              <a:t>DecisionTreeRegressor</a:t>
            </a:r>
          </a:p>
          <a:p>
            <a:pPr marL="342900" indent="-342900">
              <a:lnSpc>
                <a:spcPct val="107000"/>
              </a:lnSpc>
              <a:spcBef>
                <a:spcPts val="300"/>
              </a:spcBef>
              <a:spcAft>
                <a:spcPts val="300"/>
              </a:spcAft>
              <a:buFont typeface="Wingdings" panose="05000000000000000000" pitchFamily="2" charset="2"/>
              <a:buChar char=""/>
            </a:pPr>
            <a:r>
              <a:rPr lang="en-IN" sz="1600" dirty="0">
                <a:latin typeface="Century" panose="02040604050505020304" pitchFamily="18" charset="0"/>
                <a:ea typeface="Calibri" panose="020F0502020204030204" pitchFamily="34" charset="0"/>
                <a:cs typeface="Times New Roman" panose="02020603050405020304" pitchFamily="18" charset="0"/>
              </a:rPr>
              <a:t>KNN</a:t>
            </a:r>
          </a:p>
          <a:p>
            <a:pPr marL="342900" indent="-342900">
              <a:lnSpc>
                <a:spcPct val="107000"/>
              </a:lnSpc>
              <a:spcBef>
                <a:spcPts val="300"/>
              </a:spcBef>
              <a:spcAft>
                <a:spcPts val="300"/>
              </a:spcAft>
              <a:buFont typeface="Wingdings" panose="05000000000000000000" pitchFamily="2" charset="2"/>
              <a:buChar char=""/>
            </a:pPr>
            <a:r>
              <a:rPr lang="en-IN" sz="1600" dirty="0" err="1">
                <a:latin typeface="Century" panose="02040604050505020304" pitchFamily="18" charset="0"/>
                <a:cs typeface="Times New Roman" panose="02020603050405020304" pitchFamily="18" charset="0"/>
              </a:rPr>
              <a:t>BaggingRegressor</a:t>
            </a:r>
            <a:endParaRPr lang="en-IN" sz="1600" dirty="0">
              <a:latin typeface="Century" panose="02040604050505020304" pitchFamily="18" charset="0"/>
            </a:endParaRPr>
          </a:p>
        </p:txBody>
      </p:sp>
    </p:spTree>
    <p:extLst>
      <p:ext uri="{BB962C8B-B14F-4D97-AF65-F5344CB8AC3E}">
        <p14:creationId xmlns:p14="http://schemas.microsoft.com/office/powerpoint/2010/main" val="148975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3519-D125-4B1E-8C24-E27D6090F064}"/>
              </a:ext>
            </a:extLst>
          </p:cNvPr>
          <p:cNvSpPr>
            <a:spLocks noGrp="1"/>
          </p:cNvSpPr>
          <p:nvPr>
            <p:ph type="title"/>
          </p:nvPr>
        </p:nvSpPr>
        <p:spPr>
          <a:xfrm>
            <a:off x="647531" y="452718"/>
            <a:ext cx="9402274" cy="816042"/>
          </a:xfrm>
        </p:spPr>
        <p:txBody>
          <a:bodyPr/>
          <a:lstStyle/>
          <a:p>
            <a:r>
              <a:rPr lang="en-IN" dirty="0"/>
              <a:t> </a:t>
            </a:r>
            <a:r>
              <a:rPr lang="en-IN" dirty="0" err="1"/>
              <a:t>RandomForestRegressor</a:t>
            </a:r>
            <a:endParaRPr lang="en-IN" dirty="0"/>
          </a:p>
        </p:txBody>
      </p:sp>
      <p:sp>
        <p:nvSpPr>
          <p:cNvPr id="6" name="TextBox 5">
            <a:extLst>
              <a:ext uri="{FF2B5EF4-FFF2-40B4-BE49-F238E27FC236}">
                <a16:creationId xmlns:a16="http://schemas.microsoft.com/office/drawing/2014/main" id="{9669B99A-4F2B-4175-824D-3B3CBA6CE483}"/>
              </a:ext>
            </a:extLst>
          </p:cNvPr>
          <p:cNvSpPr txBox="1"/>
          <p:nvPr/>
        </p:nvSpPr>
        <p:spPr>
          <a:xfrm>
            <a:off x="1524002" y="5761132"/>
            <a:ext cx="9900591" cy="597664"/>
          </a:xfrm>
          <a:prstGeom prst="rect">
            <a:avLst/>
          </a:prstGeom>
          <a:noFill/>
        </p:spPr>
        <p:txBody>
          <a:bodyPr wrap="square">
            <a:spAutoFit/>
          </a:bodyPr>
          <a:lstStyle/>
          <a:p>
            <a:pPr marL="342900" indent="-342900">
              <a:lnSpc>
                <a:spcPct val="107000"/>
              </a:lnSpc>
              <a:spcAft>
                <a:spcPts val="800"/>
              </a:spcAft>
              <a:buFont typeface="Symbol" panose="05050102010706020507" pitchFamily="18" charset="2"/>
              <a:buChar char=""/>
            </a:pPr>
            <a:r>
              <a:rPr lang="en-IN" sz="1600" dirty="0">
                <a:latin typeface="Century" panose="02040604050505020304" pitchFamily="18" charset="0"/>
                <a:ea typeface="Calibri" panose="020F0502020204030204" pitchFamily="34" charset="0"/>
                <a:cs typeface="Times New Roman" panose="02020603050405020304" pitchFamily="18" charset="0"/>
              </a:rPr>
              <a:t>RandomForestRegressor has given me 96.46% r2_score, but still we have to look into multiple models.</a:t>
            </a:r>
          </a:p>
        </p:txBody>
      </p:sp>
      <p:pic>
        <p:nvPicPr>
          <p:cNvPr id="5" name="Picture 4">
            <a:extLst>
              <a:ext uri="{FF2B5EF4-FFF2-40B4-BE49-F238E27FC236}">
                <a16:creationId xmlns:a16="http://schemas.microsoft.com/office/drawing/2014/main" id="{46D918D0-BFF1-4403-9EC3-1D161BE4F8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15480" y="1600200"/>
            <a:ext cx="9577064" cy="3701008"/>
          </a:xfrm>
          <a:prstGeom prst="rect">
            <a:avLst/>
          </a:prstGeom>
          <a:noFill/>
          <a:ln>
            <a:noFill/>
          </a:ln>
        </p:spPr>
      </p:pic>
    </p:spTree>
    <p:extLst>
      <p:ext uri="{BB962C8B-B14F-4D97-AF65-F5344CB8AC3E}">
        <p14:creationId xmlns:p14="http://schemas.microsoft.com/office/powerpoint/2010/main" val="2699663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6BEB-2FB6-4A8F-B7F5-430BEC94042C}"/>
              </a:ext>
            </a:extLst>
          </p:cNvPr>
          <p:cNvSpPr>
            <a:spLocks noGrp="1"/>
          </p:cNvSpPr>
          <p:nvPr>
            <p:ph type="title"/>
          </p:nvPr>
        </p:nvSpPr>
        <p:spPr>
          <a:xfrm>
            <a:off x="650349" y="629267"/>
            <a:ext cx="6186578" cy="855518"/>
          </a:xfrm>
        </p:spPr>
        <p:txBody>
          <a:bodyPr>
            <a:normAutofit/>
          </a:bodyPr>
          <a:lstStyle/>
          <a:p>
            <a:pPr algn="ctr"/>
            <a:r>
              <a:rPr lang="en-IN" dirty="0">
                <a:solidFill>
                  <a:srgbClr val="EBEBEB"/>
                </a:solidFill>
              </a:rPr>
              <a:t>Summary</a:t>
            </a:r>
          </a:p>
        </p:txBody>
      </p:sp>
      <p:sp>
        <p:nvSpPr>
          <p:cNvPr id="3" name="Content Placeholder 2">
            <a:extLst>
              <a:ext uri="{FF2B5EF4-FFF2-40B4-BE49-F238E27FC236}">
                <a16:creationId xmlns:a16="http://schemas.microsoft.com/office/drawing/2014/main" id="{EA411BC3-7B52-4E0A-8AC4-EA2965D262F3}"/>
              </a:ext>
            </a:extLst>
          </p:cNvPr>
          <p:cNvSpPr>
            <a:spLocks noGrp="1"/>
          </p:cNvSpPr>
          <p:nvPr>
            <p:ph idx="1"/>
          </p:nvPr>
        </p:nvSpPr>
        <p:spPr>
          <a:xfrm>
            <a:off x="650350" y="1484786"/>
            <a:ext cx="6186577" cy="4739034"/>
          </a:xfrm>
        </p:spPr>
        <p:txBody>
          <a:bodyPr>
            <a:normAutofit/>
          </a:bodyPr>
          <a:lstStyle/>
          <a:p>
            <a:pPr>
              <a:lnSpc>
                <a:spcPct val="90000"/>
              </a:lnSpc>
              <a:spcBef>
                <a:spcPts val="300"/>
              </a:spcBef>
              <a:spcAft>
                <a:spcPts val="800"/>
              </a:spcAft>
              <a:buFont typeface="Wingdings" panose="05000000000000000000" pitchFamily="2" charset="2"/>
              <a:buChar char="Ø"/>
            </a:pPr>
            <a:r>
              <a:rPr lang="en-US" sz="1600" dirty="0">
                <a:solidFill>
                  <a:srgbClr val="FFFFFF"/>
                </a:solidFill>
                <a:latin typeface="Century" panose="02040604050505020304" pitchFamily="18" charset="0"/>
              </a:rPr>
              <a:t>Overview.</a:t>
            </a:r>
          </a:p>
          <a:p>
            <a:pPr>
              <a:lnSpc>
                <a:spcPct val="90000"/>
              </a:lnSpc>
              <a:spcBef>
                <a:spcPts val="300"/>
              </a:spcBef>
              <a:spcAft>
                <a:spcPts val="800"/>
              </a:spcAft>
              <a:buFont typeface="Wingdings" panose="05000000000000000000" pitchFamily="2" charset="2"/>
              <a:buChar char="Ø"/>
            </a:pPr>
            <a:r>
              <a:rPr lang="en-US" sz="1600" dirty="0">
                <a:solidFill>
                  <a:srgbClr val="FFFFFF"/>
                </a:solidFill>
                <a:latin typeface="Century" panose="02040604050505020304" pitchFamily="18" charset="0"/>
              </a:rPr>
              <a:t>Problem Statement.</a:t>
            </a:r>
          </a:p>
          <a:p>
            <a:pPr>
              <a:lnSpc>
                <a:spcPct val="90000"/>
              </a:lnSpc>
              <a:spcBef>
                <a:spcPts val="300"/>
              </a:spcBef>
              <a:spcAft>
                <a:spcPts val="800"/>
              </a:spcAft>
              <a:buFont typeface="Wingdings" panose="05000000000000000000" pitchFamily="2" charset="2"/>
              <a:buChar char="Ø"/>
            </a:pPr>
            <a:r>
              <a:rPr lang="en-US" sz="1600" dirty="0">
                <a:solidFill>
                  <a:srgbClr val="FFFFFF"/>
                </a:solidFill>
                <a:latin typeface="Century" panose="02040604050505020304" pitchFamily="18" charset="0"/>
              </a:rPr>
              <a:t>Problem Understanding.</a:t>
            </a:r>
          </a:p>
          <a:p>
            <a:pPr>
              <a:lnSpc>
                <a:spcPct val="90000"/>
              </a:lnSpc>
              <a:spcBef>
                <a:spcPts val="300"/>
              </a:spcBef>
              <a:spcAft>
                <a:spcPts val="800"/>
              </a:spcAft>
              <a:buFont typeface="Wingdings" panose="05000000000000000000" pitchFamily="2" charset="2"/>
              <a:buChar char="Ø"/>
            </a:pPr>
            <a:r>
              <a:rPr lang="en-US" sz="1600" dirty="0">
                <a:solidFill>
                  <a:srgbClr val="FFFFFF"/>
                </a:solidFill>
                <a:latin typeface="Century" panose="02040604050505020304" pitchFamily="18" charset="0"/>
              </a:rPr>
              <a:t>What is Flight Price Prediction?</a:t>
            </a:r>
          </a:p>
          <a:p>
            <a:pPr>
              <a:lnSpc>
                <a:spcPct val="90000"/>
              </a:lnSpc>
              <a:spcBef>
                <a:spcPts val="300"/>
              </a:spcBef>
              <a:spcAft>
                <a:spcPts val="800"/>
              </a:spcAft>
              <a:buFont typeface="Wingdings" panose="05000000000000000000" pitchFamily="2" charset="2"/>
              <a:buChar char="Ø"/>
            </a:pPr>
            <a:r>
              <a:rPr lang="en-US" sz="1600" dirty="0">
                <a:solidFill>
                  <a:srgbClr val="FFFFFF"/>
                </a:solidFill>
                <a:latin typeface="Century" panose="02040604050505020304" pitchFamily="18" charset="0"/>
              </a:rPr>
              <a:t>Importance of Flight price prediction.</a:t>
            </a:r>
          </a:p>
          <a:p>
            <a:pPr>
              <a:lnSpc>
                <a:spcPct val="90000"/>
              </a:lnSpc>
              <a:spcBef>
                <a:spcPts val="300"/>
              </a:spcBef>
              <a:spcAft>
                <a:spcPts val="800"/>
              </a:spcAft>
              <a:buFont typeface="Wingdings" panose="05000000000000000000" pitchFamily="2" charset="2"/>
              <a:buChar char="Ø"/>
            </a:pPr>
            <a:r>
              <a:rPr lang="en-US" sz="1600" dirty="0">
                <a:solidFill>
                  <a:srgbClr val="FFFFFF"/>
                </a:solidFill>
                <a:latin typeface="Century" panose="02040604050505020304" pitchFamily="18" charset="0"/>
              </a:rPr>
              <a:t>Exploratory data analysis.</a:t>
            </a:r>
          </a:p>
          <a:p>
            <a:pPr>
              <a:lnSpc>
                <a:spcPct val="90000"/>
              </a:lnSpc>
              <a:spcBef>
                <a:spcPts val="300"/>
              </a:spcBef>
              <a:spcAft>
                <a:spcPts val="800"/>
              </a:spcAft>
              <a:buFont typeface="Wingdings" panose="05000000000000000000" pitchFamily="2" charset="2"/>
              <a:buChar char="Ø"/>
            </a:pPr>
            <a:r>
              <a:rPr lang="en-US" sz="1600" dirty="0">
                <a:solidFill>
                  <a:srgbClr val="FFFFFF"/>
                </a:solidFill>
                <a:latin typeface="Century" panose="02040604050505020304" pitchFamily="18" charset="0"/>
              </a:rPr>
              <a:t>Visualizations.</a:t>
            </a:r>
          </a:p>
          <a:p>
            <a:pPr>
              <a:lnSpc>
                <a:spcPct val="90000"/>
              </a:lnSpc>
              <a:spcBef>
                <a:spcPts val="300"/>
              </a:spcBef>
              <a:spcAft>
                <a:spcPts val="800"/>
              </a:spcAft>
              <a:buFont typeface="Wingdings" panose="05000000000000000000" pitchFamily="2" charset="2"/>
              <a:buChar char="Ø"/>
            </a:pPr>
            <a:r>
              <a:rPr lang="en-US" sz="1600" dirty="0">
                <a:solidFill>
                  <a:srgbClr val="FFFFFF"/>
                </a:solidFill>
                <a:latin typeface="Century" panose="02040604050505020304" pitchFamily="18" charset="0"/>
              </a:rPr>
              <a:t>Analysis.</a:t>
            </a:r>
          </a:p>
          <a:p>
            <a:pPr>
              <a:lnSpc>
                <a:spcPct val="90000"/>
              </a:lnSpc>
              <a:spcBef>
                <a:spcPts val="300"/>
              </a:spcBef>
              <a:spcAft>
                <a:spcPts val="800"/>
              </a:spcAft>
              <a:buFont typeface="Wingdings" panose="05000000000000000000" pitchFamily="2" charset="2"/>
              <a:buChar char="Ø"/>
            </a:pPr>
            <a:r>
              <a:rPr lang="en-US" sz="1600" dirty="0">
                <a:solidFill>
                  <a:srgbClr val="FFFFFF"/>
                </a:solidFill>
                <a:latin typeface="Century" panose="02040604050505020304" pitchFamily="18" charset="0"/>
              </a:rPr>
              <a:t>Data cleaning steps.</a:t>
            </a:r>
          </a:p>
          <a:p>
            <a:pPr>
              <a:lnSpc>
                <a:spcPct val="90000"/>
              </a:lnSpc>
              <a:spcBef>
                <a:spcPts val="300"/>
              </a:spcBef>
              <a:spcAft>
                <a:spcPts val="800"/>
              </a:spcAft>
              <a:buFont typeface="Wingdings" panose="05000000000000000000" pitchFamily="2" charset="2"/>
              <a:buChar char="Ø"/>
            </a:pPr>
            <a:r>
              <a:rPr lang="en-US" sz="1600" dirty="0">
                <a:solidFill>
                  <a:srgbClr val="FFFFFF"/>
                </a:solidFill>
                <a:latin typeface="Century" panose="02040604050505020304" pitchFamily="18" charset="0"/>
              </a:rPr>
              <a:t>Model Building.</a:t>
            </a:r>
          </a:p>
          <a:p>
            <a:pPr>
              <a:lnSpc>
                <a:spcPct val="90000"/>
              </a:lnSpc>
              <a:spcBef>
                <a:spcPts val="300"/>
              </a:spcBef>
              <a:spcAft>
                <a:spcPts val="800"/>
              </a:spcAft>
              <a:buFont typeface="Wingdings" panose="05000000000000000000" pitchFamily="2" charset="2"/>
              <a:buChar char="Ø"/>
            </a:pPr>
            <a:r>
              <a:rPr lang="en-US" sz="1600" dirty="0">
                <a:solidFill>
                  <a:srgbClr val="FFFFFF"/>
                </a:solidFill>
                <a:latin typeface="Century" panose="02040604050505020304" pitchFamily="18" charset="0"/>
              </a:rPr>
              <a:t>Hyper Parameter Tunning.</a:t>
            </a:r>
          </a:p>
          <a:p>
            <a:pPr>
              <a:lnSpc>
                <a:spcPct val="90000"/>
              </a:lnSpc>
              <a:spcBef>
                <a:spcPts val="300"/>
              </a:spcBef>
              <a:spcAft>
                <a:spcPts val="800"/>
              </a:spcAft>
              <a:buFont typeface="Wingdings" panose="05000000000000000000" pitchFamily="2" charset="2"/>
              <a:buChar char="Ø"/>
            </a:pPr>
            <a:r>
              <a:rPr lang="en-US" sz="1600" dirty="0">
                <a:solidFill>
                  <a:srgbClr val="FFFFFF"/>
                </a:solidFill>
                <a:latin typeface="Century" panose="02040604050505020304" pitchFamily="18" charset="0"/>
              </a:rPr>
              <a:t>Saving the model and predictions from saved best model.</a:t>
            </a:r>
          </a:p>
          <a:p>
            <a:pPr>
              <a:lnSpc>
                <a:spcPct val="90000"/>
              </a:lnSpc>
              <a:spcBef>
                <a:spcPts val="300"/>
              </a:spcBef>
              <a:spcAft>
                <a:spcPts val="800"/>
              </a:spcAft>
              <a:buFont typeface="Wingdings" panose="05000000000000000000" pitchFamily="2" charset="2"/>
              <a:buChar char="Ø"/>
            </a:pPr>
            <a:r>
              <a:rPr lang="en-US" sz="1600" dirty="0">
                <a:solidFill>
                  <a:srgbClr val="FFFFFF"/>
                </a:solidFill>
                <a:latin typeface="Century" panose="02040604050505020304" pitchFamily="18" charset="0"/>
              </a:rPr>
              <a:t>Conclusion.</a:t>
            </a:r>
          </a:p>
          <a:p>
            <a:pPr>
              <a:lnSpc>
                <a:spcPct val="90000"/>
              </a:lnSpc>
            </a:pPr>
            <a:endParaRPr lang="en-IN" sz="900" dirty="0">
              <a:solidFill>
                <a:srgbClr val="FFFFFF"/>
              </a:solidFill>
            </a:endParaRPr>
          </a:p>
        </p:txBody>
      </p:sp>
      <p:pic>
        <p:nvPicPr>
          <p:cNvPr id="5" name="Picture 4" descr="Calendars and ledgers on a blue surface">
            <a:extLst>
              <a:ext uri="{FF2B5EF4-FFF2-40B4-BE49-F238E27FC236}">
                <a16:creationId xmlns:a16="http://schemas.microsoft.com/office/drawing/2014/main" id="{F0228BD7-93B9-7619-0840-862CFBF72B9F}"/>
              </a:ext>
            </a:extLst>
          </p:cNvPr>
          <p:cNvPicPr>
            <a:picLocks noChangeAspect="1"/>
          </p:cNvPicPr>
          <p:nvPr/>
        </p:nvPicPr>
        <p:blipFill rotWithShape="1">
          <a:blip r:embed="rId2"/>
          <a:srcRect l="46912" r="5154" b="-1"/>
          <a:stretch/>
        </p:blipFill>
        <p:spPr>
          <a:xfrm>
            <a:off x="7485687" y="2"/>
            <a:ext cx="47051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33534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FAB6-445A-4000-8F0A-80CDEAAAC6FB}"/>
              </a:ext>
            </a:extLst>
          </p:cNvPr>
          <p:cNvSpPr>
            <a:spLocks noGrp="1"/>
          </p:cNvSpPr>
          <p:nvPr>
            <p:ph type="title"/>
          </p:nvPr>
        </p:nvSpPr>
        <p:spPr>
          <a:xfrm>
            <a:off x="647531" y="452718"/>
            <a:ext cx="9402274" cy="960058"/>
          </a:xfrm>
        </p:spPr>
        <p:txBody>
          <a:bodyPr/>
          <a:lstStyle/>
          <a:p>
            <a:r>
              <a:rPr lang="en-IN" dirty="0"/>
              <a:t> </a:t>
            </a:r>
            <a:r>
              <a:rPr lang="en-IN" dirty="0" err="1"/>
              <a:t>XGBRegressor</a:t>
            </a:r>
            <a:endParaRPr lang="en-IN" dirty="0"/>
          </a:p>
        </p:txBody>
      </p:sp>
      <p:sp>
        <p:nvSpPr>
          <p:cNvPr id="6" name="TextBox 5">
            <a:extLst>
              <a:ext uri="{FF2B5EF4-FFF2-40B4-BE49-F238E27FC236}">
                <a16:creationId xmlns:a16="http://schemas.microsoft.com/office/drawing/2014/main" id="{9F41BA82-B4C4-49DB-825E-3885A5215110}"/>
              </a:ext>
            </a:extLst>
          </p:cNvPr>
          <p:cNvSpPr txBox="1"/>
          <p:nvPr/>
        </p:nvSpPr>
        <p:spPr>
          <a:xfrm>
            <a:off x="2135560" y="5949281"/>
            <a:ext cx="9218240" cy="364395"/>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ü"/>
            </a:pPr>
            <a:r>
              <a:rPr lang="en-IN" dirty="0" err="1">
                <a:latin typeface="Century" panose="02040604050505020304" pitchFamily="18" charset="0"/>
                <a:ea typeface="Calibri" panose="020F0502020204030204" pitchFamily="34" charset="0"/>
                <a:cs typeface="Times New Roman" panose="02020603050405020304" pitchFamily="18" charset="0"/>
              </a:rPr>
              <a:t>XGBRegressor</a:t>
            </a:r>
            <a:r>
              <a:rPr lang="en-IN" dirty="0">
                <a:latin typeface="Century" panose="02040604050505020304" pitchFamily="18" charset="0"/>
                <a:ea typeface="Calibri" panose="020F0502020204030204" pitchFamily="34" charset="0"/>
                <a:cs typeface="Times New Roman" panose="02020603050405020304" pitchFamily="18" charset="0"/>
              </a:rPr>
              <a:t> is giving me 79.60% r2_score.</a:t>
            </a:r>
          </a:p>
        </p:txBody>
      </p:sp>
      <p:pic>
        <p:nvPicPr>
          <p:cNvPr id="5" name="Picture 4">
            <a:extLst>
              <a:ext uri="{FF2B5EF4-FFF2-40B4-BE49-F238E27FC236}">
                <a16:creationId xmlns:a16="http://schemas.microsoft.com/office/drawing/2014/main" id="{B786D6B3-045E-4539-B5D6-86422EC364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1504" y="1700808"/>
            <a:ext cx="9649072" cy="3744416"/>
          </a:xfrm>
          <a:prstGeom prst="rect">
            <a:avLst/>
          </a:prstGeom>
          <a:noFill/>
          <a:ln>
            <a:noFill/>
          </a:ln>
        </p:spPr>
      </p:pic>
    </p:spTree>
    <p:extLst>
      <p:ext uri="{BB962C8B-B14F-4D97-AF65-F5344CB8AC3E}">
        <p14:creationId xmlns:p14="http://schemas.microsoft.com/office/powerpoint/2010/main" val="1615794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E4160-070B-444C-9A2D-0122EBC8FA9F}"/>
              </a:ext>
            </a:extLst>
          </p:cNvPr>
          <p:cNvSpPr>
            <a:spLocks noGrp="1"/>
          </p:cNvSpPr>
          <p:nvPr>
            <p:ph type="title"/>
          </p:nvPr>
        </p:nvSpPr>
        <p:spPr>
          <a:xfrm>
            <a:off x="1524002" y="381000"/>
            <a:ext cx="9829799" cy="887760"/>
          </a:xfrm>
        </p:spPr>
        <p:txBody>
          <a:bodyPr/>
          <a:lstStyle/>
          <a:p>
            <a:r>
              <a:rPr lang="en-US" dirty="0" err="1"/>
              <a:t>ExtraTreesRegressor</a:t>
            </a:r>
            <a:endParaRPr lang="en-IN" dirty="0"/>
          </a:p>
        </p:txBody>
      </p:sp>
      <p:sp>
        <p:nvSpPr>
          <p:cNvPr id="3" name="Content Placeholder 2">
            <a:extLst>
              <a:ext uri="{FF2B5EF4-FFF2-40B4-BE49-F238E27FC236}">
                <a16:creationId xmlns:a16="http://schemas.microsoft.com/office/drawing/2014/main" id="{2482099E-8255-4072-A9B0-36BF176BB26C}"/>
              </a:ext>
            </a:extLst>
          </p:cNvPr>
          <p:cNvSpPr>
            <a:spLocks noGrp="1"/>
          </p:cNvSpPr>
          <p:nvPr>
            <p:ph idx="1"/>
          </p:nvPr>
        </p:nvSpPr>
        <p:spPr/>
        <p:txBody>
          <a:bodyPr/>
          <a:lstStyle/>
          <a:p>
            <a:endParaRPr lang="en-US" dirty="0"/>
          </a:p>
          <a:p>
            <a:endParaRPr lang="en-IN" dirty="0"/>
          </a:p>
          <a:p>
            <a:endParaRPr lang="en-IN" dirty="0"/>
          </a:p>
          <a:p>
            <a:endParaRPr lang="en-IN" dirty="0"/>
          </a:p>
          <a:p>
            <a:endParaRPr lang="en-IN" dirty="0"/>
          </a:p>
          <a:p>
            <a:endParaRPr lang="en-IN" dirty="0"/>
          </a:p>
          <a:p>
            <a:pPr>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ExtraTreesRegressor is giving me 81.18% r2_score.</a:t>
            </a:r>
          </a:p>
          <a:p>
            <a:endParaRPr lang="en-IN" dirty="0"/>
          </a:p>
        </p:txBody>
      </p:sp>
      <p:pic>
        <p:nvPicPr>
          <p:cNvPr id="4" name="Picture 3">
            <a:extLst>
              <a:ext uri="{FF2B5EF4-FFF2-40B4-BE49-F238E27FC236}">
                <a16:creationId xmlns:a16="http://schemas.microsoft.com/office/drawing/2014/main" id="{83677B04-C8F5-42BF-8925-A5D00A8F2A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1945" y="1916832"/>
            <a:ext cx="9612559" cy="3528392"/>
          </a:xfrm>
          <a:prstGeom prst="rect">
            <a:avLst/>
          </a:prstGeom>
          <a:noFill/>
          <a:ln>
            <a:noFill/>
          </a:ln>
        </p:spPr>
      </p:pic>
    </p:spTree>
    <p:extLst>
      <p:ext uri="{BB962C8B-B14F-4D97-AF65-F5344CB8AC3E}">
        <p14:creationId xmlns:p14="http://schemas.microsoft.com/office/powerpoint/2010/main" val="875423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5DCF-1F74-4789-989D-AE70AC6116D5}"/>
              </a:ext>
            </a:extLst>
          </p:cNvPr>
          <p:cNvSpPr>
            <a:spLocks noGrp="1"/>
          </p:cNvSpPr>
          <p:nvPr>
            <p:ph type="title"/>
          </p:nvPr>
        </p:nvSpPr>
        <p:spPr/>
        <p:txBody>
          <a:bodyPr/>
          <a:lstStyle/>
          <a:p>
            <a:r>
              <a:rPr lang="en-IN" dirty="0"/>
              <a:t>iv) </a:t>
            </a:r>
            <a:r>
              <a:rPr lang="en-IN" dirty="0" err="1"/>
              <a:t>GradientBoostingRegressor</a:t>
            </a:r>
            <a:r>
              <a:rPr lang="en-IN" dirty="0"/>
              <a:t>:</a:t>
            </a:r>
          </a:p>
        </p:txBody>
      </p:sp>
      <p:sp>
        <p:nvSpPr>
          <p:cNvPr id="6" name="TextBox 5">
            <a:extLst>
              <a:ext uri="{FF2B5EF4-FFF2-40B4-BE49-F238E27FC236}">
                <a16:creationId xmlns:a16="http://schemas.microsoft.com/office/drawing/2014/main" id="{ABF90F64-C4BF-4048-8729-76884961F432}"/>
              </a:ext>
            </a:extLst>
          </p:cNvPr>
          <p:cNvSpPr txBox="1"/>
          <p:nvPr/>
        </p:nvSpPr>
        <p:spPr>
          <a:xfrm>
            <a:off x="2279576" y="5977881"/>
            <a:ext cx="9074224" cy="364395"/>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ü"/>
            </a:pPr>
            <a:r>
              <a:rPr lang="en-IN" dirty="0" err="1">
                <a:latin typeface="Century" panose="02040604050505020304" pitchFamily="18" charset="0"/>
                <a:ea typeface="Calibri" panose="020F0502020204030204" pitchFamily="34" charset="0"/>
                <a:cs typeface="Times New Roman" panose="02020603050405020304" pitchFamily="18" charset="0"/>
              </a:rPr>
              <a:t>GradientBoostingRegressor</a:t>
            </a:r>
            <a:r>
              <a:rPr lang="en-IN" dirty="0">
                <a:latin typeface="Century" panose="02040604050505020304" pitchFamily="18" charset="0"/>
                <a:ea typeface="Calibri" panose="020F0502020204030204" pitchFamily="34" charset="0"/>
                <a:cs typeface="Times New Roman" panose="02020603050405020304" pitchFamily="18" charset="0"/>
              </a:rPr>
              <a:t> is giving me 65.69% r2_score.</a:t>
            </a:r>
          </a:p>
        </p:txBody>
      </p:sp>
      <p:pic>
        <p:nvPicPr>
          <p:cNvPr id="7" name="Picture 6">
            <a:extLst>
              <a:ext uri="{FF2B5EF4-FFF2-40B4-BE49-F238E27FC236}">
                <a16:creationId xmlns:a16="http://schemas.microsoft.com/office/drawing/2014/main" id="{2BA8CDE3-A43E-4043-9D6D-A7049784E9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87488" y="1772816"/>
            <a:ext cx="9866312" cy="3960440"/>
          </a:xfrm>
          <a:prstGeom prst="rect">
            <a:avLst/>
          </a:prstGeom>
          <a:noFill/>
          <a:ln>
            <a:noFill/>
          </a:ln>
        </p:spPr>
      </p:pic>
    </p:spTree>
    <p:extLst>
      <p:ext uri="{BB962C8B-B14F-4D97-AF65-F5344CB8AC3E}">
        <p14:creationId xmlns:p14="http://schemas.microsoft.com/office/powerpoint/2010/main" val="217086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A9302-59E9-417A-8302-B15076C4ABFD}"/>
              </a:ext>
            </a:extLst>
          </p:cNvPr>
          <p:cNvSpPr>
            <a:spLocks noGrp="1"/>
          </p:cNvSpPr>
          <p:nvPr>
            <p:ph type="title"/>
          </p:nvPr>
        </p:nvSpPr>
        <p:spPr/>
        <p:txBody>
          <a:bodyPr/>
          <a:lstStyle/>
          <a:p>
            <a:r>
              <a:rPr lang="en-IN" dirty="0"/>
              <a:t>v) DecisionTreeRegressor:</a:t>
            </a:r>
          </a:p>
        </p:txBody>
      </p:sp>
      <p:sp>
        <p:nvSpPr>
          <p:cNvPr id="6" name="TextBox 5">
            <a:extLst>
              <a:ext uri="{FF2B5EF4-FFF2-40B4-BE49-F238E27FC236}">
                <a16:creationId xmlns:a16="http://schemas.microsoft.com/office/drawing/2014/main" id="{2E136A79-3D0B-4B0F-A3F8-1AF810E28A64}"/>
              </a:ext>
            </a:extLst>
          </p:cNvPr>
          <p:cNvSpPr txBox="1"/>
          <p:nvPr/>
        </p:nvSpPr>
        <p:spPr>
          <a:xfrm>
            <a:off x="2063552" y="6093297"/>
            <a:ext cx="9217024" cy="364395"/>
          </a:xfrm>
          <a:prstGeom prst="rect">
            <a:avLst/>
          </a:prstGeom>
          <a:noFill/>
        </p:spPr>
        <p:txBody>
          <a:bodyPr wrap="square">
            <a:spAutoFit/>
          </a:bodyPr>
          <a:lstStyle/>
          <a:p>
            <a:pPr marL="342900" indent="-342900">
              <a:lnSpc>
                <a:spcPct val="107000"/>
              </a:lnSpc>
              <a:spcAft>
                <a:spcPts val="800"/>
              </a:spcAft>
              <a:buFont typeface="Symbol" panose="05050102010706020507" pitchFamily="18"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DecisionTreeRegressor is giving me 64.60% r2_score.</a:t>
            </a:r>
          </a:p>
        </p:txBody>
      </p:sp>
      <p:pic>
        <p:nvPicPr>
          <p:cNvPr id="5" name="Picture 4">
            <a:extLst>
              <a:ext uri="{FF2B5EF4-FFF2-40B4-BE49-F238E27FC236}">
                <a16:creationId xmlns:a16="http://schemas.microsoft.com/office/drawing/2014/main" id="{EA71ED7B-8D0C-492C-AA64-D14D9ABF9D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2" y="1600200"/>
            <a:ext cx="9684567" cy="4133056"/>
          </a:xfrm>
          <a:prstGeom prst="rect">
            <a:avLst/>
          </a:prstGeom>
          <a:noFill/>
          <a:ln>
            <a:noFill/>
          </a:ln>
        </p:spPr>
      </p:pic>
    </p:spTree>
    <p:extLst>
      <p:ext uri="{BB962C8B-B14F-4D97-AF65-F5344CB8AC3E}">
        <p14:creationId xmlns:p14="http://schemas.microsoft.com/office/powerpoint/2010/main" val="3111404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AB9BB-B84C-4CD7-999D-9115EAEEC0D7}"/>
              </a:ext>
            </a:extLst>
          </p:cNvPr>
          <p:cNvSpPr>
            <a:spLocks noGrp="1"/>
          </p:cNvSpPr>
          <p:nvPr>
            <p:ph type="title"/>
          </p:nvPr>
        </p:nvSpPr>
        <p:spPr/>
        <p:txBody>
          <a:bodyPr/>
          <a:lstStyle/>
          <a:p>
            <a:r>
              <a:rPr lang="en-US" dirty="0"/>
              <a:t>vi) KNN:</a:t>
            </a:r>
            <a:endParaRPr lang="en-IN" dirty="0"/>
          </a:p>
        </p:txBody>
      </p:sp>
      <p:sp>
        <p:nvSpPr>
          <p:cNvPr id="3" name="Content Placeholder 2">
            <a:extLst>
              <a:ext uri="{FF2B5EF4-FFF2-40B4-BE49-F238E27FC236}">
                <a16:creationId xmlns:a16="http://schemas.microsoft.com/office/drawing/2014/main" id="{7CBCD110-BAB5-4371-94E6-2B3586BAC96C}"/>
              </a:ext>
            </a:extLst>
          </p:cNvPr>
          <p:cNvSpPr>
            <a:spLocks noGrp="1"/>
          </p:cNvSpPr>
          <p:nvPr>
            <p:ph idx="1"/>
          </p:nvPr>
        </p:nvSpPr>
        <p:spPr/>
        <p:txBody>
          <a:bodyPr>
            <a:normAutofit/>
          </a:bodyPr>
          <a:lstStyle/>
          <a:p>
            <a:endParaRPr lang="en-US" dirty="0"/>
          </a:p>
          <a:p>
            <a:endParaRPr lang="en-IN" dirty="0"/>
          </a:p>
          <a:p>
            <a:endParaRPr lang="en-IN" dirty="0"/>
          </a:p>
          <a:p>
            <a:endParaRPr lang="en-IN" dirty="0"/>
          </a:p>
          <a:p>
            <a:endParaRPr lang="en-IN" dirty="0"/>
          </a:p>
          <a:p>
            <a:endParaRPr lang="en-IN" dirty="0"/>
          </a:p>
          <a:p>
            <a:pPr marL="0" indent="0">
              <a:buNone/>
            </a:pPr>
            <a:endParaRPr lang="en-IN" sz="2000" dirty="0">
              <a:latin typeface="Century" panose="02040604050505020304" pitchFamily="18" charset="0"/>
            </a:endParaRPr>
          </a:p>
        </p:txBody>
      </p:sp>
      <p:pic>
        <p:nvPicPr>
          <p:cNvPr id="4" name="Picture 3">
            <a:extLst>
              <a:ext uri="{FF2B5EF4-FFF2-40B4-BE49-F238E27FC236}">
                <a16:creationId xmlns:a16="http://schemas.microsoft.com/office/drawing/2014/main" id="{9233BE14-2FEF-42C8-9534-AE7FDEE999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1504" y="1600200"/>
            <a:ext cx="9649072" cy="3917032"/>
          </a:xfrm>
          <a:prstGeom prst="rect">
            <a:avLst/>
          </a:prstGeom>
          <a:noFill/>
          <a:ln>
            <a:noFill/>
          </a:ln>
        </p:spPr>
      </p:pic>
    </p:spTree>
    <p:extLst>
      <p:ext uri="{BB962C8B-B14F-4D97-AF65-F5344CB8AC3E}">
        <p14:creationId xmlns:p14="http://schemas.microsoft.com/office/powerpoint/2010/main" val="2601904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3A6D-B364-4CD5-8347-C52CE7DEBD0E}"/>
              </a:ext>
            </a:extLst>
          </p:cNvPr>
          <p:cNvSpPr>
            <a:spLocks noGrp="1"/>
          </p:cNvSpPr>
          <p:nvPr>
            <p:ph type="title"/>
          </p:nvPr>
        </p:nvSpPr>
        <p:spPr>
          <a:xfrm>
            <a:off x="1524002" y="381000"/>
            <a:ext cx="9829799" cy="743744"/>
          </a:xfrm>
        </p:spPr>
        <p:txBody>
          <a:bodyPr/>
          <a:lstStyle/>
          <a:p>
            <a:r>
              <a:rPr lang="en-IN" dirty="0"/>
              <a:t>vii) </a:t>
            </a:r>
            <a:r>
              <a:rPr lang="en-IN" dirty="0" err="1"/>
              <a:t>BaggingRegressor</a:t>
            </a:r>
            <a:r>
              <a:rPr lang="en-IN" dirty="0"/>
              <a:t>:</a:t>
            </a:r>
          </a:p>
        </p:txBody>
      </p:sp>
      <p:sp>
        <p:nvSpPr>
          <p:cNvPr id="6" name="TextBox 5">
            <a:extLst>
              <a:ext uri="{FF2B5EF4-FFF2-40B4-BE49-F238E27FC236}">
                <a16:creationId xmlns:a16="http://schemas.microsoft.com/office/drawing/2014/main" id="{1135E1A0-B3BE-49B0-9B7F-9B5719E99E70}"/>
              </a:ext>
            </a:extLst>
          </p:cNvPr>
          <p:cNvSpPr txBox="1"/>
          <p:nvPr/>
        </p:nvSpPr>
        <p:spPr>
          <a:xfrm>
            <a:off x="1199456" y="5071493"/>
            <a:ext cx="10621887" cy="1070871"/>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ü"/>
            </a:pPr>
            <a:r>
              <a:rPr lang="en-IN" dirty="0" err="1">
                <a:latin typeface="Century" panose="02040604050505020304" pitchFamily="18" charset="0"/>
                <a:ea typeface="Calibri" panose="020F0502020204030204" pitchFamily="34" charset="0"/>
                <a:cs typeface="Times New Roman" panose="02020603050405020304" pitchFamily="18" charset="0"/>
              </a:rPr>
              <a:t>BaggingRegressor</a:t>
            </a:r>
            <a:r>
              <a:rPr lang="en-IN" dirty="0">
                <a:latin typeface="Century" panose="02040604050505020304" pitchFamily="18" charset="0"/>
                <a:ea typeface="Calibri" panose="020F0502020204030204" pitchFamily="34" charset="0"/>
                <a:cs typeface="Times New Roman" panose="02020603050405020304" pitchFamily="18" charset="0"/>
              </a:rPr>
              <a:t> is giving me 78.98% r2_score.</a:t>
            </a:r>
          </a:p>
          <a:p>
            <a:pPr marL="800100" lvl="1" indent="-342900">
              <a:lnSpc>
                <a:spcPct val="107000"/>
              </a:lnSpc>
              <a:spcAft>
                <a:spcPts val="800"/>
              </a:spcAft>
              <a:buFont typeface="Wingdings" panose="05000000000000000000" pitchFamily="2" charset="2"/>
              <a:buChar char=""/>
            </a:pPr>
            <a:r>
              <a:rPr lang="en-IN" b="1" dirty="0">
                <a:latin typeface="Century" panose="02040604050505020304" pitchFamily="18" charset="0"/>
                <a:ea typeface="Calibri" panose="020F0502020204030204" pitchFamily="34" charset="0"/>
                <a:cs typeface="Calibri" panose="020F0502020204030204" pitchFamily="34" charset="0"/>
              </a:rPr>
              <a:t>By looking into the model r2_score and error I found </a:t>
            </a:r>
            <a:r>
              <a:rPr lang="en-IN" b="1" dirty="0">
                <a:latin typeface="Century" panose="02040604050505020304" pitchFamily="18" charset="0"/>
                <a:ea typeface="Calibri" panose="020F0502020204030204" pitchFamily="34" charset="0"/>
                <a:cs typeface="Times New Roman" panose="02020603050405020304" pitchFamily="18" charset="0"/>
              </a:rPr>
              <a:t>ExtraTreesRegressor as the best model with highest r2_score and least errors.</a:t>
            </a:r>
            <a:endParaRPr lang="en-IN" dirty="0">
              <a:latin typeface="Century" panose="020406040505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9CE7744A-CEB1-471A-8BF3-4766A693F9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2" y="1340768"/>
            <a:ext cx="9756575" cy="3600400"/>
          </a:xfrm>
          <a:prstGeom prst="rect">
            <a:avLst/>
          </a:prstGeom>
          <a:noFill/>
          <a:ln>
            <a:noFill/>
          </a:ln>
        </p:spPr>
      </p:pic>
    </p:spTree>
    <p:extLst>
      <p:ext uri="{BB962C8B-B14F-4D97-AF65-F5344CB8AC3E}">
        <p14:creationId xmlns:p14="http://schemas.microsoft.com/office/powerpoint/2010/main" val="2973771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8C0E-0647-4479-BCE6-48C56E91BEE5}"/>
              </a:ext>
            </a:extLst>
          </p:cNvPr>
          <p:cNvSpPr>
            <a:spLocks noGrp="1"/>
          </p:cNvSpPr>
          <p:nvPr>
            <p:ph type="title"/>
          </p:nvPr>
        </p:nvSpPr>
        <p:spPr/>
        <p:txBody>
          <a:bodyPr/>
          <a:lstStyle/>
          <a:p>
            <a:r>
              <a:rPr lang="en-IN" dirty="0"/>
              <a:t>Hyper Parameter Tunning:</a:t>
            </a:r>
          </a:p>
        </p:txBody>
      </p:sp>
      <p:sp>
        <p:nvSpPr>
          <p:cNvPr id="5" name="Content Placeholder 4">
            <a:extLst>
              <a:ext uri="{FF2B5EF4-FFF2-40B4-BE49-F238E27FC236}">
                <a16:creationId xmlns:a16="http://schemas.microsoft.com/office/drawing/2014/main" id="{4FD806FF-86FB-4630-8AC9-381CCE1B106F}"/>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B60D6FF8-7DF9-4CDF-B952-73E6F45677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43472" y="1700808"/>
            <a:ext cx="10280004" cy="4536504"/>
          </a:xfrm>
          <a:prstGeom prst="rect">
            <a:avLst/>
          </a:prstGeom>
          <a:noFill/>
          <a:ln>
            <a:noFill/>
          </a:ln>
        </p:spPr>
      </p:pic>
    </p:spTree>
    <p:extLst>
      <p:ext uri="{BB962C8B-B14F-4D97-AF65-F5344CB8AC3E}">
        <p14:creationId xmlns:p14="http://schemas.microsoft.com/office/powerpoint/2010/main" val="294382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FB10-4610-4E90-B036-2E46D20B25E5}"/>
              </a:ext>
            </a:extLst>
          </p:cNvPr>
          <p:cNvSpPr>
            <a:spLocks noGrp="1"/>
          </p:cNvSpPr>
          <p:nvPr>
            <p:ph type="title"/>
          </p:nvPr>
        </p:nvSpPr>
        <p:spPr>
          <a:xfrm>
            <a:off x="1524002" y="381000"/>
            <a:ext cx="9829799" cy="671736"/>
          </a:xfrm>
        </p:spPr>
        <p:txBody>
          <a:bodyPr/>
          <a:lstStyle/>
          <a:p>
            <a:r>
              <a:rPr lang="en-IN" dirty="0"/>
              <a:t>Conclusion</a:t>
            </a:r>
          </a:p>
        </p:txBody>
      </p:sp>
      <p:sp>
        <p:nvSpPr>
          <p:cNvPr id="3" name="Content Placeholder 2">
            <a:extLst>
              <a:ext uri="{FF2B5EF4-FFF2-40B4-BE49-F238E27FC236}">
                <a16:creationId xmlns:a16="http://schemas.microsoft.com/office/drawing/2014/main" id="{BEF0F46B-4525-402B-8B70-52F18F4FC22F}"/>
              </a:ext>
            </a:extLst>
          </p:cNvPr>
          <p:cNvSpPr>
            <a:spLocks noGrp="1"/>
          </p:cNvSpPr>
          <p:nvPr>
            <p:ph idx="1"/>
          </p:nvPr>
        </p:nvSpPr>
        <p:spPr>
          <a:xfrm>
            <a:off x="802804" y="1304366"/>
            <a:ext cx="10586392" cy="5157192"/>
          </a:xfrm>
        </p:spPr>
        <p:txBody>
          <a:bodyPr>
            <a:noAutofit/>
          </a:bodyPr>
          <a:lstStyle/>
          <a:p>
            <a:pPr>
              <a:lnSpc>
                <a:spcPct val="107000"/>
              </a:lnSpc>
              <a:spcBef>
                <a:spcPts val="300"/>
              </a:spcBef>
              <a:spcAft>
                <a:spcPts val="300"/>
              </a:spcAft>
              <a:buFont typeface="Wingdings" panose="05000000000000000000" pitchFamily="2" charset="2"/>
              <a:buChar char="ü"/>
            </a:pPr>
            <a:r>
              <a:rPr lang="en-IN" sz="1600" dirty="0">
                <a:latin typeface="Century" panose="02040604050505020304" pitchFamily="18" charset="0"/>
                <a:ea typeface="Calibri" panose="020F0502020204030204" pitchFamily="34" charset="0"/>
                <a:cs typeface="Times New Roman" panose="02020603050405020304" pitchFamily="18" charset="0"/>
              </a:rPr>
              <a:t>In this project report, we have used machine learning algorithms to predict the flight price. We have mentioned the step by step procedure to analyse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sz="1600" dirty="0">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sz="1600" dirty="0">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values. </a:t>
            </a:r>
          </a:p>
          <a:p>
            <a:pPr>
              <a:lnSpc>
                <a:spcPct val="107000"/>
              </a:lnSpc>
              <a:spcBef>
                <a:spcPts val="300"/>
              </a:spcBef>
              <a:spcAft>
                <a:spcPts val="300"/>
              </a:spcAft>
              <a:buFont typeface="Wingdings" panose="05000000000000000000" pitchFamily="2" charset="2"/>
              <a:buChar char="ü"/>
            </a:pPr>
            <a:r>
              <a:rPr lang="en-IN" sz="1600" dirty="0">
                <a:latin typeface="Century" panose="02040604050505020304" pitchFamily="18" charset="0"/>
                <a:ea typeface="Calibri" panose="020F0502020204030204" pitchFamily="34" charset="0"/>
                <a:cs typeface="Times New Roman" panose="02020603050405020304" pitchFamily="18" charset="0"/>
              </a:rPr>
              <a:t>These feature set were then given as an input to seven algorithms and a hyper parameter tunning was done to the best model and the accuracy has been improved.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sz="1600" dirty="0">
                <a:latin typeface="Century" panose="02040604050505020304" pitchFamily="18" charset="0"/>
                <a:ea typeface="Calibri" panose="020F0502020204030204" pitchFamily="34" charset="0"/>
                <a:cs typeface="Times New Roman" panose="02020603050405020304" pitchFamily="18" charset="0"/>
              </a:rPr>
              <a:t> Then we have also saved the best model and predicted the flight price. It was good that the predicted and actual values were almost same.</a:t>
            </a:r>
            <a:r>
              <a:rPr lang="en-IN" sz="1600" dirty="0">
                <a:latin typeface="Century" panose="02040604050505020304" pitchFamily="18" charset="0"/>
                <a:ea typeface="Calibri" panose="020F0502020204030204" pitchFamily="34" charset="0"/>
                <a:cs typeface="Calibri" panose="020F0502020204030204" pitchFamily="34" charset="0"/>
              </a:rPr>
              <a:t> </a:t>
            </a:r>
          </a:p>
          <a:p>
            <a:pPr>
              <a:lnSpc>
                <a:spcPct val="107000"/>
              </a:lnSpc>
              <a:spcBef>
                <a:spcPts val="300"/>
              </a:spcBef>
              <a:spcAft>
                <a:spcPts val="300"/>
              </a:spcAft>
              <a:buFont typeface="Wingdings" panose="05000000000000000000" pitchFamily="2" charset="2"/>
              <a:buChar char="ü"/>
            </a:pPr>
            <a:r>
              <a:rPr lang="en-IN" sz="1600" dirty="0">
                <a:latin typeface="Century" panose="02040604050505020304" pitchFamily="18" charset="0"/>
                <a:ea typeface="Calibri" panose="020F0502020204030204" pitchFamily="34" charset="0"/>
                <a:cs typeface="Calibri" panose="020F0502020204030204" pitchFamily="34" charset="0"/>
              </a:rPr>
              <a:t>To conclude, the application of machine learning in flight price prediction is still at an early stage. We hope this study has moved a small step ahead in providing some methodological and empirical contributions to online platforms, and presenting an alternative approach to the valuation of flight price.</a:t>
            </a:r>
          </a:p>
          <a:p>
            <a:pPr>
              <a:lnSpc>
                <a:spcPct val="107000"/>
              </a:lnSpc>
              <a:spcBef>
                <a:spcPts val="300"/>
              </a:spcBef>
              <a:spcAft>
                <a:spcPts val="300"/>
              </a:spcAft>
              <a:buFont typeface="Wingdings" panose="05000000000000000000" pitchFamily="2" charset="2"/>
              <a:buChar char="ü"/>
            </a:pPr>
            <a:r>
              <a:rPr lang="en-IN" sz="1600" dirty="0">
                <a:latin typeface="Century" panose="02040604050505020304" pitchFamily="18" charset="0"/>
                <a:ea typeface="Calibri" panose="020F0502020204030204" pitchFamily="34" charset="0"/>
                <a:cs typeface="Calibri" panose="020F0502020204030204" pitchFamily="34" charset="0"/>
              </a:rPr>
              <a:t>Future direction of research may consider incorporating additional flight data from a larger economical background with more features.</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0" indent="0">
              <a:buNone/>
            </a:pPr>
            <a:endParaRPr lang="en-IN" sz="1600" dirty="0"/>
          </a:p>
        </p:txBody>
      </p:sp>
    </p:spTree>
    <p:extLst>
      <p:ext uri="{BB962C8B-B14F-4D97-AF65-F5344CB8AC3E}">
        <p14:creationId xmlns:p14="http://schemas.microsoft.com/office/powerpoint/2010/main" val="281065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A6D4-2574-4EE8-A827-017D639C7FC7}"/>
              </a:ext>
            </a:extLst>
          </p:cNvPr>
          <p:cNvSpPr>
            <a:spLocks noGrp="1"/>
          </p:cNvSpPr>
          <p:nvPr>
            <p:ph type="title"/>
          </p:nvPr>
        </p:nvSpPr>
        <p:spPr>
          <a:xfrm>
            <a:off x="650349" y="629267"/>
            <a:ext cx="6186578" cy="783510"/>
          </a:xfrm>
        </p:spPr>
        <p:txBody>
          <a:bodyPr>
            <a:normAutofit/>
          </a:bodyPr>
          <a:lstStyle/>
          <a:p>
            <a:r>
              <a:rPr lang="en-IN" dirty="0">
                <a:solidFill>
                  <a:srgbClr val="EBEBEB"/>
                </a:solidFill>
              </a:rPr>
              <a:t>Overview</a:t>
            </a:r>
          </a:p>
        </p:txBody>
      </p:sp>
      <p:sp>
        <p:nvSpPr>
          <p:cNvPr id="3" name="Content Placeholder 2">
            <a:extLst>
              <a:ext uri="{FF2B5EF4-FFF2-40B4-BE49-F238E27FC236}">
                <a16:creationId xmlns:a16="http://schemas.microsoft.com/office/drawing/2014/main" id="{8A9EA786-E6B5-4CB5-9D6D-FE86AD033231}"/>
              </a:ext>
            </a:extLst>
          </p:cNvPr>
          <p:cNvSpPr>
            <a:spLocks noGrp="1"/>
          </p:cNvSpPr>
          <p:nvPr>
            <p:ph idx="1"/>
          </p:nvPr>
        </p:nvSpPr>
        <p:spPr>
          <a:xfrm>
            <a:off x="602873" y="1873437"/>
            <a:ext cx="6186577" cy="3672408"/>
          </a:xfrm>
        </p:spPr>
        <p:txBody>
          <a:bodyPr>
            <a:normAutofit/>
          </a:bodyPr>
          <a:lstStyle/>
          <a:p>
            <a:pPr marL="0" indent="0">
              <a:buNone/>
            </a:pPr>
            <a:r>
              <a:rPr lang="en-US" sz="1600" dirty="0">
                <a:solidFill>
                  <a:srgbClr val="FFFFFF"/>
                </a:solidFill>
                <a:latin typeface="Century" panose="02040604050505020304" pitchFamily="18" charset="0"/>
              </a:rPr>
              <a:t>In this presentation we will be looking on</a:t>
            </a:r>
          </a:p>
          <a:p>
            <a:pPr marL="0" indent="0">
              <a:buNone/>
            </a:pPr>
            <a:endParaRPr lang="en-US" sz="1600" dirty="0">
              <a:solidFill>
                <a:srgbClr val="FFFFFF"/>
              </a:solidFill>
              <a:latin typeface="Century" panose="02040604050505020304" pitchFamily="18" charset="0"/>
            </a:endParaRPr>
          </a:p>
          <a:p>
            <a:pPr lvl="1"/>
            <a:r>
              <a:rPr lang="en-US" dirty="0">
                <a:solidFill>
                  <a:srgbClr val="FFFFFF"/>
                </a:solidFill>
                <a:latin typeface="Century" panose="02040604050505020304" pitchFamily="18" charset="0"/>
              </a:rPr>
              <a:t>How to analyze the dataset of Flight Price Prediction.</a:t>
            </a:r>
          </a:p>
          <a:p>
            <a:pPr lvl="1"/>
            <a:r>
              <a:rPr lang="en-US" dirty="0">
                <a:solidFill>
                  <a:srgbClr val="FFFFFF"/>
                </a:solidFill>
                <a:latin typeface="Century" panose="02040604050505020304" pitchFamily="18" charset="0"/>
              </a:rPr>
              <a:t>What are the EDA steps in cleaning the dataset.</a:t>
            </a:r>
          </a:p>
          <a:p>
            <a:pPr lvl="1"/>
            <a:r>
              <a:rPr lang="en-US" dirty="0">
                <a:solidFill>
                  <a:srgbClr val="FFFFFF"/>
                </a:solidFill>
                <a:latin typeface="Century" panose="02040604050505020304" pitchFamily="18" charset="0"/>
              </a:rPr>
              <a:t>Overall analysis on the problem.</a:t>
            </a:r>
          </a:p>
          <a:p>
            <a:pPr lvl="1"/>
            <a:r>
              <a:rPr lang="en-US" dirty="0">
                <a:solidFill>
                  <a:srgbClr val="FFFFFF"/>
                </a:solidFill>
                <a:latin typeface="Century" panose="02040604050505020304" pitchFamily="18" charset="0"/>
              </a:rPr>
              <a:t>Model building from cleaned dataset.</a:t>
            </a:r>
          </a:p>
          <a:p>
            <a:pPr lvl="1"/>
            <a:r>
              <a:rPr lang="en-US" dirty="0">
                <a:solidFill>
                  <a:srgbClr val="FFFFFF"/>
                </a:solidFill>
                <a:latin typeface="Century" panose="02040604050505020304" pitchFamily="18" charset="0"/>
              </a:rPr>
              <a:t>Predicting Flight Price for saved best model.</a:t>
            </a:r>
          </a:p>
          <a:p>
            <a:endParaRPr lang="en-IN" dirty="0">
              <a:solidFill>
                <a:srgbClr val="FFFFFF"/>
              </a:solidFill>
            </a:endParaRPr>
          </a:p>
        </p:txBody>
      </p:sp>
      <p:pic>
        <p:nvPicPr>
          <p:cNvPr id="5" name="Picture 4" descr="Plane in red circle">
            <a:extLst>
              <a:ext uri="{FF2B5EF4-FFF2-40B4-BE49-F238E27FC236}">
                <a16:creationId xmlns:a16="http://schemas.microsoft.com/office/drawing/2014/main" id="{B8D1B2BA-CACB-92E9-046D-8D76682BBE4D}"/>
              </a:ext>
            </a:extLst>
          </p:cNvPr>
          <p:cNvPicPr>
            <a:picLocks noChangeAspect="1"/>
          </p:cNvPicPr>
          <p:nvPr/>
        </p:nvPicPr>
        <p:blipFill rotWithShape="1">
          <a:blip r:embed="rId2"/>
          <a:srcRect l="24278" r="25076" b="1"/>
          <a:stretch/>
        </p:blipFill>
        <p:spPr>
          <a:xfrm>
            <a:off x="7228880" y="2"/>
            <a:ext cx="4961952"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31542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6A01-906C-4F39-89D2-6A73C0000004}"/>
              </a:ext>
            </a:extLst>
          </p:cNvPr>
          <p:cNvSpPr>
            <a:spLocks noGrp="1"/>
          </p:cNvSpPr>
          <p:nvPr>
            <p:ph type="title"/>
          </p:nvPr>
        </p:nvSpPr>
        <p:spPr>
          <a:xfrm>
            <a:off x="647531" y="452718"/>
            <a:ext cx="9402274" cy="672026"/>
          </a:xfrm>
        </p:spPr>
        <p:txBody>
          <a:bodyPr/>
          <a:lstStyle/>
          <a:p>
            <a:r>
              <a:rPr lang="en-IN" dirty="0"/>
              <a:t>Problem Statement</a:t>
            </a:r>
          </a:p>
        </p:txBody>
      </p:sp>
      <p:sp>
        <p:nvSpPr>
          <p:cNvPr id="3" name="Content Placeholder 2">
            <a:extLst>
              <a:ext uri="{FF2B5EF4-FFF2-40B4-BE49-F238E27FC236}">
                <a16:creationId xmlns:a16="http://schemas.microsoft.com/office/drawing/2014/main" id="{E09D721E-6BEE-479A-9984-32A1EC00F53D}"/>
              </a:ext>
            </a:extLst>
          </p:cNvPr>
          <p:cNvSpPr>
            <a:spLocks noGrp="1"/>
          </p:cNvSpPr>
          <p:nvPr>
            <p:ph idx="1"/>
          </p:nvPr>
        </p:nvSpPr>
        <p:spPr>
          <a:xfrm>
            <a:off x="1199457" y="1268760"/>
            <a:ext cx="6012159" cy="4248472"/>
          </a:xfrm>
        </p:spPr>
        <p:txBody>
          <a:bodyPr>
            <a:normAutofit/>
          </a:bodyPr>
          <a:lstStyle/>
          <a:p>
            <a:pPr marL="0" indent="0">
              <a:buNone/>
            </a:pPr>
            <a:r>
              <a:rPr lang="en-US" sz="1600" dirty="0">
                <a:latin typeface="Century" panose="02040604050505020304" pitchFamily="18" charset="0"/>
              </a:rPr>
              <a:t>Anyone who has booked a flight ticket knows how unexpectedly the prices vary. The cheapest available ticket on a given flight gets more and less expensive over time. This usually happens as an attempt to maximize revenue based on </a:t>
            </a:r>
          </a:p>
          <a:p>
            <a:pPr marL="0" indent="0">
              <a:buNone/>
            </a:pPr>
            <a:endParaRPr lang="en-US" sz="1600" dirty="0">
              <a:latin typeface="Century" panose="02040604050505020304" pitchFamily="18" charset="0"/>
            </a:endParaRPr>
          </a:p>
          <a:p>
            <a:pPr marL="0" indent="0">
              <a:buNone/>
            </a:pPr>
            <a:r>
              <a:rPr lang="en-US" sz="1600" dirty="0">
                <a:latin typeface="Century" panose="02040604050505020304" pitchFamily="18" charset="0"/>
              </a:rPr>
              <a:t> 1. Time of purchase patterns (making sure last-minute purchases are expensive) </a:t>
            </a:r>
          </a:p>
          <a:p>
            <a:pPr marL="0" indent="0">
              <a:buNone/>
            </a:pPr>
            <a:r>
              <a:rPr lang="en-US" sz="1600" dirty="0">
                <a:latin typeface="Century" panose="02040604050505020304" pitchFamily="18" charset="0"/>
              </a:rPr>
              <a:t>2. Keeping the flight as full as they want it (raising prices on a flight which is filling up in order to reduce sales and hold back inventory for those expensive last-minute expensive purchases) </a:t>
            </a:r>
          </a:p>
          <a:p>
            <a:pPr marL="0" indent="0">
              <a:buNone/>
            </a:pPr>
            <a:r>
              <a:rPr lang="en-US" sz="1600" dirty="0">
                <a:latin typeface="Century" panose="02040604050505020304" pitchFamily="18" charset="0"/>
              </a:rPr>
              <a:t>So, you must work on a project where you collect data of flight fares with other features and work to make a model to predict fares of flights.</a:t>
            </a:r>
          </a:p>
        </p:txBody>
      </p:sp>
      <p:pic>
        <p:nvPicPr>
          <p:cNvPr id="5" name="Picture 4">
            <a:extLst>
              <a:ext uri="{FF2B5EF4-FFF2-40B4-BE49-F238E27FC236}">
                <a16:creationId xmlns:a16="http://schemas.microsoft.com/office/drawing/2014/main" id="{CCA2D9AA-9C3F-41A3-BD78-41F92360F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4192" y="1916832"/>
            <a:ext cx="3744416" cy="2880320"/>
          </a:xfrm>
          <a:prstGeom prst="rect">
            <a:avLst/>
          </a:prstGeom>
        </p:spPr>
      </p:pic>
    </p:spTree>
    <p:extLst>
      <p:ext uri="{BB962C8B-B14F-4D97-AF65-F5344CB8AC3E}">
        <p14:creationId xmlns:p14="http://schemas.microsoft.com/office/powerpoint/2010/main" val="13327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EE7FC-150C-494B-AD00-461839A281EE}"/>
              </a:ext>
            </a:extLst>
          </p:cNvPr>
          <p:cNvSpPr>
            <a:spLocks noGrp="1"/>
          </p:cNvSpPr>
          <p:nvPr>
            <p:ph type="title"/>
          </p:nvPr>
        </p:nvSpPr>
        <p:spPr/>
        <p:txBody>
          <a:bodyPr/>
          <a:lstStyle/>
          <a:p>
            <a:r>
              <a:rPr lang="en-IN" dirty="0"/>
              <a:t>Problem Understanding</a:t>
            </a:r>
          </a:p>
        </p:txBody>
      </p:sp>
      <p:sp>
        <p:nvSpPr>
          <p:cNvPr id="3" name="Content Placeholder 2">
            <a:extLst>
              <a:ext uri="{FF2B5EF4-FFF2-40B4-BE49-F238E27FC236}">
                <a16:creationId xmlns:a16="http://schemas.microsoft.com/office/drawing/2014/main" id="{0A8206DD-0782-4390-A86F-20EA444B06AC}"/>
              </a:ext>
            </a:extLst>
          </p:cNvPr>
          <p:cNvSpPr>
            <a:spLocks noGrp="1"/>
          </p:cNvSpPr>
          <p:nvPr>
            <p:ph idx="1"/>
          </p:nvPr>
        </p:nvSpPr>
        <p:spPr>
          <a:xfrm>
            <a:off x="911425" y="2204865"/>
            <a:ext cx="8944211" cy="3248289"/>
          </a:xfrm>
        </p:spPr>
        <p:txBody>
          <a:bodyPr>
            <a:normAutofit/>
          </a:bodyPr>
          <a:lstStyle/>
          <a:p>
            <a:pPr>
              <a:lnSpc>
                <a:spcPct val="107000"/>
              </a:lnSpc>
              <a:spcAft>
                <a:spcPts val="800"/>
              </a:spcAft>
              <a:buFont typeface="Wingdings" panose="05000000000000000000" pitchFamily="2" charset="2"/>
              <a:buChar char="ü"/>
            </a:pPr>
            <a:r>
              <a:rPr lang="en-IN" sz="1600" dirty="0">
                <a:latin typeface="Century" panose="02040604050505020304" pitchFamily="18" charset="0"/>
                <a:ea typeface="Calibri" panose="020F0502020204030204" pitchFamily="34" charset="0"/>
                <a:cs typeface="Calibri" panose="020F0502020204030204" pitchFamily="34" charset="0"/>
              </a:rPr>
              <a:t>Flight prices are something unpredictable. It’s more than likely that we spent hours on the internet researching flight deals, trying to figure an airfare pricing system that seems completely random every day. Flight price appears to fluctuate without reason and longer flights aren’t always more expensive than shorter ones. </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ü"/>
            </a:pPr>
            <a:r>
              <a:rPr lang="en-IN" sz="1600" dirty="0">
                <a:latin typeface="Century" panose="02040604050505020304" pitchFamily="18" charset="0"/>
                <a:ea typeface="Calibri" panose="020F0502020204030204" pitchFamily="34" charset="0"/>
                <a:cs typeface="Calibri" panose="020F0502020204030204" pitchFamily="34" charset="0"/>
              </a:rPr>
              <a:t>But now the question is how to know proper Flight price, for that I have built a Machine learning model which can predict the Flight price. Using various features like </a:t>
            </a:r>
            <a:r>
              <a:rPr lang="en-IN" sz="1600" b="1" dirty="0">
                <a:latin typeface="Century" panose="02040604050505020304" pitchFamily="18" charset="0"/>
                <a:ea typeface="Calibri" panose="020F0502020204030204" pitchFamily="34" charset="0"/>
                <a:cs typeface="Calibri" panose="020F0502020204030204" pitchFamily="34" charset="0"/>
              </a:rPr>
              <a:t>Airline, Source, Destination, Arrival time, Departure time, Stops, Travelling date and the Price for the same travel</a:t>
            </a:r>
            <a:r>
              <a:rPr lang="en-IN" sz="1600" dirty="0">
                <a:latin typeface="Century" panose="02040604050505020304" pitchFamily="18" charset="0"/>
                <a:ea typeface="Calibri" panose="020F0502020204030204" pitchFamily="34" charset="0"/>
                <a:cs typeface="Calibri" panose="020F0502020204030204" pitchFamily="34" charset="0"/>
              </a:rPr>
              <a:t>. So using all these previously known information and analysing the data I have achieved a good model that has </a:t>
            </a:r>
            <a:r>
              <a:rPr lang="en-IN" sz="1600" b="1" dirty="0">
                <a:latin typeface="Century" panose="02040604050505020304" pitchFamily="18" charset="0"/>
                <a:ea typeface="Calibri" panose="020F0502020204030204" pitchFamily="34" charset="0"/>
                <a:cs typeface="Calibri" panose="020F0502020204030204" pitchFamily="34" charset="0"/>
              </a:rPr>
              <a:t>82% accuracy</a:t>
            </a:r>
            <a:r>
              <a:rPr lang="en-IN" sz="1600" dirty="0">
                <a:latin typeface="Century" panose="02040604050505020304" pitchFamily="18" charset="0"/>
                <a:ea typeface="Calibri" panose="020F0502020204030204" pitchFamily="34" charset="0"/>
                <a:cs typeface="Calibri" panose="020F0502020204030204" pitchFamily="34" charset="0"/>
              </a:rPr>
              <a:t>. So let’s understand what all the steps we did to reach this good accuracy.</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2200" dirty="0">
              <a:latin typeface="Century" panose="02040604050505020304" pitchFamily="18" charset="0"/>
            </a:endParaRPr>
          </a:p>
        </p:txBody>
      </p:sp>
    </p:spTree>
    <p:extLst>
      <p:ext uri="{BB962C8B-B14F-4D97-AF65-F5344CB8AC3E}">
        <p14:creationId xmlns:p14="http://schemas.microsoft.com/office/powerpoint/2010/main" val="242427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6372-B5D6-450C-9D30-0ED2779B89D7}"/>
              </a:ext>
            </a:extLst>
          </p:cNvPr>
          <p:cNvSpPr>
            <a:spLocks noGrp="1"/>
          </p:cNvSpPr>
          <p:nvPr>
            <p:ph type="title"/>
          </p:nvPr>
        </p:nvSpPr>
        <p:spPr>
          <a:xfrm>
            <a:off x="1524004" y="404664"/>
            <a:ext cx="7236293" cy="1296144"/>
          </a:xfrm>
        </p:spPr>
        <p:txBody>
          <a:bodyPr/>
          <a:lstStyle/>
          <a:p>
            <a:r>
              <a:rPr lang="en-IN" dirty="0"/>
              <a:t>What is Flight Price Prediction</a:t>
            </a:r>
          </a:p>
        </p:txBody>
      </p:sp>
      <p:sp>
        <p:nvSpPr>
          <p:cNvPr id="3" name="Content Placeholder 2">
            <a:extLst>
              <a:ext uri="{FF2B5EF4-FFF2-40B4-BE49-F238E27FC236}">
                <a16:creationId xmlns:a16="http://schemas.microsoft.com/office/drawing/2014/main" id="{ED5FB2BD-30CF-4FFB-A9EF-5F58929C1DFC}"/>
              </a:ext>
            </a:extLst>
          </p:cNvPr>
          <p:cNvSpPr>
            <a:spLocks noGrp="1"/>
          </p:cNvSpPr>
          <p:nvPr>
            <p:ph sz="half" idx="1"/>
          </p:nvPr>
        </p:nvSpPr>
        <p:spPr>
          <a:xfrm>
            <a:off x="1271464" y="2274576"/>
            <a:ext cx="5616624" cy="2308848"/>
          </a:xfrm>
        </p:spPr>
        <p:txBody>
          <a:bodyPr>
            <a:normAutofit/>
          </a:bodyPr>
          <a:lstStyle/>
          <a:p>
            <a:pPr marL="0" indent="0">
              <a:buNone/>
            </a:pPr>
            <a:r>
              <a:rPr lang="en-IN" sz="1600" dirty="0"/>
              <a:t> </a:t>
            </a:r>
            <a:r>
              <a:rPr lang="en-US" sz="1600" dirty="0">
                <a:latin typeface="Century" panose="02040604050505020304" pitchFamily="18" charset="0"/>
              </a:rPr>
              <a:t>Nowadays, the number of people using flights has increased significantly. It is difficult for airlines to maintain prices since prices change dynamically due to different conditions. That’s why we will try to use machine learning to solve this problem. This can help airlines by predicting what prices they can maintain. It can also help customers to predict future flight prices and plan their journey accordingly.</a:t>
            </a:r>
            <a:endParaRPr lang="en-IN" sz="1600" dirty="0">
              <a:latin typeface="Century" panose="02040604050505020304" pitchFamily="18" charset="0"/>
            </a:endParaRPr>
          </a:p>
        </p:txBody>
      </p:sp>
      <p:pic>
        <p:nvPicPr>
          <p:cNvPr id="7" name="Content Placeholder 6">
            <a:extLst>
              <a:ext uri="{FF2B5EF4-FFF2-40B4-BE49-F238E27FC236}">
                <a16:creationId xmlns:a16="http://schemas.microsoft.com/office/drawing/2014/main" id="{EE0E59C7-D2B5-49C2-8CE3-300292016F70}"/>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464152" y="1995850"/>
            <a:ext cx="4104456" cy="2585278"/>
          </a:xfrm>
        </p:spPr>
      </p:pic>
    </p:spTree>
    <p:extLst>
      <p:ext uri="{BB962C8B-B14F-4D97-AF65-F5344CB8AC3E}">
        <p14:creationId xmlns:p14="http://schemas.microsoft.com/office/powerpoint/2010/main" val="363838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D798F-E19B-48AC-B134-262B990D5F66}"/>
              </a:ext>
            </a:extLst>
          </p:cNvPr>
          <p:cNvSpPr>
            <a:spLocks noGrp="1"/>
          </p:cNvSpPr>
          <p:nvPr>
            <p:ph type="title"/>
          </p:nvPr>
        </p:nvSpPr>
        <p:spPr/>
        <p:txBody>
          <a:bodyPr/>
          <a:lstStyle/>
          <a:p>
            <a:r>
              <a:rPr lang="en-IN" dirty="0"/>
              <a:t>Importance of Flight Price Prediction</a:t>
            </a:r>
          </a:p>
        </p:txBody>
      </p:sp>
      <p:sp>
        <p:nvSpPr>
          <p:cNvPr id="3" name="Content Placeholder 2">
            <a:extLst>
              <a:ext uri="{FF2B5EF4-FFF2-40B4-BE49-F238E27FC236}">
                <a16:creationId xmlns:a16="http://schemas.microsoft.com/office/drawing/2014/main" id="{C22A4B34-FEA9-4437-9DD0-30A876103DF4}"/>
              </a:ext>
            </a:extLst>
          </p:cNvPr>
          <p:cNvSpPr>
            <a:spLocks noGrp="1"/>
          </p:cNvSpPr>
          <p:nvPr>
            <p:ph sz="half" idx="1"/>
          </p:nvPr>
        </p:nvSpPr>
        <p:spPr>
          <a:xfrm>
            <a:off x="983432" y="1914536"/>
            <a:ext cx="6262428" cy="3244952"/>
          </a:xfrm>
        </p:spPr>
        <p:txBody>
          <a:bodyPr>
            <a:normAutofit/>
          </a:bodyPr>
          <a:lstStyle/>
          <a:p>
            <a:pPr>
              <a:lnSpc>
                <a:spcPct val="107000"/>
              </a:lnSpc>
              <a:spcAft>
                <a:spcPts val="800"/>
              </a:spcAft>
              <a:buFont typeface="Wingdings" panose="05000000000000000000" pitchFamily="2" charset="2"/>
              <a:buChar char="ü"/>
            </a:pPr>
            <a:r>
              <a:rPr lang="en-IN" sz="1600" dirty="0">
                <a:latin typeface="Century" panose="02040604050505020304" pitchFamily="18" charset="0"/>
              </a:rPr>
              <a:t> </a:t>
            </a:r>
            <a:r>
              <a:rPr lang="en-IN" sz="1600" dirty="0">
                <a:latin typeface="Century" panose="02040604050505020304" pitchFamily="18" charset="0"/>
                <a:ea typeface="Calibri" panose="020F0502020204030204" pitchFamily="34" charset="0"/>
                <a:cs typeface="Times New Roman" panose="02020603050405020304" pitchFamily="18" charset="0"/>
              </a:rPr>
              <a:t>It is hard for the client to buy an air ticket at the most reduced cost. For this few procedures are explored to determine time and date to grab air tickets with minimum fare rate. The majority of these systems are utilizing the modern computerized system known as Machine Learning. The model guesses airfare well in advance from the known information. This framework is proposed to change various added value arrangements into included added value arrangement heading which can support to solo gathering estimation.</a:t>
            </a:r>
          </a:p>
        </p:txBody>
      </p:sp>
      <p:pic>
        <p:nvPicPr>
          <p:cNvPr id="7" name="Content Placeholder 6">
            <a:extLst>
              <a:ext uri="{FF2B5EF4-FFF2-40B4-BE49-F238E27FC236}">
                <a16:creationId xmlns:a16="http://schemas.microsoft.com/office/drawing/2014/main" id="{68A613A1-CE64-4887-BB45-C0AFFE29706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896200" y="2060848"/>
            <a:ext cx="3457599" cy="2952328"/>
          </a:xfrm>
        </p:spPr>
      </p:pic>
    </p:spTree>
    <p:extLst>
      <p:ext uri="{BB962C8B-B14F-4D97-AF65-F5344CB8AC3E}">
        <p14:creationId xmlns:p14="http://schemas.microsoft.com/office/powerpoint/2010/main" val="3563598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0425-56F5-4ED4-BC84-D0D948728B53}"/>
              </a:ext>
            </a:extLst>
          </p:cNvPr>
          <p:cNvSpPr>
            <a:spLocks noGrp="1"/>
          </p:cNvSpPr>
          <p:nvPr>
            <p:ph type="title"/>
          </p:nvPr>
        </p:nvSpPr>
        <p:spPr>
          <a:xfrm>
            <a:off x="647531" y="452718"/>
            <a:ext cx="9402274" cy="816042"/>
          </a:xfrm>
        </p:spPr>
        <p:txBody>
          <a:bodyPr/>
          <a:lstStyle/>
          <a:p>
            <a:r>
              <a:rPr lang="en-IN" dirty="0"/>
              <a:t>Exploratory Data Analysis</a:t>
            </a:r>
          </a:p>
        </p:txBody>
      </p:sp>
      <p:sp>
        <p:nvSpPr>
          <p:cNvPr id="3" name="Content Placeholder 2">
            <a:extLst>
              <a:ext uri="{FF2B5EF4-FFF2-40B4-BE49-F238E27FC236}">
                <a16:creationId xmlns:a16="http://schemas.microsoft.com/office/drawing/2014/main" id="{F0E5FD44-C34C-44B0-9780-EB76B2438FED}"/>
              </a:ext>
            </a:extLst>
          </p:cNvPr>
          <p:cNvSpPr>
            <a:spLocks noGrp="1"/>
          </p:cNvSpPr>
          <p:nvPr>
            <p:ph idx="1"/>
          </p:nvPr>
        </p:nvSpPr>
        <p:spPr>
          <a:xfrm>
            <a:off x="1096477" y="1916832"/>
            <a:ext cx="9829799" cy="4176464"/>
          </a:xfrm>
        </p:spPr>
        <p:txBody>
          <a:bodyPr>
            <a:noAutofit/>
          </a:bodyPr>
          <a:lstStyle/>
          <a:p>
            <a:pPr marL="342900" indent="-342900">
              <a:lnSpc>
                <a:spcPct val="107000"/>
              </a:lnSpc>
              <a:buFont typeface="Wingdings" panose="05000000000000000000" pitchFamily="2" charset="2"/>
              <a:buChar char=""/>
            </a:pPr>
            <a:r>
              <a:rPr lang="en-IN" sz="1600" dirty="0">
                <a:solidFill>
                  <a:schemeClr val="tx1">
                    <a:lumMod val="95000"/>
                  </a:schemeClr>
                </a:solidFill>
                <a:latin typeface="Century" panose="02040604050505020304" pitchFamily="18" charset="0"/>
                <a:ea typeface="Calibri" panose="020F0502020204030204" pitchFamily="34" charset="0"/>
                <a:cs typeface="Calibri" panose="020F0502020204030204" pitchFamily="34" charset="0"/>
              </a:rPr>
              <a:t>As a first step I have scrapped the required data using selenium from </a:t>
            </a:r>
            <a:r>
              <a:rPr lang="en-IN" sz="1600" dirty="0">
                <a:solidFill>
                  <a:schemeClr val="tx1">
                    <a:lumMod val="95000"/>
                  </a:schemeClr>
                </a:solidFill>
                <a:latin typeface="Century" panose="02040604050505020304" pitchFamily="18" charset="0"/>
                <a:ea typeface="Calibri" panose="020F0502020204030204" pitchFamily="34" charset="0"/>
                <a:cs typeface="Times New Roman" panose="02020603050405020304" pitchFamily="18" charset="0"/>
              </a:rPr>
              <a:t>MakeMyTrip </a:t>
            </a:r>
            <a:r>
              <a:rPr lang="en-IN" sz="1600" dirty="0">
                <a:solidFill>
                  <a:schemeClr val="tx1">
                    <a:lumMod val="95000"/>
                  </a:schemeClr>
                </a:solidFill>
                <a:latin typeface="Century" panose="02040604050505020304" pitchFamily="18" charset="0"/>
                <a:ea typeface="Calibri" panose="020F0502020204030204" pitchFamily="34" charset="0"/>
                <a:cs typeface="Calibri" panose="020F0502020204030204" pitchFamily="34" charset="0"/>
              </a:rPr>
              <a:t>website.</a:t>
            </a:r>
            <a:endParaRPr lang="en-IN" sz="1600" dirty="0">
              <a:solidFill>
                <a:schemeClr val="tx1">
                  <a:lumMod val="95000"/>
                </a:schemeClr>
              </a:solidFill>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
            </a:pPr>
            <a:r>
              <a:rPr lang="en-IN" sz="1600" dirty="0">
                <a:solidFill>
                  <a:schemeClr val="tx1">
                    <a:lumMod val="95000"/>
                  </a:schemeClr>
                </a:solidFill>
                <a:latin typeface="Century" panose="02040604050505020304" pitchFamily="18" charset="0"/>
                <a:ea typeface="Calibri" panose="020F0502020204030204" pitchFamily="34" charset="0"/>
                <a:cs typeface="Calibri" panose="020F0502020204030204" pitchFamily="34" charset="0"/>
              </a:rPr>
              <a:t>And I have imported required libraries and I have imported the dataset which was in csv format. </a:t>
            </a:r>
            <a:endParaRPr lang="en-IN" sz="1600" dirty="0">
              <a:solidFill>
                <a:schemeClr val="tx1">
                  <a:lumMod val="95000"/>
                </a:schemeClr>
              </a:solidFill>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
            </a:pPr>
            <a:r>
              <a:rPr lang="en-IN" sz="1600" dirty="0">
                <a:solidFill>
                  <a:schemeClr val="tx1">
                    <a:lumMod val="95000"/>
                  </a:schemeClr>
                </a:solidFill>
                <a:latin typeface="Century" panose="02040604050505020304" pitchFamily="18" charset="0"/>
                <a:ea typeface="Calibri" panose="020F0502020204030204" pitchFamily="34" charset="0"/>
                <a:cs typeface="Calibri" panose="020F0502020204030204" pitchFamily="34" charset="0"/>
              </a:rPr>
              <a:t>Then I did all the statistical analysis like checking shape, unique, value counts, info etc</a:t>
            </a:r>
            <a:endParaRPr lang="en-IN" sz="1600" dirty="0">
              <a:solidFill>
                <a:schemeClr val="tx1">
                  <a:lumMod val="95000"/>
                </a:schemeClr>
              </a:solidFill>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
            </a:pPr>
            <a:r>
              <a:rPr lang="en-IN" sz="1600" dirty="0">
                <a:solidFill>
                  <a:schemeClr val="tx1">
                    <a:lumMod val="95000"/>
                  </a:schemeClr>
                </a:solidFill>
                <a:latin typeface="Century" panose="02040604050505020304" pitchFamily="18" charset="0"/>
                <a:ea typeface="Calibri" panose="020F0502020204030204" pitchFamily="34" charset="0"/>
                <a:cs typeface="Calibri" panose="020F0502020204030204" pitchFamily="34" charset="0"/>
              </a:rPr>
              <a:t>While checking for null values I found there was a row full of null values in the dataset and I dropped that row as it will not help our analysis.</a:t>
            </a:r>
            <a:endParaRPr lang="en-IN" sz="1600" dirty="0">
              <a:solidFill>
                <a:schemeClr val="tx1">
                  <a:lumMod val="95000"/>
                </a:schemeClr>
              </a:solidFill>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
            </a:pPr>
            <a:r>
              <a:rPr lang="en-IN" sz="1600" dirty="0">
                <a:solidFill>
                  <a:schemeClr val="tx1">
                    <a:lumMod val="95000"/>
                  </a:schemeClr>
                </a:solidFill>
                <a:latin typeface="Century" panose="02040604050505020304" pitchFamily="18" charset="0"/>
                <a:ea typeface="Calibri" panose="020F0502020204030204" pitchFamily="34" charset="0"/>
                <a:cs typeface="Calibri" panose="020F0502020204030204" pitchFamily="34" charset="0"/>
              </a:rPr>
              <a:t>I have also dropped Unnamed:0 column as I found it was the index column of csv file.</a:t>
            </a:r>
            <a:endParaRPr lang="en-IN" sz="1600" dirty="0">
              <a:solidFill>
                <a:schemeClr val="tx1">
                  <a:lumMod val="95000"/>
                </a:schemeClr>
              </a:solidFill>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
            </a:pPr>
            <a:r>
              <a:rPr lang="en-IN" sz="1600" dirty="0">
                <a:solidFill>
                  <a:schemeClr val="tx1">
                    <a:lumMod val="95000"/>
                  </a:schemeClr>
                </a:solidFill>
                <a:latin typeface="Century" panose="02040604050505020304" pitchFamily="18" charset="0"/>
                <a:ea typeface="Calibri" panose="020F0502020204030204" pitchFamily="34" charset="0"/>
                <a:cs typeface="Calibri" panose="020F0502020204030204" pitchFamily="34" charset="0"/>
              </a:rPr>
              <a:t>Next as a part of feature extraction I converted the data types of datetime columns and I have extracted useful information from the raw dataset. Thinking that this data will help us more than raw data.</a:t>
            </a:r>
            <a:endParaRPr lang="en-IN" sz="1600" dirty="0">
              <a:solidFill>
                <a:schemeClr val="tx1">
                  <a:lumMod val="95000"/>
                </a:schemeClr>
              </a:solidFill>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568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AA67E-7C9F-4E66-93A5-3B34B52D1366}"/>
              </a:ext>
            </a:extLst>
          </p:cNvPr>
          <p:cNvSpPr>
            <a:spLocks noGrp="1"/>
          </p:cNvSpPr>
          <p:nvPr>
            <p:ph type="title"/>
          </p:nvPr>
        </p:nvSpPr>
        <p:spPr>
          <a:xfrm>
            <a:off x="1524002" y="116632"/>
            <a:ext cx="9829799" cy="648072"/>
          </a:xfrm>
        </p:spPr>
        <p:txBody>
          <a:bodyPr>
            <a:normAutofit fontScale="90000"/>
          </a:bodyPr>
          <a:lstStyle/>
          <a:p>
            <a:r>
              <a:rPr lang="en-IN" sz="4000" dirty="0"/>
              <a:t>Univariate Visualization of numerical columns</a:t>
            </a:r>
          </a:p>
        </p:txBody>
      </p:sp>
      <p:pic>
        <p:nvPicPr>
          <p:cNvPr id="4" name="Picture 3">
            <a:extLst>
              <a:ext uri="{FF2B5EF4-FFF2-40B4-BE49-F238E27FC236}">
                <a16:creationId xmlns:a16="http://schemas.microsoft.com/office/drawing/2014/main" id="{46AD6090-5AF6-4ED8-A7C9-3AE9E42BA05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6118" y="1556793"/>
            <a:ext cx="10585176" cy="4680521"/>
          </a:xfrm>
          <a:prstGeom prst="rect">
            <a:avLst/>
          </a:prstGeom>
          <a:noFill/>
          <a:ln>
            <a:noFill/>
          </a:ln>
        </p:spPr>
      </p:pic>
    </p:spTree>
    <p:extLst>
      <p:ext uri="{BB962C8B-B14F-4D97-AF65-F5344CB8AC3E}">
        <p14:creationId xmlns:p14="http://schemas.microsoft.com/office/powerpoint/2010/main" val="3620510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116</TotalTime>
  <Words>1564</Words>
  <Application>Microsoft Office PowerPoint</Application>
  <PresentationFormat>Widescreen</PresentationFormat>
  <Paragraphs>121</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Century</vt:lpstr>
      <vt:lpstr>Symbol</vt:lpstr>
      <vt:lpstr>Wingdings</vt:lpstr>
      <vt:lpstr>Celestial</vt:lpstr>
      <vt:lpstr>Flight Price Prediction Project</vt:lpstr>
      <vt:lpstr>Summary</vt:lpstr>
      <vt:lpstr>Overview</vt:lpstr>
      <vt:lpstr>Problem Statement</vt:lpstr>
      <vt:lpstr>Problem Understanding</vt:lpstr>
      <vt:lpstr>What is Flight Price Prediction</vt:lpstr>
      <vt:lpstr>Importance of Flight Price Prediction</vt:lpstr>
      <vt:lpstr>Exploratory Data Analysis</vt:lpstr>
      <vt:lpstr>Univariate Visualization of numerical columns</vt:lpstr>
      <vt:lpstr>Univariate Vizualization of Categorical columns</vt:lpstr>
      <vt:lpstr>Observations</vt:lpstr>
      <vt:lpstr>Bivariate Vizualization of numerical columns</vt:lpstr>
      <vt:lpstr>Observations</vt:lpstr>
      <vt:lpstr>Bivariate Vizualization of categorical columns</vt:lpstr>
      <vt:lpstr>Observations</vt:lpstr>
      <vt:lpstr>Analysis</vt:lpstr>
      <vt:lpstr>Data Cleaning Steps</vt:lpstr>
      <vt:lpstr>Model Building</vt:lpstr>
      <vt:lpstr> RandomForestRegressor</vt:lpstr>
      <vt:lpstr> XGBRegressor</vt:lpstr>
      <vt:lpstr>ExtraTreesRegressor</vt:lpstr>
      <vt:lpstr>iv) GradientBoostingRegressor:</vt:lpstr>
      <vt:lpstr>v) DecisionTreeRegressor:</vt:lpstr>
      <vt:lpstr>vi) KNN:</vt:lpstr>
      <vt:lpstr>vii) BaggingRegressor:</vt:lpstr>
      <vt:lpstr>Hyper Parameter Tunning: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Project</dc:title>
  <dc:creator>admin</dc:creator>
  <cp:lastModifiedBy>admin</cp:lastModifiedBy>
  <cp:revision>2</cp:revision>
  <dcterms:created xsi:type="dcterms:W3CDTF">2022-08-12T15:06:54Z</dcterms:created>
  <dcterms:modified xsi:type="dcterms:W3CDTF">2022-08-12T17:03:09Z</dcterms:modified>
</cp:coreProperties>
</file>