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344" r:id="rId3"/>
    <p:sldId id="342" r:id="rId4"/>
    <p:sldId id="341" r:id="rId5"/>
    <p:sldId id="323" r:id="rId6"/>
    <p:sldId id="322" r:id="rId7"/>
    <p:sldId id="343" r:id="rId8"/>
    <p:sldId id="317" r:id="rId9"/>
    <p:sldId id="335" r:id="rId10"/>
    <p:sldId id="336" r:id="rId11"/>
    <p:sldId id="271" r:id="rId12"/>
    <p:sldId id="337" r:id="rId13"/>
    <p:sldId id="340" r:id="rId14"/>
    <p:sldId id="318" r:id="rId15"/>
    <p:sldId id="319" r:id="rId16"/>
    <p:sldId id="327" r:id="rId17"/>
    <p:sldId id="326" r:id="rId18"/>
    <p:sldId id="325" r:id="rId19"/>
    <p:sldId id="321" r:id="rId20"/>
    <p:sldId id="333" r:id="rId21"/>
    <p:sldId id="328" r:id="rId22"/>
    <p:sldId id="334" r:id="rId23"/>
    <p:sldId id="329" r:id="rId24"/>
    <p:sldId id="331" r:id="rId25"/>
    <p:sldId id="332" r:id="rId26"/>
    <p:sldId id="338" r:id="rId27"/>
    <p:sldId id="330" r:id="rId28"/>
    <p:sldId id="314" r:id="rId29"/>
    <p:sldId id="33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1" d="100"/>
          <a:sy n="81" d="100"/>
        </p:scale>
        <p:origin x="2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3600" b="1" i="0" u="none" strike="noStrike" cap="none" normalizeH="0" baseline="0" dirty="0" err="1">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using</a:t>
            </a: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 NLP</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a:solidFill>
                  <a:srgbClr val="00B050"/>
                </a:solidFill>
                <a:latin typeface="Bradley Hand ITC" panose="03070402050302030203" pitchFamily="66" charset="0"/>
                <a:cs typeface="Arial" panose="020B0604020202020204" pitchFamily="34" charset="0"/>
              </a:rPr>
              <a:t>Author :</a:t>
            </a:r>
          </a:p>
          <a:p>
            <a:r>
              <a:rPr lang="en-US" altLang="en-US" sz="2800" b="1" dirty="0">
                <a:solidFill>
                  <a:srgbClr val="00B050"/>
                </a:solidFill>
                <a:latin typeface="Bradley Hand ITC" panose="03070402050302030203" pitchFamily="66" charset="0"/>
                <a:cs typeface="Arial" panose="020B0604020202020204" pitchFamily="34" charset="0"/>
              </a:rPr>
              <a:t>AKANKSHA MISHRA</a:t>
            </a:r>
          </a:p>
          <a:p>
            <a:r>
              <a:rPr lang="en-US" altLang="en-US" sz="2800" b="1" dirty="0">
                <a:solidFill>
                  <a:srgbClr val="00B050"/>
                </a:solidFill>
                <a:latin typeface="Bradley Hand ITC" panose="03070402050302030203" pitchFamily="66" charset="0"/>
                <a:cs typeface="Arial" panose="020B0604020202020204" pitchFamily="34" charset="0"/>
              </a:rPr>
              <a:t>BATCH NO. </a:t>
            </a:r>
            <a:r>
              <a:rPr lang="en-US" altLang="en-US" sz="2800" b="1">
                <a:solidFill>
                  <a:srgbClr val="00B050"/>
                </a:solidFill>
                <a:latin typeface="Bradley Hand ITC" panose="03070402050302030203" pitchFamily="66" charset="0"/>
                <a:cs typeface="Arial" panose="020B0604020202020204" pitchFamily="34" charset="0"/>
              </a:rPr>
              <a:t>1840</a:t>
            </a:r>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val="23082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
        <p:nvSpPr>
          <p:cNvPr id="5" name="Text Placeholder 4">
            <a:extLst>
              <a:ext uri="{FF2B5EF4-FFF2-40B4-BE49-F238E27FC236}">
                <a16:creationId xmlns:a16="http://schemas.microsoft.com/office/drawing/2014/main" id="{19FD2200-38DC-4D6F-AF8D-B93E2ABA5F3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4821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769FE-0133-4171-A6FF-603B99DF5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F2A96-6105-4284-8ACE-FCBB1490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32220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2A986-4067-4930-96AC-E7876EF25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val="374521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52320F-4ACD-439C-82EA-2D902BB8D81B}"/>
              </a:ext>
            </a:extLst>
          </p:cNvPr>
          <p:cNvPicPr>
            <a:picLocks noChangeAspect="1"/>
          </p:cNvPicPr>
          <p:nvPr/>
        </p:nvPicPr>
        <p:blipFill>
          <a:blip r:embed="rId2"/>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332333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83B3B-5C29-4475-995E-CC230C36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291BC-C9F2-45B8-B559-2604DCE093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348" y="1725012"/>
            <a:ext cx="7551614" cy="3407976"/>
          </a:xfrm>
          <a:prstGeom prst="rect">
            <a:avLst/>
          </a:prstGeom>
        </p:spPr>
      </p:pic>
    </p:spTree>
    <p:extLst>
      <p:ext uri="{BB962C8B-B14F-4D97-AF65-F5344CB8AC3E}">
        <p14:creationId xmlns:p14="http://schemas.microsoft.com/office/powerpoint/2010/main"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A7F98E-72ED-4611-810B-92CC9C2A5E76}"/>
              </a:ext>
            </a:extLst>
          </p:cNvPr>
          <p:cNvPicPr>
            <a:picLocks noChangeAspect="1"/>
          </p:cNvPicPr>
          <p:nvPr/>
        </p:nvPicPr>
        <p:blipFill>
          <a:blip r:embed="rId2"/>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40352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id="{E1B9190E-8CE8-4F47-B94F-C06F2A1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val="207178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B87-AD1F-4EED-AEE2-27CF92A0A06C}"/>
              </a:ext>
            </a:extLst>
          </p:cNvPr>
          <p:cNvSpPr>
            <a:spLocks noGrp="1"/>
          </p:cNvSpPr>
          <p:nvPr>
            <p:ph type="title"/>
          </p:nvPr>
        </p:nvSpPr>
        <p:spPr/>
        <p:txBody>
          <a:bodyPr/>
          <a:lstStyle/>
          <a:p>
            <a:r>
              <a:rPr lang="en-US" dirty="0"/>
              <a:t>Machine Learning Model Building</a:t>
            </a:r>
            <a:endParaRPr lang="en-IN" dirty="0"/>
          </a:p>
        </p:txBody>
      </p:sp>
      <p:sp>
        <p:nvSpPr>
          <p:cNvPr id="3" name="Text Placeholder 2">
            <a:extLst>
              <a:ext uri="{FF2B5EF4-FFF2-40B4-BE49-F238E27FC236}">
                <a16:creationId xmlns:a16="http://schemas.microsoft.com/office/drawing/2014/main" id="{8AA7A30E-93E0-4C36-9DC1-0DF23A0439D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6243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id="{E1C7E4D2-36BF-4241-A2C3-AEED4CBDFD70}"/>
              </a:ext>
            </a:extLst>
          </p:cNvPr>
          <p:cNvPicPr>
            <a:picLocks noChangeAspect="1"/>
          </p:cNvPicPr>
          <p:nvPr/>
        </p:nvPicPr>
        <p:blipFill>
          <a:blip r:embed="rId2"/>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val="168976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46D95D5C-BF5D-44D6-9C17-1EBEDD898941}"/>
              </a:ext>
            </a:extLst>
          </p:cNvPr>
          <p:cNvPicPr>
            <a:picLocks noChangeAspect="1"/>
          </p:cNvPicPr>
          <p:nvPr/>
        </p:nvPicPr>
        <p:blipFill>
          <a:blip r:embed="rId2"/>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val="319090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id="{A808ADF2-4539-45F8-AF92-CA8813242E49}"/>
              </a:ext>
            </a:extLst>
          </p:cNvPr>
          <p:cNvPicPr>
            <a:picLocks noChangeAspect="1"/>
          </p:cNvPicPr>
          <p:nvPr/>
        </p:nvPicPr>
        <p:blipFill>
          <a:blip r:embed="rId2"/>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id="{DBA9D04D-84D4-4CC6-ABD3-820AF399E34D}"/>
              </a:ext>
            </a:extLst>
          </p:cNvPr>
          <p:cNvPicPr>
            <a:picLocks noChangeAspect="1"/>
          </p:cNvPicPr>
          <p:nvPr/>
        </p:nvPicPr>
        <p:blipFill>
          <a:blip r:embed="rId3"/>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val="92987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id="{06B0B886-4145-4F81-B89F-16395C71BC1B}"/>
              </a:ext>
            </a:extLst>
          </p:cNvPr>
          <p:cNvGraphicFramePr>
            <a:graphicFrameLocks noGrp="1"/>
          </p:cNvGraphicFramePr>
          <p:nvPr>
            <p:ph idx="1"/>
          </p:nvPr>
        </p:nvGraphicFramePr>
        <p:xfrm>
          <a:off x="3571875" y="3203099"/>
          <a:ext cx="5048250" cy="1685292"/>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3107023487"/>
                    </a:ext>
                  </a:extLst>
                </a:gridCol>
                <a:gridCol w="716280">
                  <a:extLst>
                    <a:ext uri="{9D8B030D-6E8A-4147-A177-3AD203B41FA5}">
                      <a16:colId xmlns:a16="http://schemas.microsoft.com/office/drawing/2014/main" val="2531600383"/>
                    </a:ext>
                  </a:extLst>
                </a:gridCol>
                <a:gridCol w="685800">
                  <a:extLst>
                    <a:ext uri="{9D8B030D-6E8A-4147-A177-3AD203B41FA5}">
                      <a16:colId xmlns:a16="http://schemas.microsoft.com/office/drawing/2014/main" val="60717732"/>
                    </a:ext>
                  </a:extLst>
                </a:gridCol>
                <a:gridCol w="725805">
                  <a:extLst>
                    <a:ext uri="{9D8B030D-6E8A-4147-A177-3AD203B41FA5}">
                      <a16:colId xmlns:a16="http://schemas.microsoft.com/office/drawing/2014/main" val="2107562601"/>
                    </a:ext>
                  </a:extLst>
                </a:gridCol>
                <a:gridCol w="786130">
                  <a:extLst>
                    <a:ext uri="{9D8B030D-6E8A-4147-A177-3AD203B41FA5}">
                      <a16:colId xmlns:a16="http://schemas.microsoft.com/office/drawing/2014/main" val="1179837741"/>
                    </a:ext>
                  </a:extLst>
                </a:gridCol>
                <a:gridCol w="786765">
                  <a:extLst>
                    <a:ext uri="{9D8B030D-6E8A-4147-A177-3AD203B41FA5}">
                      <a16:colId xmlns:a16="http://schemas.microsoft.com/office/drawing/2014/main"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45408236"/>
                  </a:ext>
                </a:extLst>
              </a:tr>
            </a:tbl>
          </a:graphicData>
        </a:graphic>
      </p:graphicFrame>
      <p:graphicFrame>
        <p:nvGraphicFramePr>
          <p:cNvPr id="8" name="Table 7">
            <a:extLst>
              <a:ext uri="{FF2B5EF4-FFF2-40B4-BE49-F238E27FC236}">
                <a16:creationId xmlns:a16="http://schemas.microsoft.com/office/drawing/2014/main" id="{2E053831-F61B-4219-B5A5-7FE5713B85FB}"/>
              </a:ext>
            </a:extLst>
          </p:cNvPr>
          <p:cNvGraphicFramePr>
            <a:graphicFrameLocks noGrp="1"/>
          </p:cNvGraphicFramePr>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a16="http://schemas.microsoft.com/office/drawing/2014/main" val="172924132"/>
                    </a:ext>
                  </a:extLst>
                </a:gridCol>
                <a:gridCol w="1136606">
                  <a:extLst>
                    <a:ext uri="{9D8B030D-6E8A-4147-A177-3AD203B41FA5}">
                      <a16:colId xmlns:a16="http://schemas.microsoft.com/office/drawing/2014/main" val="1599219351"/>
                    </a:ext>
                  </a:extLst>
                </a:gridCol>
                <a:gridCol w="1088241">
                  <a:extLst>
                    <a:ext uri="{9D8B030D-6E8A-4147-A177-3AD203B41FA5}">
                      <a16:colId xmlns:a16="http://schemas.microsoft.com/office/drawing/2014/main" val="445536438"/>
                    </a:ext>
                  </a:extLst>
                </a:gridCol>
                <a:gridCol w="1151723">
                  <a:extLst>
                    <a:ext uri="{9D8B030D-6E8A-4147-A177-3AD203B41FA5}">
                      <a16:colId xmlns:a16="http://schemas.microsoft.com/office/drawing/2014/main" val="1869425234"/>
                    </a:ext>
                  </a:extLst>
                </a:gridCol>
                <a:gridCol w="1247445">
                  <a:extLst>
                    <a:ext uri="{9D8B030D-6E8A-4147-A177-3AD203B41FA5}">
                      <a16:colId xmlns:a16="http://schemas.microsoft.com/office/drawing/2014/main" val="712531009"/>
                    </a:ext>
                  </a:extLst>
                </a:gridCol>
                <a:gridCol w="1248453">
                  <a:extLst>
                    <a:ext uri="{9D8B030D-6E8A-4147-A177-3AD203B41FA5}">
                      <a16:colId xmlns:a16="http://schemas.microsoft.com/office/drawing/2014/main"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99257872"/>
                  </a:ext>
                </a:extLst>
              </a:tr>
            </a:tbl>
          </a:graphicData>
        </a:graphic>
      </p:graphicFrame>
    </p:spTree>
    <p:extLst>
      <p:ext uri="{BB962C8B-B14F-4D97-AF65-F5344CB8AC3E}">
        <p14:creationId xmlns:p14="http://schemas.microsoft.com/office/powerpoint/2010/main" val="331046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id="{8ADB8335-FE79-45D3-9345-0CA5DD23A99D}"/>
              </a:ext>
            </a:extLst>
          </p:cNvPr>
          <p:cNvSpPr>
            <a:spLocks noGrp="1"/>
          </p:cNvSpPr>
          <p:nvPr>
            <p:ph idx="1"/>
          </p:nvPr>
        </p:nvSpPr>
        <p:spPr>
          <a:xfrm>
            <a:off x="1295401" y="2556932"/>
            <a:ext cx="9601196" cy="3318936"/>
          </a:xfrm>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val="105000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p:txBody>
          <a:bodyPr>
            <a:normAutofit fontScale="925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p:txBody>
          <a:bodyPr>
            <a:normAutofit/>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10C12-679F-4F96-BD17-CDFE8535F755}"/>
              </a:ext>
            </a:extLst>
          </p:cNvPr>
          <p:cNvPicPr>
            <a:picLocks noChangeAspect="1"/>
          </p:cNvPicPr>
          <p:nvPr/>
        </p:nvPicPr>
        <p:blipFill>
          <a:blip r:embed="rId2"/>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a16="http://schemas.microsoft.com/office/drawing/2014/main" id="{59EED19D-3D83-4ED4-A647-07C0E4B5DA3E}"/>
              </a:ext>
            </a:extLst>
          </p:cNvPr>
          <p:cNvSpPr txBox="1"/>
          <p:nvPr/>
        </p:nvSpPr>
        <p:spPr>
          <a:xfrm>
            <a:off x="6337345" y="1905506"/>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rgbClr val="292929"/>
                </a:solidFill>
                <a:effectLst/>
              </a:rPr>
              <a:t>Multi-label classification of textual data is an important problem. Examples range from news articles to emails. </a:t>
            </a:r>
          </a:p>
          <a:p>
            <a:pPr algn="l"/>
            <a:endParaRPr lang="en-US" sz="2400" dirty="0">
              <a:solidFill>
                <a:srgbClr val="292929"/>
              </a:solidFill>
            </a:endParaRPr>
          </a:p>
          <a:p>
            <a:pPr algn="l"/>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p14="http://schemas.microsoft.com/office/powerpoint/2010/main" val="70970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id="{F0447DBA-27AC-449E-AD09-9076944F0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C3BE42-A1BF-4EF0-B5CA-4E80D75E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val="987900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{26C13A08-5135-47F3-8E89-7AD211562C1F}tf12214701_win32</Template>
  <TotalTime>2</TotalTime>
  <Words>1292</Words>
  <Application>Microsoft Office PowerPoint</Application>
  <PresentationFormat>Widescreen</PresentationFormat>
  <Paragraphs>141</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Bahnschrift Light</vt:lpstr>
      <vt:lpstr>Bahnschrift SemiLight</vt:lpstr>
      <vt:lpstr>Bradley Hand ITC</vt:lpstr>
      <vt:lpstr>Calibri</vt:lpstr>
      <vt:lpstr>Goudy Old Style</vt:lpstr>
      <vt:lpstr>Symbol</vt:lpstr>
      <vt:lpstr>Wingdings</vt:lpstr>
      <vt:lpstr>Wingdings 2</vt:lpstr>
      <vt:lpstr>WordVisi_MSFontService</vt:lpstr>
      <vt:lpstr>SlateVTI</vt:lpstr>
      <vt:lpstr>Malignant Commentes Classifier - Multi Label Classification Project using NLP</vt:lpstr>
      <vt:lpstr>PowerPoint Presentation</vt:lpstr>
      <vt:lpstr>Malignant Commentes Classifier - Multi Label Classification Project using NLP</vt:lpstr>
      <vt:lpstr>Malignant Commentes Classifier - Multi Label Classification Project using NLP</vt:lpstr>
      <vt:lpstr>PowerPoint Presentation</vt:lpstr>
      <vt:lpstr>Multi –Label Classification Problem</vt:lpstr>
      <vt:lpstr>PowerPoint Presentation</vt:lpstr>
      <vt:lpstr>Exploration of Target Variable Ratings</vt:lpstr>
      <vt:lpstr>PowerPoint Presentation</vt:lpstr>
      <vt:lpstr>PowerPoint Presentation</vt:lpstr>
      <vt:lpstr>Data Pre Processing </vt:lpstr>
      <vt:lpstr>Multi-Label Classification Techniques</vt:lpstr>
      <vt:lpstr>Word Cloud</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PowerPoint Presentation</vt:lpstr>
      <vt:lpstr>Final ML Model</vt:lpstr>
      <vt:lpstr>PowerPoint Presentation</vt:lpstr>
      <vt:lpstr>Machine Learning Evaluation Matrix</vt:lpstr>
      <vt:lpstr>CONCLUSION</vt:lpstr>
      <vt:lpstr>Limitations of this work and Scope for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admin</dc:creator>
  <cp:lastModifiedBy>admin</cp:lastModifiedBy>
  <cp:revision>2</cp:revision>
  <dcterms:created xsi:type="dcterms:W3CDTF">2022-09-23T04:09:48Z</dcterms:created>
  <dcterms:modified xsi:type="dcterms:W3CDTF">2022-09-23T06:36:51Z</dcterms:modified>
</cp:coreProperties>
</file>