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6" r:id="rId3"/>
    <p:sldId id="344" r:id="rId4"/>
    <p:sldId id="342" r:id="rId5"/>
    <p:sldId id="341" r:id="rId6"/>
    <p:sldId id="323" r:id="rId7"/>
    <p:sldId id="322" r:id="rId8"/>
    <p:sldId id="343" r:id="rId9"/>
    <p:sldId id="317" r:id="rId10"/>
    <p:sldId id="335" r:id="rId11"/>
    <p:sldId id="336" r:id="rId12"/>
    <p:sldId id="271" r:id="rId13"/>
    <p:sldId id="337" r:id="rId14"/>
    <p:sldId id="340" r:id="rId15"/>
    <p:sldId id="318" r:id="rId16"/>
    <p:sldId id="319" r:id="rId17"/>
    <p:sldId id="327" r:id="rId18"/>
    <p:sldId id="326" r:id="rId19"/>
    <p:sldId id="325" r:id="rId20"/>
    <p:sldId id="321" r:id="rId21"/>
    <p:sldId id="333" r:id="rId22"/>
    <p:sldId id="328" r:id="rId23"/>
    <p:sldId id="334" r:id="rId24"/>
    <p:sldId id="329" r:id="rId25"/>
    <p:sldId id="331" r:id="rId26"/>
    <p:sldId id="332" r:id="rId27"/>
    <p:sldId id="338" r:id="rId28"/>
    <p:sldId id="330" r:id="rId29"/>
    <p:sldId id="314" r:id="rId30"/>
    <p:sldId id="339"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1" d="100"/>
          <a:sy n="81" d="100"/>
        </p:scale>
        <p:origin x="29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Lorem ipsum dolor sit amet, consectetuer adipiscing elit. Maecenas</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dirty="0"/>
            <a:t>01</a:t>
          </a:r>
        </a:p>
      </dgm:t>
    </dgm:pt>
    <dgm:pt modelId="{53742231-981F-480A-940F-203EC2F7423F}">
      <dgm:prSet/>
      <dgm:spPr/>
      <dgm:t>
        <a:bodyPr/>
        <a:lstStyle/>
        <a:p>
          <a:pPr>
            <a:defRPr cap="all"/>
          </a:pPr>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kern="1200" dirty="0"/>
            <a:t>Lorem ipsum dolor sit amet, consectetuer adipiscing elit. Maecenas</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kern="1200"/>
            <a:t>Nunc </a:t>
          </a:r>
          <a:r>
            <a:rPr lang="en-US" sz="2100" kern="1200" err="1"/>
            <a:t>viverra</a:t>
          </a:r>
          <a:r>
            <a:rPr lang="en-US" sz="2100" kern="1200"/>
            <a:t> </a:t>
          </a:r>
          <a:r>
            <a:rPr lang="en-US" sz="2100" kern="1200" err="1"/>
            <a:t>imperdiet</a:t>
          </a:r>
          <a:r>
            <a:rPr lang="en-US" sz="2100" kern="1200"/>
            <a:t> </a:t>
          </a:r>
          <a:r>
            <a:rPr lang="en-US" sz="2100" kern="1200" err="1"/>
            <a:t>enim</a:t>
          </a:r>
          <a:r>
            <a:rPr lang="en-US" sz="2100" kern="1200"/>
            <a:t>. </a:t>
          </a:r>
          <a:r>
            <a:rPr lang="en-US" sz="2100" kern="1200" err="1"/>
            <a:t>Fusce</a:t>
          </a:r>
          <a:r>
            <a:rPr lang="en-US" sz="2100" kern="1200"/>
            <a:t> est. </a:t>
          </a:r>
          <a:r>
            <a:rPr lang="en-US" sz="2100" kern="1200" err="1"/>
            <a:t>Vivamus</a:t>
          </a:r>
          <a:r>
            <a:rPr lang="en-US" sz="2100" kern="1200"/>
            <a:t> a </a:t>
          </a:r>
          <a:r>
            <a:rPr lang="en-US" sz="2100" kern="1200" err="1"/>
            <a:t>tellus</a:t>
          </a:r>
          <a:r>
            <a:rPr lang="en-US" sz="2100" kern="1200"/>
            <a:t>.</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933450">
            <a:lnSpc>
              <a:spcPct val="90000"/>
            </a:lnSpc>
            <a:spcBef>
              <a:spcPct val="0"/>
            </a:spcBef>
            <a:spcAft>
              <a:spcPct val="35000"/>
            </a:spcAft>
            <a:buNone/>
            <a:defRPr cap="all"/>
          </a:pPr>
          <a:r>
            <a:rPr lang="en-US" sz="2100" kern="1200" err="1"/>
            <a:t>Pellentesque</a:t>
          </a:r>
          <a:r>
            <a:rPr lang="en-US" sz="2100" kern="1200"/>
            <a:t> habitant </a:t>
          </a:r>
          <a:r>
            <a:rPr lang="en-US" sz="2100" kern="1200" err="1"/>
            <a:t>morbi</a:t>
          </a:r>
          <a:r>
            <a:rPr lang="en-US" sz="2100" kern="1200"/>
            <a:t> </a:t>
          </a:r>
          <a:r>
            <a:rPr lang="en-US" sz="2100" kern="1200" err="1"/>
            <a:t>tristique</a:t>
          </a:r>
          <a:r>
            <a:rPr lang="en-US" sz="2100" kern="1200"/>
            <a:t> </a:t>
          </a:r>
          <a:r>
            <a:rPr lang="en-US" sz="2100" kern="1200" err="1"/>
            <a:t>senectus</a:t>
          </a:r>
          <a:r>
            <a:rPr lang="en-US" sz="2100" kern="1200"/>
            <a:t> et </a:t>
          </a:r>
          <a:r>
            <a:rPr lang="en-US" sz="2100" kern="1200" err="1"/>
            <a:t>netus</a:t>
          </a:r>
          <a:r>
            <a:rPr lang="en-US" sz="2100" kern="1200"/>
            <a:t> et </a:t>
          </a:r>
          <a:r>
            <a:rPr lang="en-US" sz="2100" kern="1200" err="1"/>
            <a:t>malesuada</a:t>
          </a:r>
          <a:r>
            <a:rPr lang="en-US" sz="2100" kern="1200"/>
            <a:t> fames.</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Sit Dolor Amet</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C3BE42-A1BF-4EF0-B5CA-4E80D75E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284" y="1378785"/>
            <a:ext cx="7277402" cy="4100430"/>
          </a:xfrm>
          <a:prstGeom prst="rect">
            <a:avLst/>
          </a:prstGeom>
          <a:ln w="12700">
            <a:solidFill>
              <a:schemeClr val="tx1"/>
            </a:solidFill>
          </a:ln>
        </p:spPr>
      </p:pic>
      <p:sp>
        <p:nvSpPr>
          <p:cNvPr id="8" name="TextBox 7">
            <a:extLst>
              <a:ext uri="{FF2B5EF4-FFF2-40B4-BE49-F238E27FC236}">
                <a16:creationId xmlns:a16="http://schemas.microsoft.com/office/drawing/2014/main" id="{503C5B25-FD46-4106-9A80-4E5BADEC93A8}"/>
              </a:ext>
            </a:extLst>
          </p:cNvPr>
          <p:cNvSpPr txBox="1"/>
          <p:nvPr/>
        </p:nvSpPr>
        <p:spPr>
          <a:xfrm>
            <a:off x="8422105" y="2274838"/>
            <a:ext cx="2899611" cy="23083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sz="2400" b="0" kern="0" dirty="0">
                <a:effectLst/>
                <a:ea typeface="Calibri" panose="020F0502020204030204" pitchFamily="34" charset="0"/>
                <a:cs typeface="Mangal" panose="02040503050203030202" pitchFamily="18" charset="0"/>
              </a:rPr>
              <a:t>Out of total negative comments around 43.58% are malignant in nature followed by 24.07% are rude comments</a:t>
            </a:r>
            <a:endParaRPr lang="en-IN" sz="2400" dirty="0"/>
          </a:p>
        </p:txBody>
      </p:sp>
    </p:spTree>
    <p:extLst>
      <p:ext uri="{BB962C8B-B14F-4D97-AF65-F5344CB8AC3E}">
        <p14:creationId xmlns:p14="http://schemas.microsoft.com/office/powerpoint/2010/main" val="98790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F4E2F0-B207-4076-8DBC-E4E17B424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41" y="1624337"/>
            <a:ext cx="6091254" cy="3877112"/>
          </a:xfrm>
          <a:prstGeom prst="rect">
            <a:avLst/>
          </a:prstGeom>
          <a:ln w="12700">
            <a:solidFill>
              <a:schemeClr val="tx1"/>
            </a:solidFill>
          </a:ln>
        </p:spPr>
      </p:pic>
      <p:sp>
        <p:nvSpPr>
          <p:cNvPr id="3" name="TextBox 2">
            <a:extLst>
              <a:ext uri="{FF2B5EF4-FFF2-40B4-BE49-F238E27FC236}">
                <a16:creationId xmlns:a16="http://schemas.microsoft.com/office/drawing/2014/main" id="{4D47A072-7CCD-4E4A-8985-0206E31B71FC}"/>
              </a:ext>
            </a:extLst>
          </p:cNvPr>
          <p:cNvSpPr txBox="1"/>
          <p:nvPr/>
        </p:nvSpPr>
        <p:spPr>
          <a:xfrm>
            <a:off x="7327233" y="1624337"/>
            <a:ext cx="3946356" cy="38164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Above is a plot showing the comment length frequency. As noticed, most of the comments are short with only a few comments longer than 1000 words. </a:t>
            </a:r>
          </a:p>
          <a:p>
            <a:pPr marL="342900" indent="-342900">
              <a:buFont typeface="Arial" panose="020B0604020202020204" pitchFamily="34" charset="0"/>
              <a:buChar char="•"/>
            </a:pPr>
            <a:r>
              <a:rPr lang="en-IN" sz="2200" b="0" kern="0" dirty="0">
                <a:effectLst/>
                <a:ea typeface="Calibri" panose="020F0502020204030204" pitchFamily="34" charset="0"/>
                <a:cs typeface="Mangal" panose="02040503050203030202" pitchFamily="18" charset="0"/>
              </a:rPr>
              <a:t>Majority of the comments are of length 500, where maximum length is 5000 and minimum length is 5. Median length being 250.</a:t>
            </a:r>
            <a:endParaRPr lang="en-IN" sz="2200" dirty="0"/>
          </a:p>
        </p:txBody>
      </p:sp>
    </p:spTree>
    <p:extLst>
      <p:ext uri="{BB962C8B-B14F-4D97-AF65-F5344CB8AC3E}">
        <p14:creationId xmlns:p14="http://schemas.microsoft.com/office/powerpoint/2010/main" val="411529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000" b="1" dirty="0">
              <a:cs typeface="Segoe UI" panose="020B0502040204020203"/>
            </a:endParaRPr>
          </a:p>
        </p:txBody>
      </p:sp>
      <p:sp>
        <p:nvSpPr>
          <p:cNvPr id="5" name="TextBox 4"/>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IN" sz="1600" dirty="0">
              <a:latin typeface="WordVisi_MSFontService"/>
            </a:endParaRPr>
          </a:p>
        </p:txBody>
      </p:sp>
      <p:sp>
        <p:nvSpPr>
          <p:cNvPr id="6" name="Title 5">
            <a:extLst>
              <a:ext uri="{FF2B5EF4-FFF2-40B4-BE49-F238E27FC236}">
                <a16:creationId xmlns:a16="http://schemas.microsoft.com/office/drawing/2014/main" id="{1909FB68-954B-4D5E-8A8D-B280500DAA00}"/>
              </a:ext>
            </a:extLst>
          </p:cNvPr>
          <p:cNvSpPr>
            <a:spLocks noGrp="1"/>
          </p:cNvSpPr>
          <p:nvPr>
            <p:ph type="title"/>
          </p:nvPr>
        </p:nvSpPr>
        <p:spPr/>
        <p:txBody>
          <a:bodyPr/>
          <a:lstStyle/>
          <a:p>
            <a:r>
              <a:rPr lang="en-US" dirty="0"/>
              <a:t>Data Pre Processing </a:t>
            </a:r>
            <a:endParaRPr lang="en-IN" dirty="0"/>
          </a:p>
        </p:txBody>
      </p:sp>
      <p:sp>
        <p:nvSpPr>
          <p:cNvPr id="7" name="Content Placeholder 6">
            <a:extLst>
              <a:ext uri="{FF2B5EF4-FFF2-40B4-BE49-F238E27FC236}">
                <a16:creationId xmlns:a16="http://schemas.microsoft.com/office/drawing/2014/main" id="{C525172E-A8FD-4E1B-92E5-BC4BC8B99D07}"/>
              </a:ext>
            </a:extLst>
          </p:cNvPr>
          <p:cNvSpPr>
            <a:spLocks noGrp="1"/>
          </p:cNvSpPr>
          <p:nvPr>
            <p:ph idx="1"/>
          </p:nvPr>
        </p:nvSpPr>
        <p:spPr>
          <a:xfrm>
            <a:off x="1295402" y="2577838"/>
            <a:ext cx="9809745" cy="3554569"/>
          </a:xfrm>
        </p:spPr>
        <p:txBody>
          <a:bodyPr>
            <a:normAutofit/>
          </a:bodyPr>
          <a:lstStyle/>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Convert the text to lowercase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punctuations, digits and special characters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Tokenize the text, filter out the adjectives used in the review and create a new column in data frame </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Remove the stop words</a:t>
            </a:r>
          </a:p>
          <a:p>
            <a:pPr lvl="0">
              <a:lnSpc>
                <a:spcPct val="107000"/>
              </a:lnSpc>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Stemming and Lemmatising</a:t>
            </a:r>
          </a:p>
          <a:p>
            <a:pPr lvl="0">
              <a:lnSpc>
                <a:spcPct val="107000"/>
              </a:lnSpc>
              <a:spcAft>
                <a:spcPts val="800"/>
              </a:spcAft>
              <a:buSzPct val="100000"/>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Applying Text Vectorization to convert text into numeric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FC01-EE41-447C-978A-6C582FA762FD}"/>
              </a:ext>
            </a:extLst>
          </p:cNvPr>
          <p:cNvSpPr>
            <a:spLocks noGrp="1"/>
          </p:cNvSpPr>
          <p:nvPr>
            <p:ph type="title"/>
          </p:nvPr>
        </p:nvSpPr>
        <p:spPr/>
        <p:txBody>
          <a:bodyPr>
            <a:normAutofit/>
          </a:bodyPr>
          <a:lstStyle/>
          <a:p>
            <a:r>
              <a:rPr lang="en-IN" sz="3600" dirty="0">
                <a:effectLst/>
                <a:ea typeface="Calibri" panose="020F0502020204030204" pitchFamily="34" charset="0"/>
                <a:cs typeface="Mangal" panose="02040503050203030202" pitchFamily="18" charset="0"/>
              </a:rPr>
              <a:t>Multi-Label Classification Techniques</a:t>
            </a:r>
            <a:endParaRPr lang="en-IN" sz="7200" dirty="0"/>
          </a:p>
        </p:txBody>
      </p:sp>
      <p:sp>
        <p:nvSpPr>
          <p:cNvPr id="3" name="Content Placeholder 2">
            <a:extLst>
              <a:ext uri="{FF2B5EF4-FFF2-40B4-BE49-F238E27FC236}">
                <a16:creationId xmlns:a16="http://schemas.microsoft.com/office/drawing/2014/main" id="{643BA021-921C-40EA-811A-882671C7D757}"/>
              </a:ext>
            </a:extLst>
          </p:cNvPr>
          <p:cNvSpPr>
            <a:spLocks noGrp="1"/>
          </p:cNvSpPr>
          <p:nvPr>
            <p:ph idx="1"/>
          </p:nvPr>
        </p:nvSpPr>
        <p:spPr/>
        <p:txBody>
          <a:bodyPr/>
          <a:lstStyle/>
          <a:p>
            <a:r>
              <a:rPr lang="en-IN" b="1" dirty="0">
                <a:effectLst/>
                <a:ea typeface="Calibri" panose="020F0502020204030204" pitchFamily="34" charset="0"/>
                <a:cs typeface="Mangal" panose="02040503050203030202" pitchFamily="18" charset="0"/>
              </a:rPr>
              <a:t>One Vs Rest</a:t>
            </a:r>
          </a:p>
          <a:p>
            <a:r>
              <a:rPr lang="en-IN" b="1" dirty="0">
                <a:effectLst/>
                <a:ea typeface="Calibri" panose="020F0502020204030204" pitchFamily="34" charset="0"/>
                <a:cs typeface="Mangal" panose="02040503050203030202" pitchFamily="18" charset="0"/>
              </a:rPr>
              <a:t>Binary Relevance</a:t>
            </a:r>
          </a:p>
          <a:p>
            <a:r>
              <a:rPr lang="en-IN" b="1" dirty="0">
                <a:effectLst/>
                <a:ea typeface="Calibri" panose="020F0502020204030204" pitchFamily="34" charset="0"/>
                <a:cs typeface="Mangal" panose="02040503050203030202" pitchFamily="18" charset="0"/>
              </a:rPr>
              <a:t>Classifier Chains</a:t>
            </a:r>
          </a:p>
          <a:p>
            <a:r>
              <a:rPr lang="en-IN" b="1" dirty="0">
                <a:effectLst/>
                <a:ea typeface="Calibri" panose="020F0502020204030204" pitchFamily="34" charset="0"/>
                <a:cs typeface="Mangal" panose="02040503050203030202" pitchFamily="18" charset="0"/>
              </a:rPr>
              <a:t>Label Powerset</a:t>
            </a:r>
          </a:p>
          <a:p>
            <a:r>
              <a:rPr lang="en-IN" b="1" dirty="0">
                <a:effectLst/>
                <a:ea typeface="Calibri" panose="020F0502020204030204" pitchFamily="34" charset="0"/>
                <a:cs typeface="Mangal" panose="02040503050203030202" pitchFamily="18" charset="0"/>
              </a:rPr>
              <a:t>Adapted Algorithm</a:t>
            </a:r>
          </a:p>
          <a:p>
            <a:pPr marL="0" indent="0">
              <a:buNone/>
            </a:pPr>
            <a:endParaRPr lang="en-IN" dirty="0"/>
          </a:p>
        </p:txBody>
      </p:sp>
    </p:spTree>
    <p:extLst>
      <p:ext uri="{BB962C8B-B14F-4D97-AF65-F5344CB8AC3E}">
        <p14:creationId xmlns:p14="http://schemas.microsoft.com/office/powerpoint/2010/main" val="230826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9A0276-9F3F-4C47-8B50-CBB0AAE5E815}"/>
              </a:ext>
            </a:extLst>
          </p:cNvPr>
          <p:cNvSpPr>
            <a:spLocks noGrp="1"/>
          </p:cNvSpPr>
          <p:nvPr>
            <p:ph type="title"/>
          </p:nvPr>
        </p:nvSpPr>
        <p:spPr/>
        <p:txBody>
          <a:bodyPr>
            <a:normAutofit/>
          </a:bodyPr>
          <a:lstStyle/>
          <a:p>
            <a:r>
              <a:rPr lang="en-US" sz="4800" dirty="0"/>
              <a:t>Word Cloud</a:t>
            </a:r>
            <a:endParaRPr lang="en-IN" sz="4800" dirty="0"/>
          </a:p>
        </p:txBody>
      </p:sp>
      <p:sp>
        <p:nvSpPr>
          <p:cNvPr id="5" name="Text Placeholder 4">
            <a:extLst>
              <a:ext uri="{FF2B5EF4-FFF2-40B4-BE49-F238E27FC236}">
                <a16:creationId xmlns:a16="http://schemas.microsoft.com/office/drawing/2014/main" id="{19FD2200-38DC-4D6F-AF8D-B93E2ABA5F3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4821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145E64-7E6C-49C0-A9B8-2D830405D8EE}"/>
              </a:ext>
            </a:extLst>
          </p:cNvPr>
          <p:cNvSpPr>
            <a:spLocks noGrp="1"/>
          </p:cNvSpPr>
          <p:nvPr>
            <p:ph type="title"/>
          </p:nvPr>
        </p:nvSpPr>
        <p:spPr/>
        <p:txBody>
          <a:bodyPr/>
          <a:lstStyle/>
          <a:p>
            <a:r>
              <a:rPr lang="en-US" dirty="0"/>
              <a:t>Word Cloud for getting word sense</a:t>
            </a:r>
            <a:endParaRPr lang="en-IN" dirty="0"/>
          </a:p>
        </p:txBody>
      </p:sp>
      <p:sp>
        <p:nvSpPr>
          <p:cNvPr id="5" name="Content Placeholder 4">
            <a:extLst>
              <a:ext uri="{FF2B5EF4-FFF2-40B4-BE49-F238E27FC236}">
                <a16:creationId xmlns:a16="http://schemas.microsoft.com/office/drawing/2014/main" id="{91E2144F-75F5-4324-A68D-42A58B09641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Word Cloud is a visualization technique for text data wherein each word is picturized with its importance in the context or its frequency.</a:t>
            </a:r>
          </a:p>
          <a:p>
            <a:pPr marL="342900" lvl="0" indent="-342900">
              <a:lnSpc>
                <a:spcPct val="107000"/>
              </a:lnSpc>
              <a:spcAft>
                <a:spcPts val="800"/>
              </a:spcAft>
              <a:buSzPts val="1000"/>
              <a:buFont typeface="Symbol" panose="05050102010706020507" pitchFamily="18" charset="2"/>
              <a:buChar char=""/>
              <a:tabLst>
                <a:tab pos="228600" algn="l"/>
                <a:tab pos="457200" algn="l"/>
              </a:tabLst>
            </a:pPr>
            <a:r>
              <a:rPr lang="en-IN" sz="2800" dirty="0">
                <a:solidFill>
                  <a:schemeClr val="tx1"/>
                </a:solidFill>
                <a:effectLst/>
                <a:ea typeface="Bahnschrift SemiLight" panose="020B0502040204020203" pitchFamily="34" charset="0"/>
                <a:cs typeface="Mangal" panose="02040503050203030202" pitchFamily="18" charset="0"/>
              </a:rPr>
              <a:t>The more commonly the term appears within the text being analysed, the larger the word appears in the image generated.</a:t>
            </a:r>
          </a:p>
          <a:p>
            <a:pPr marL="342900" lvl="0" indent="-342900">
              <a:lnSpc>
                <a:spcPct val="107000"/>
              </a:lnSpc>
              <a:spcAft>
                <a:spcPts val="800"/>
              </a:spcAft>
              <a:buSzPts val="1000"/>
              <a:buFont typeface="Symbol" panose="05050102010706020507" pitchFamily="18" charset="2"/>
              <a:buChar char=""/>
              <a:tabLst>
                <a:tab pos="228600" algn="l"/>
              </a:tabLst>
            </a:pPr>
            <a:r>
              <a:rPr lang="en-IN" sz="2800" dirty="0">
                <a:solidFill>
                  <a:schemeClr val="tx1"/>
                </a:solidFill>
                <a:effectLst/>
                <a:ea typeface="Bahnschrift SemiLight" panose="020B0502040204020203" pitchFamily="34" charset="0"/>
                <a:cs typeface="Mangal" panose="02040503050203030202" pitchFamily="18" charset="0"/>
              </a:rPr>
              <a:t>The enlarged texts are the greatest number of words used there and small texts are the smaller number of words used.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69FE-0133-4171-A6FF-603B99DF5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37" y="1049741"/>
            <a:ext cx="6717859" cy="4758517"/>
          </a:xfrm>
          <a:prstGeom prst="rect">
            <a:avLst/>
          </a:prstGeom>
        </p:spPr>
      </p:pic>
      <p:sp>
        <p:nvSpPr>
          <p:cNvPr id="2" name="TextBox 1">
            <a:extLst>
              <a:ext uri="{FF2B5EF4-FFF2-40B4-BE49-F238E27FC236}">
                <a16:creationId xmlns:a16="http://schemas.microsoft.com/office/drawing/2014/main" id="{93944176-9A6B-4E55-B7EA-3B70733E0EE3}"/>
              </a:ext>
            </a:extLst>
          </p:cNvPr>
          <p:cNvSpPr txBox="1"/>
          <p:nvPr/>
        </p:nvSpPr>
        <p:spPr>
          <a:xfrm>
            <a:off x="7988968" y="2305615"/>
            <a:ext cx="3084095" cy="2246769"/>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000" b="1" kern="0" dirty="0">
                <a:effectLst/>
                <a:ea typeface="Calibri" panose="020F0502020204030204" pitchFamily="34" charset="0"/>
                <a:cs typeface="Mangal" panose="02040503050203030202" pitchFamily="18" charset="0"/>
              </a:rPr>
              <a:t>From word cloud of malignant comments, it is clear that it mostly consists of words like edits, hey, white, fucking, gay, cocksucker, work, think, Taliban etc</a:t>
            </a:r>
            <a:endParaRPr lang="en-IN"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F2A96-6105-4284-8ACE-FCBB14905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22" y="1134235"/>
            <a:ext cx="6786462" cy="4780383"/>
          </a:xfrm>
          <a:prstGeom prst="rect">
            <a:avLst/>
          </a:prstGeom>
          <a:ln w="12700">
            <a:solidFill>
              <a:schemeClr val="tx1"/>
            </a:solidFill>
          </a:ln>
        </p:spPr>
      </p:pic>
      <p:sp>
        <p:nvSpPr>
          <p:cNvPr id="4" name="TextBox 3">
            <a:extLst>
              <a:ext uri="{FF2B5EF4-FFF2-40B4-BE49-F238E27FC236}">
                <a16:creationId xmlns:a16="http://schemas.microsoft.com/office/drawing/2014/main" id="{8A67A130-A9EA-4D8D-A2C4-CA6DF9E0D7A1}"/>
              </a:ext>
            </a:extLst>
          </p:cNvPr>
          <p:cNvSpPr txBox="1"/>
          <p:nvPr/>
        </p:nvSpPr>
        <p:spPr>
          <a:xfrm>
            <a:off x="8037095" y="2459504"/>
            <a:ext cx="3224463" cy="1938992"/>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From word cloud of </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Courier New" panose="02070309020205020404" pitchFamily="49" charset="0"/>
              </a:rPr>
              <a:t>Highly malignant comments</a:t>
            </a:r>
            <a:r>
              <a:rPr kumimoji="0" lang="en-US" altLang="en-US" sz="2000" b="1" u="none" strike="noStrike" cap="none" normalizeH="0" baseline="0" dirty="0">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 it is clear that it mostly consists of words like fuck, stupid, fucking, bitch, crow, shit, cocksucker </a:t>
            </a:r>
            <a:r>
              <a:rPr kumimoji="0" lang="en-US" altLang="en-US" sz="2000" b="1" u="none" strike="noStrike" cap="none" normalizeH="0" baseline="0" dirty="0" err="1">
                <a:ln>
                  <a:noFill/>
                </a:ln>
                <a:solidFill>
                  <a:schemeClr val="bg1"/>
                </a:solidFill>
                <a:effectLst/>
                <a:latin typeface="Bahnschrift SemiLight" panose="020B0502040204020203" pitchFamily="34" charset="0"/>
                <a:ea typeface="Calibri" panose="020F0502020204030204" pitchFamily="34" charset="0"/>
                <a:cs typeface="Mangal" panose="02040503050203030202" pitchFamily="18" charset="0"/>
              </a:rPr>
              <a:t>etc</a:t>
            </a:r>
            <a:r>
              <a:rPr kumimoji="0" lang="en-US" altLang="en-US" sz="2000" b="1" u="none" strike="noStrike" cap="none" normalizeH="0" baseline="0" dirty="0">
                <a:ln>
                  <a:noFill/>
                </a:ln>
                <a:solidFill>
                  <a:schemeClr val="bg1"/>
                </a:solidFill>
                <a:effectLst/>
              </a:rPr>
              <a:t> </a:t>
            </a:r>
            <a:endParaRPr kumimoji="0" lang="en-US" altLang="en-US" sz="2000" b="1"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32220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2A986-4067-4930-96AC-E7876EF25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57" y="1016359"/>
            <a:ext cx="6863777" cy="4891145"/>
          </a:xfrm>
          <a:prstGeom prst="rect">
            <a:avLst/>
          </a:prstGeom>
          <a:ln w="12700">
            <a:solidFill>
              <a:schemeClr val="tx1"/>
            </a:solidFill>
          </a:ln>
        </p:spPr>
      </p:pic>
      <p:sp>
        <p:nvSpPr>
          <p:cNvPr id="6" name="Rectangle 2">
            <a:extLst>
              <a:ext uri="{FF2B5EF4-FFF2-40B4-BE49-F238E27FC236}">
                <a16:creationId xmlns:a16="http://schemas.microsoft.com/office/drawing/2014/main" id="{55BCC64D-B0C0-49D7-A9E9-D0A12BE63708}"/>
              </a:ext>
            </a:extLst>
          </p:cNvPr>
          <p:cNvSpPr>
            <a:spLocks noChangeArrowheads="1"/>
          </p:cNvSpPr>
          <p:nvPr/>
        </p:nvSpPr>
        <p:spPr bwMode="auto">
          <a:xfrm>
            <a:off x="8169442" y="2459504"/>
            <a:ext cx="3068053" cy="1938992"/>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From word cloud of </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Courier New" panose="02070309020205020404" pitchFamily="49" charset="0"/>
              </a:rPr>
              <a:t>Rude comments</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ea typeface="Calibri" panose="020F0502020204030204" pitchFamily="34" charset="0"/>
                <a:cs typeface="Mangal" panose="02040503050203030202" pitchFamily="18" charset="0"/>
              </a:rPr>
              <a:t>, it is clear that it mostly consists of words like fucking, shit, white, piece, edits, stuff, absurd etc.</a:t>
            </a:r>
            <a:r>
              <a:rPr kumimoji="0" lang="en-US" altLang="en-US" sz="2000" u="none" strike="noStrike" cap="none" normalizeH="0" baseline="0" dirty="0">
                <a:ln>
                  <a:solidFill>
                    <a:schemeClr val="bg1"/>
                  </a:solidFill>
                </a:ln>
                <a:solidFill>
                  <a:schemeClr val="bg1"/>
                </a:solidFill>
                <a:effectLst/>
                <a:latin typeface="Bahnschrift Light" panose="020B0502040204020203" pitchFamily="34" charset="0"/>
              </a:rPr>
              <a:t> </a:t>
            </a:r>
          </a:p>
        </p:txBody>
      </p:sp>
    </p:spTree>
    <p:extLst>
      <p:ext uri="{BB962C8B-B14F-4D97-AF65-F5344CB8AC3E}">
        <p14:creationId xmlns:p14="http://schemas.microsoft.com/office/powerpoint/2010/main" val="3745210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2320F-4ACD-439C-82EA-2D902BB8D81B}"/>
              </a:ext>
            </a:extLst>
          </p:cNvPr>
          <p:cNvPicPr>
            <a:picLocks noChangeAspect="1"/>
          </p:cNvPicPr>
          <p:nvPr/>
        </p:nvPicPr>
        <p:blipFill>
          <a:blip r:embed="rId2"/>
          <a:stretch>
            <a:fillRect/>
          </a:stretch>
        </p:blipFill>
        <p:spPr>
          <a:xfrm>
            <a:off x="1072597" y="1032375"/>
            <a:ext cx="6796055" cy="4854977"/>
          </a:xfrm>
          <a:prstGeom prst="rect">
            <a:avLst/>
          </a:prstGeom>
          <a:ln w="12700">
            <a:solidFill>
              <a:schemeClr val="tx1"/>
            </a:solidFill>
          </a:ln>
        </p:spPr>
      </p:pic>
      <p:sp>
        <p:nvSpPr>
          <p:cNvPr id="4" name="Rectangle 2">
            <a:extLst>
              <a:ext uri="{FF2B5EF4-FFF2-40B4-BE49-F238E27FC236}">
                <a16:creationId xmlns:a16="http://schemas.microsoft.com/office/drawing/2014/main" id="{CD6F6E70-C657-42A7-B30E-8488732A82BF}"/>
              </a:ext>
            </a:extLst>
          </p:cNvPr>
          <p:cNvSpPr>
            <a:spLocks noChangeArrowheads="1"/>
          </p:cNvSpPr>
          <p:nvPr/>
        </p:nvSpPr>
        <p:spPr bwMode="auto">
          <a:xfrm>
            <a:off x="8037094" y="2613392"/>
            <a:ext cx="3236495"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Threat comments, it is clear that it mostly consists of words like fuck, suck, Bitch, die, stupid, etc.</a:t>
            </a:r>
            <a:endParaRPr kumimoji="0" lang="en-US" altLang="en-US" sz="24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332333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5318" y="1455313"/>
            <a:ext cx="7534141" cy="1976390"/>
          </a:xfrm>
        </p:spPr>
        <p:txBody>
          <a:bodyPr>
            <a:no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Malignant Commentes Classifier - Multi Label Classification Project </a:t>
            </a:r>
            <a:r>
              <a:rPr kumimoji="0" lang="fr-FR" altLang="en-US" sz="3600" b="1" i="0" u="none" strike="noStrike" cap="none" normalizeH="0" baseline="0" dirty="0" err="1">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using</a:t>
            </a:r>
            <a:r>
              <a:rPr kumimoji="0" lang="fr-FR" altLang="en-US" sz="3600" b="1" i="0" u="none" strike="noStrike" cap="none" normalizeH="0" baseline="0" dirty="0">
                <a:ln>
                  <a:noFill/>
                </a:ln>
                <a:solidFill>
                  <a:srgbClr val="FF0000"/>
                </a:solidFill>
                <a:effectLst/>
                <a:latin typeface="Bradley Hand ITC" panose="03070402050302030203" pitchFamily="66" charset="0"/>
                <a:ea typeface="Bahnschrift SemiLight" panose="020B0502040204020203" pitchFamily="34" charset="0"/>
                <a:cs typeface="Mangal" panose="02040503050203030202" pitchFamily="18" charset="0"/>
              </a:rPr>
              <a:t> NLP</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3" name="Subtitle 2"/>
          <p:cNvSpPr>
            <a:spLocks noGrp="1"/>
          </p:cNvSpPr>
          <p:nvPr>
            <p:ph type="subTitle" idx="1"/>
          </p:nvPr>
        </p:nvSpPr>
        <p:spPr>
          <a:xfrm>
            <a:off x="4093969" y="3760631"/>
            <a:ext cx="4004061" cy="1372935"/>
          </a:xfrm>
        </p:spPr>
        <p:txBody>
          <a:bodyPr vert="horz" lIns="91440" tIns="45720" rIns="91440" bIns="45720" rtlCol="0" anchor="t">
            <a:noAutofit/>
          </a:bodyPr>
          <a:lstStyle/>
          <a:p>
            <a:r>
              <a:rPr lang="en-US" sz="2800" b="1" dirty="0">
                <a:solidFill>
                  <a:srgbClr val="00B050"/>
                </a:solidFill>
                <a:latin typeface="Bradley Hand ITC" panose="03070402050302030203" pitchFamily="66" charset="0"/>
                <a:cs typeface="Arial" panose="020B0604020202020204" pitchFamily="34" charset="0"/>
              </a:rPr>
              <a:t>Author :</a:t>
            </a:r>
          </a:p>
          <a:p>
            <a:r>
              <a:rPr lang="en-US" altLang="en-US" sz="2800" b="1" dirty="0">
                <a:solidFill>
                  <a:srgbClr val="00B050"/>
                </a:solidFill>
                <a:latin typeface="Bradley Hand ITC" panose="03070402050302030203" pitchFamily="66" charset="0"/>
                <a:cs typeface="Arial" panose="020B0604020202020204" pitchFamily="34" charset="0"/>
              </a:rPr>
              <a:t>AKANKSHA MISHRA</a:t>
            </a:r>
          </a:p>
          <a:p>
            <a:r>
              <a:rPr lang="en-US" altLang="en-US" sz="2800" b="1" dirty="0">
                <a:solidFill>
                  <a:srgbClr val="00B050"/>
                </a:solidFill>
                <a:latin typeface="Bradley Hand ITC" panose="03070402050302030203" pitchFamily="66" charset="0"/>
                <a:cs typeface="Arial" panose="020B0604020202020204" pitchFamily="34" charset="0"/>
              </a:rPr>
              <a:t>BATCH NO. </a:t>
            </a:r>
            <a:r>
              <a:rPr lang="en-US" altLang="en-US" sz="2800" b="1">
                <a:solidFill>
                  <a:srgbClr val="00B050"/>
                </a:solidFill>
                <a:latin typeface="Bradley Hand ITC" panose="03070402050302030203" pitchFamily="66" charset="0"/>
                <a:cs typeface="Arial" panose="020B0604020202020204" pitchFamily="34" charset="0"/>
              </a:rPr>
              <a:t>1840</a:t>
            </a:r>
            <a:endParaRPr lang="en-IN" altLang="en-US" sz="2800" b="1" dirty="0">
              <a:solidFill>
                <a:srgbClr val="00B050"/>
              </a:solidFill>
              <a:latin typeface="Bradley Hand ITC" panose="03070402050302030203" pitchFamily="66"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583B3B-5C29-4475-995E-CC230C363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234" y="990963"/>
            <a:ext cx="6864028" cy="4904511"/>
          </a:xfrm>
          <a:prstGeom prst="rect">
            <a:avLst/>
          </a:prstGeom>
          <a:ln w="12700">
            <a:solidFill>
              <a:schemeClr val="tx1"/>
            </a:solidFill>
          </a:ln>
        </p:spPr>
      </p:pic>
      <p:sp>
        <p:nvSpPr>
          <p:cNvPr id="5" name="Rectangle 2">
            <a:extLst>
              <a:ext uri="{FF2B5EF4-FFF2-40B4-BE49-F238E27FC236}">
                <a16:creationId xmlns:a16="http://schemas.microsoft.com/office/drawing/2014/main" id="{F2F7064E-2EF2-4B6D-8F70-1912D7116CE0}"/>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Abuse comments, it is clear that it mostly consists of words like edits, white, shit, stuff, fuck, piss, fucking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A7F98E-72ED-4611-810B-92CC9C2A5E76}"/>
              </a:ext>
            </a:extLst>
          </p:cNvPr>
          <p:cNvPicPr>
            <a:picLocks noChangeAspect="1"/>
          </p:cNvPicPr>
          <p:nvPr/>
        </p:nvPicPr>
        <p:blipFill>
          <a:blip r:embed="rId2"/>
          <a:stretch>
            <a:fillRect/>
          </a:stretch>
        </p:blipFill>
        <p:spPr>
          <a:xfrm>
            <a:off x="974540" y="1022684"/>
            <a:ext cx="6860212" cy="4860757"/>
          </a:xfrm>
          <a:prstGeom prst="rect">
            <a:avLst/>
          </a:prstGeom>
          <a:ln w="12700">
            <a:solidFill>
              <a:schemeClr val="tx1"/>
            </a:solidFill>
          </a:ln>
        </p:spPr>
      </p:pic>
      <p:sp>
        <p:nvSpPr>
          <p:cNvPr id="7" name="Rectangle 2">
            <a:extLst>
              <a:ext uri="{FF2B5EF4-FFF2-40B4-BE49-F238E27FC236}">
                <a16:creationId xmlns:a16="http://schemas.microsoft.com/office/drawing/2014/main" id="{EFDEE7F3-8F1C-4CAB-8000-47A2743FC941}"/>
              </a:ext>
            </a:extLst>
          </p:cNvPr>
          <p:cNvSpPr>
            <a:spLocks noChangeArrowheads="1"/>
          </p:cNvSpPr>
          <p:nvPr/>
        </p:nvSpPr>
        <p:spPr bwMode="auto">
          <a:xfrm>
            <a:off x="8001000" y="2613392"/>
            <a:ext cx="3272589" cy="1631216"/>
          </a:xfrm>
          <a:prstGeom prst="rect">
            <a:avLst/>
          </a:prstGeom>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kern="0" dirty="0">
                <a:effectLst/>
                <a:latin typeface="Bahnschrift SemiLight" panose="020B0502040204020203" pitchFamily="34" charset="0"/>
                <a:ea typeface="Calibri" panose="020F0502020204030204" pitchFamily="34" charset="0"/>
                <a:cs typeface="Mangal" panose="02040503050203030202" pitchFamily="18" charset="0"/>
              </a:rPr>
              <a:t>From word cloud of Loathe comments, it is clear that it mostly consists of words like fuck, gay, kill, think, jew, u etc.</a:t>
            </a:r>
            <a:endParaRPr kumimoji="0" lang="en-US" altLang="en-US" sz="2800" u="none" strike="noStrike" cap="none" normalizeH="0" baseline="0" dirty="0">
              <a:ln>
                <a:solidFill>
                  <a:schemeClr val="bg1"/>
                </a:solidFill>
              </a:ln>
              <a:solidFill>
                <a:schemeClr val="bg1"/>
              </a:solidFill>
              <a:effectLst/>
              <a:latin typeface="Bahnschrift Light" panose="020B0502040204020203" pitchFamily="34" charset="0"/>
            </a:endParaRPr>
          </a:p>
        </p:txBody>
      </p:sp>
    </p:spTree>
    <p:extLst>
      <p:ext uri="{BB962C8B-B14F-4D97-AF65-F5344CB8AC3E}">
        <p14:creationId xmlns:p14="http://schemas.microsoft.com/office/powerpoint/2010/main" val="40352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53F84-EDC6-4F42-B2BB-3B7676866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376" y="2377360"/>
            <a:ext cx="4765040" cy="1364615"/>
          </a:xfrm>
          <a:prstGeom prst="rect">
            <a:avLst/>
          </a:prstGeom>
          <a:ln w="12700">
            <a:solidFill>
              <a:schemeClr val="tx1"/>
            </a:solidFill>
          </a:ln>
        </p:spPr>
      </p:pic>
      <p:sp>
        <p:nvSpPr>
          <p:cNvPr id="5" name="TextBox 4">
            <a:extLst>
              <a:ext uri="{FF2B5EF4-FFF2-40B4-BE49-F238E27FC236}">
                <a16:creationId xmlns:a16="http://schemas.microsoft.com/office/drawing/2014/main" id="{52E7D5E9-1B80-47DE-8DA0-0ED1291B839B}"/>
              </a:ext>
            </a:extLst>
          </p:cNvPr>
          <p:cNvSpPr txBox="1"/>
          <p:nvPr/>
        </p:nvSpPr>
        <p:spPr>
          <a:xfrm>
            <a:off x="1239253" y="1351209"/>
            <a:ext cx="2920621" cy="707886"/>
          </a:xfrm>
          <a:prstGeom prst="rect">
            <a:avLst/>
          </a:prstGeom>
          <a:noFill/>
        </p:spPr>
        <p:txBody>
          <a:bodyPr wrap="square" rtlCol="0">
            <a:spAutoFit/>
          </a:bodyPr>
          <a:lstStyle/>
          <a:p>
            <a:r>
              <a:rPr lang="en-US" sz="2000" b="1" dirty="0"/>
              <a:t>Visualization &amp; Data Wrangling Library used</a:t>
            </a:r>
            <a:endParaRPr lang="en-IN" sz="2000" b="1" dirty="0"/>
          </a:p>
        </p:txBody>
      </p:sp>
      <p:sp>
        <p:nvSpPr>
          <p:cNvPr id="6" name="TextBox 5">
            <a:extLst>
              <a:ext uri="{FF2B5EF4-FFF2-40B4-BE49-F238E27FC236}">
                <a16:creationId xmlns:a16="http://schemas.microsoft.com/office/drawing/2014/main" id="{2F63DAEF-D008-44F9-9ACA-3E854A6BC371}"/>
              </a:ext>
            </a:extLst>
          </p:cNvPr>
          <p:cNvSpPr txBox="1"/>
          <p:nvPr/>
        </p:nvSpPr>
        <p:spPr>
          <a:xfrm>
            <a:off x="1335508" y="2875001"/>
            <a:ext cx="3031955" cy="400110"/>
          </a:xfrm>
          <a:prstGeom prst="rect">
            <a:avLst/>
          </a:prstGeom>
          <a:noFill/>
        </p:spPr>
        <p:txBody>
          <a:bodyPr wrap="square" rtlCol="0">
            <a:spAutoFit/>
          </a:bodyPr>
          <a:lstStyle/>
          <a:p>
            <a:r>
              <a:rPr lang="en-US" sz="2000" b="1" dirty="0"/>
              <a:t>Text Mining Library used</a:t>
            </a:r>
            <a:endParaRPr lang="en-IN" sz="2000" b="1" dirty="0"/>
          </a:p>
        </p:txBody>
      </p:sp>
      <p:sp>
        <p:nvSpPr>
          <p:cNvPr id="7" name="TextBox 6">
            <a:extLst>
              <a:ext uri="{FF2B5EF4-FFF2-40B4-BE49-F238E27FC236}">
                <a16:creationId xmlns:a16="http://schemas.microsoft.com/office/drawing/2014/main" id="{81A82483-21C2-4528-B90B-B0177A53DB52}"/>
              </a:ext>
            </a:extLst>
          </p:cNvPr>
          <p:cNvSpPr txBox="1"/>
          <p:nvPr/>
        </p:nvSpPr>
        <p:spPr>
          <a:xfrm>
            <a:off x="1239254" y="4629764"/>
            <a:ext cx="3031954" cy="707886"/>
          </a:xfrm>
          <a:prstGeom prst="rect">
            <a:avLst/>
          </a:prstGeom>
          <a:noFill/>
        </p:spPr>
        <p:txBody>
          <a:bodyPr wrap="square" rtlCol="0">
            <a:spAutoFit/>
          </a:bodyPr>
          <a:lstStyle/>
          <a:p>
            <a:r>
              <a:rPr lang="en-US" sz="2000" b="1" dirty="0"/>
              <a:t>Machine Learning Model Building Library used</a:t>
            </a:r>
            <a:endParaRPr lang="en-IN" sz="2000" b="1" dirty="0"/>
          </a:p>
        </p:txBody>
      </p:sp>
      <p:pic>
        <p:nvPicPr>
          <p:cNvPr id="8" name="Picture 7">
            <a:extLst>
              <a:ext uri="{FF2B5EF4-FFF2-40B4-BE49-F238E27FC236}">
                <a16:creationId xmlns:a16="http://schemas.microsoft.com/office/drawing/2014/main" id="{9B92E8C7-D37F-4B40-9B9E-17700B7BC83C}"/>
              </a:ext>
            </a:extLst>
          </p:cNvPr>
          <p:cNvPicPr>
            <a:picLocks noChangeAspect="1"/>
          </p:cNvPicPr>
          <p:nvPr/>
        </p:nvPicPr>
        <p:blipFill>
          <a:blip r:embed="rId3"/>
          <a:stretch>
            <a:fillRect/>
          </a:stretch>
        </p:blipFill>
        <p:spPr>
          <a:xfrm>
            <a:off x="4923312" y="3892480"/>
            <a:ext cx="5255895" cy="2120900"/>
          </a:xfrm>
          <a:prstGeom prst="rect">
            <a:avLst/>
          </a:prstGeom>
          <a:ln w="12700">
            <a:solidFill>
              <a:schemeClr val="tx1"/>
            </a:solidFill>
          </a:ln>
        </p:spPr>
      </p:pic>
      <p:pic>
        <p:nvPicPr>
          <p:cNvPr id="9" name="Picture 8">
            <a:extLst>
              <a:ext uri="{FF2B5EF4-FFF2-40B4-BE49-F238E27FC236}">
                <a16:creationId xmlns:a16="http://schemas.microsoft.com/office/drawing/2014/main" id="{E1B9190E-8CE8-4F47-B94F-C06F2A1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376" y="844620"/>
            <a:ext cx="4489889" cy="1364615"/>
          </a:xfrm>
          <a:prstGeom prst="rect">
            <a:avLst/>
          </a:prstGeom>
          <a:ln w="12700">
            <a:solidFill>
              <a:schemeClr val="tx1"/>
            </a:solidFill>
          </a:ln>
        </p:spPr>
      </p:pic>
    </p:spTree>
    <p:extLst>
      <p:ext uri="{BB962C8B-B14F-4D97-AF65-F5344CB8AC3E}">
        <p14:creationId xmlns:p14="http://schemas.microsoft.com/office/powerpoint/2010/main" val="2071786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DB87-AD1F-4EED-AEE2-27CF92A0A06C}"/>
              </a:ext>
            </a:extLst>
          </p:cNvPr>
          <p:cNvSpPr>
            <a:spLocks noGrp="1"/>
          </p:cNvSpPr>
          <p:nvPr>
            <p:ph type="title"/>
          </p:nvPr>
        </p:nvSpPr>
        <p:spPr/>
        <p:txBody>
          <a:bodyPr/>
          <a:lstStyle/>
          <a:p>
            <a:r>
              <a:rPr lang="en-US" dirty="0"/>
              <a:t>Machine Learning Model Building</a:t>
            </a:r>
            <a:endParaRPr lang="en-IN" dirty="0"/>
          </a:p>
        </p:txBody>
      </p:sp>
      <p:sp>
        <p:nvSpPr>
          <p:cNvPr id="3" name="Text Placeholder 2">
            <a:extLst>
              <a:ext uri="{FF2B5EF4-FFF2-40B4-BE49-F238E27FC236}">
                <a16:creationId xmlns:a16="http://schemas.microsoft.com/office/drawing/2014/main" id="{8AA7A30E-93E0-4C36-9DC1-0DF23A0439D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16243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E5ED-E1CF-45CF-A4DD-C013C41073FB}"/>
              </a:ext>
            </a:extLst>
          </p:cNvPr>
          <p:cNvSpPr>
            <a:spLocks noGrp="1"/>
          </p:cNvSpPr>
          <p:nvPr>
            <p:ph type="title"/>
          </p:nvPr>
        </p:nvSpPr>
        <p:spPr/>
        <p:txBody>
          <a:bodyPr/>
          <a:lstStyle/>
          <a:p>
            <a:r>
              <a:rPr lang="en-US" dirty="0"/>
              <a:t>Machine Learning Model Building</a:t>
            </a:r>
            <a:endParaRPr lang="en-IN" dirty="0"/>
          </a:p>
        </p:txBody>
      </p:sp>
      <p:sp>
        <p:nvSpPr>
          <p:cNvPr id="3" name="Content Placeholder 2">
            <a:extLst>
              <a:ext uri="{FF2B5EF4-FFF2-40B4-BE49-F238E27FC236}">
                <a16:creationId xmlns:a16="http://schemas.microsoft.com/office/drawing/2014/main" id="{9C42F6FD-E7BA-4F2D-8809-05A9319CFE45}"/>
              </a:ext>
            </a:extLst>
          </p:cNvPr>
          <p:cNvSpPr>
            <a:spLocks noGrp="1"/>
          </p:cNvSpPr>
          <p:nvPr>
            <p:ph idx="1"/>
          </p:nvPr>
        </p:nvSpPr>
        <p:spPr/>
        <p:txBody>
          <a:bodyPr>
            <a:normAutofit/>
          </a:bodyPr>
          <a:lstStyle/>
          <a:p>
            <a:pPr marL="0" indent="0" algn="just">
              <a:lnSpc>
                <a:spcPct val="107000"/>
              </a:lnSpc>
              <a:spcAft>
                <a:spcPts val="800"/>
              </a:spcAft>
              <a:buNone/>
            </a:pPr>
            <a:r>
              <a:rPr lang="en-IN" b="1" dirty="0">
                <a:solidFill>
                  <a:schemeClr val="tx1"/>
                </a:solidFill>
                <a:effectLst/>
                <a:ea typeface="Bahnschrift SemiLight" panose="020B0502040204020203" pitchFamily="34" charset="0"/>
                <a:cs typeface="Mangal" panose="02040503050203030202" pitchFamily="18" charset="0"/>
              </a:rPr>
              <a:t>The different classification algorithm used in this project to build ML model are as below:</a:t>
            </a:r>
            <a:endParaRPr lang="en-IN" dirty="0">
              <a:solidFill>
                <a:schemeClr val="tx1"/>
              </a:solidFill>
              <a:effectLst/>
              <a:ea typeface="Bahnschrift SemiLight" panose="020B0502040204020203" pitchFamily="34" charset="0"/>
              <a:cs typeface="Mangal" panose="02040503050203030202" pitchFamily="18" charset="0"/>
            </a:endParaRP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Random Forest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Support Vector Classifier</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Logistics Regression</a:t>
            </a:r>
          </a:p>
          <a:p>
            <a:pPr marL="342900" lvl="0" indent="-342900" algn="just">
              <a:lnSpc>
                <a:spcPct val="106000"/>
              </a:lnSpc>
              <a:buFont typeface="Wingdings" panose="05000000000000000000" pitchFamily="2" charset="2"/>
              <a:buChar char=""/>
            </a:pPr>
            <a:r>
              <a:rPr lang="en-IN" dirty="0">
                <a:solidFill>
                  <a:schemeClr val="tx1"/>
                </a:solidFill>
                <a:effectLst/>
                <a:ea typeface="Bahnschrift SemiLight" panose="020B0502040204020203" pitchFamily="34" charset="0"/>
                <a:cs typeface="Mangal" panose="02040503050203030202" pitchFamily="18" charset="0"/>
              </a:rPr>
              <a:t>AdaBoost Classifier</a:t>
            </a:r>
          </a:p>
        </p:txBody>
      </p:sp>
    </p:spTree>
    <p:extLst>
      <p:ext uri="{BB962C8B-B14F-4D97-AF65-F5344CB8AC3E}">
        <p14:creationId xmlns:p14="http://schemas.microsoft.com/office/powerpoint/2010/main" val="1024489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80234-2213-4E83-AC78-690DE41A0FA9}"/>
              </a:ext>
            </a:extLst>
          </p:cNvPr>
          <p:cNvSpPr>
            <a:spLocks noGrp="1"/>
          </p:cNvSpPr>
          <p:nvPr>
            <p:ph idx="1"/>
          </p:nvPr>
        </p:nvSpPr>
        <p:spPr/>
        <p:txBody>
          <a:bodyPr/>
          <a:lstStyle/>
          <a:p>
            <a:r>
              <a:rPr lang="en-US" dirty="0"/>
              <a:t>Support Vector Classifier gives maximum </a:t>
            </a:r>
            <a:r>
              <a:rPr lang="en-US" u="sng" dirty="0"/>
              <a:t>Accuracy Score: 91.1508 % </a:t>
            </a:r>
            <a:r>
              <a:rPr lang="en-US" dirty="0"/>
              <a:t>and </a:t>
            </a:r>
            <a:r>
              <a:rPr lang="en-US" u="sng" dirty="0"/>
              <a:t>Hamming Loss: 2.0953%  </a:t>
            </a:r>
            <a:r>
              <a:rPr lang="en-US" dirty="0"/>
              <a:t>than the other classification models. </a:t>
            </a:r>
          </a:p>
          <a:p>
            <a:r>
              <a:rPr lang="en-US" dirty="0"/>
              <a:t>Hyper parameter Tuning is perform over this best model using best param shown below :</a:t>
            </a:r>
          </a:p>
          <a:p>
            <a:pPr marL="0" indent="0">
              <a:buNone/>
            </a:pPr>
            <a:endParaRPr lang="en-IN" dirty="0"/>
          </a:p>
        </p:txBody>
      </p:sp>
      <p:sp>
        <p:nvSpPr>
          <p:cNvPr id="4" name="Title 1">
            <a:extLst>
              <a:ext uri="{FF2B5EF4-FFF2-40B4-BE49-F238E27FC236}">
                <a16:creationId xmlns:a16="http://schemas.microsoft.com/office/drawing/2014/main" id="{E6C0DEC0-5703-4470-8ACA-9E30B516F09B}"/>
              </a:ext>
            </a:extLst>
          </p:cNvPr>
          <p:cNvSpPr txBox="1">
            <a:spLocks/>
          </p:cNvSpPr>
          <p:nvPr/>
        </p:nvSpPr>
        <p:spPr>
          <a:xfrm>
            <a:off x="1295401" y="110770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Machine Learning Evaluation Matrix</a:t>
            </a:r>
            <a:endParaRPr lang="en-IN" dirty="0"/>
          </a:p>
        </p:txBody>
      </p:sp>
      <p:pic>
        <p:nvPicPr>
          <p:cNvPr id="5" name="Picture 4">
            <a:extLst>
              <a:ext uri="{FF2B5EF4-FFF2-40B4-BE49-F238E27FC236}">
                <a16:creationId xmlns:a16="http://schemas.microsoft.com/office/drawing/2014/main" id="{E1C7E4D2-36BF-4241-A2C3-AEED4CBDFD70}"/>
              </a:ext>
            </a:extLst>
          </p:cNvPr>
          <p:cNvPicPr>
            <a:picLocks noChangeAspect="1"/>
          </p:cNvPicPr>
          <p:nvPr/>
        </p:nvPicPr>
        <p:blipFill>
          <a:blip r:embed="rId2"/>
          <a:stretch>
            <a:fillRect/>
          </a:stretch>
        </p:blipFill>
        <p:spPr>
          <a:xfrm>
            <a:off x="2253162" y="4559968"/>
            <a:ext cx="8376360" cy="999122"/>
          </a:xfrm>
          <a:prstGeom prst="rect">
            <a:avLst/>
          </a:prstGeom>
          <a:ln w="12700">
            <a:solidFill>
              <a:schemeClr val="tx1"/>
            </a:solidFill>
          </a:ln>
        </p:spPr>
      </p:pic>
    </p:spTree>
    <p:extLst>
      <p:ext uri="{BB962C8B-B14F-4D97-AF65-F5344CB8AC3E}">
        <p14:creationId xmlns:p14="http://schemas.microsoft.com/office/powerpoint/2010/main" val="1689767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2243-A2A9-4D9B-B8AD-D4642BE804CE}"/>
              </a:ext>
            </a:extLst>
          </p:cNvPr>
          <p:cNvSpPr>
            <a:spLocks noGrp="1"/>
          </p:cNvSpPr>
          <p:nvPr>
            <p:ph type="title"/>
          </p:nvPr>
        </p:nvSpPr>
        <p:spPr/>
        <p:txBody>
          <a:bodyPr/>
          <a:lstStyle/>
          <a:p>
            <a:r>
              <a:rPr lang="en-US" dirty="0"/>
              <a:t>Final ML Model</a:t>
            </a:r>
            <a:endParaRPr lang="en-IN" dirty="0"/>
          </a:p>
        </p:txBody>
      </p:sp>
      <p:sp>
        <p:nvSpPr>
          <p:cNvPr id="5" name="TextBox 4">
            <a:extLst>
              <a:ext uri="{FF2B5EF4-FFF2-40B4-BE49-F238E27FC236}">
                <a16:creationId xmlns:a16="http://schemas.microsoft.com/office/drawing/2014/main" id="{35C9742C-7469-45F0-89FF-4D56FE804532}"/>
              </a:ext>
            </a:extLst>
          </p:cNvPr>
          <p:cNvSpPr txBox="1"/>
          <p:nvPr/>
        </p:nvSpPr>
        <p:spPr>
          <a:xfrm>
            <a:off x="7146757" y="3038409"/>
            <a:ext cx="3513222" cy="19389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400" i="0" dirty="0">
                <a:ln>
                  <a:solidFill>
                    <a:schemeClr val="bg1"/>
                  </a:solidFill>
                </a:ln>
                <a:solidFill>
                  <a:schemeClr val="bg1"/>
                </a:solidFill>
                <a:effectLst/>
              </a:rPr>
              <a:t>Final Model is giving us Accuracy score of 91.26% which is slightly improved compare to earlier Accuracy score of 91.15%.</a:t>
            </a:r>
            <a:endParaRPr lang="en-IN" sz="24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46D95D5C-BF5D-44D6-9C17-1EBEDD898941}"/>
              </a:ext>
            </a:extLst>
          </p:cNvPr>
          <p:cNvPicPr>
            <a:picLocks noChangeAspect="1"/>
          </p:cNvPicPr>
          <p:nvPr/>
        </p:nvPicPr>
        <p:blipFill>
          <a:blip r:embed="rId2"/>
          <a:stretch>
            <a:fillRect/>
          </a:stretch>
        </p:blipFill>
        <p:spPr>
          <a:xfrm>
            <a:off x="1066298" y="2673349"/>
            <a:ext cx="5720055" cy="2969462"/>
          </a:xfrm>
          <a:prstGeom prst="rect">
            <a:avLst/>
          </a:prstGeom>
          <a:ln w="12700">
            <a:solidFill>
              <a:schemeClr val="tx1"/>
            </a:solidFill>
          </a:ln>
        </p:spPr>
      </p:pic>
    </p:spTree>
    <p:extLst>
      <p:ext uri="{BB962C8B-B14F-4D97-AF65-F5344CB8AC3E}">
        <p14:creationId xmlns:p14="http://schemas.microsoft.com/office/powerpoint/2010/main" val="3190903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2DCCEA-CB27-4BDA-BF4A-882F13B220DC}"/>
              </a:ext>
            </a:extLst>
          </p:cNvPr>
          <p:cNvSpPr txBox="1">
            <a:spLocks/>
          </p:cNvSpPr>
          <p:nvPr/>
        </p:nvSpPr>
        <p:spPr>
          <a:xfrm>
            <a:off x="1295402" y="982132"/>
            <a:ext cx="9601196" cy="99104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AOC-ROC Curve &amp; Confusion Matrix</a:t>
            </a:r>
            <a:endParaRPr lang="en-IN" dirty="0"/>
          </a:p>
        </p:txBody>
      </p:sp>
      <p:pic>
        <p:nvPicPr>
          <p:cNvPr id="8" name="Picture 7">
            <a:extLst>
              <a:ext uri="{FF2B5EF4-FFF2-40B4-BE49-F238E27FC236}">
                <a16:creationId xmlns:a16="http://schemas.microsoft.com/office/drawing/2014/main" id="{A808ADF2-4539-45F8-AF92-CA8813242E49}"/>
              </a:ext>
            </a:extLst>
          </p:cNvPr>
          <p:cNvPicPr>
            <a:picLocks noChangeAspect="1"/>
          </p:cNvPicPr>
          <p:nvPr/>
        </p:nvPicPr>
        <p:blipFill>
          <a:blip r:embed="rId2"/>
          <a:stretch>
            <a:fillRect/>
          </a:stretch>
        </p:blipFill>
        <p:spPr>
          <a:xfrm>
            <a:off x="915320" y="1848033"/>
            <a:ext cx="5052344" cy="4184357"/>
          </a:xfrm>
          <a:prstGeom prst="rect">
            <a:avLst/>
          </a:prstGeom>
          <a:ln w="12700">
            <a:solidFill>
              <a:schemeClr val="tx1"/>
            </a:solidFill>
          </a:ln>
        </p:spPr>
      </p:pic>
      <p:pic>
        <p:nvPicPr>
          <p:cNvPr id="6" name="Picture 5">
            <a:extLst>
              <a:ext uri="{FF2B5EF4-FFF2-40B4-BE49-F238E27FC236}">
                <a16:creationId xmlns:a16="http://schemas.microsoft.com/office/drawing/2014/main" id="{DBA9D04D-84D4-4CC6-ABD3-820AF399E34D}"/>
              </a:ext>
            </a:extLst>
          </p:cNvPr>
          <p:cNvPicPr>
            <a:picLocks noChangeAspect="1"/>
          </p:cNvPicPr>
          <p:nvPr/>
        </p:nvPicPr>
        <p:blipFill>
          <a:blip r:embed="rId3"/>
          <a:stretch>
            <a:fillRect/>
          </a:stretch>
        </p:blipFill>
        <p:spPr>
          <a:xfrm>
            <a:off x="6224339" y="1846300"/>
            <a:ext cx="4676216" cy="4184357"/>
          </a:xfrm>
          <a:prstGeom prst="rect">
            <a:avLst/>
          </a:prstGeom>
          <a:ln w="12700">
            <a:solidFill>
              <a:schemeClr val="tx1"/>
            </a:solidFill>
          </a:ln>
        </p:spPr>
      </p:pic>
    </p:spTree>
    <p:extLst>
      <p:ext uri="{BB962C8B-B14F-4D97-AF65-F5344CB8AC3E}">
        <p14:creationId xmlns:p14="http://schemas.microsoft.com/office/powerpoint/2010/main" val="929877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8C1-6EFC-4761-B6AD-9E460A180C7E}"/>
              </a:ext>
            </a:extLst>
          </p:cNvPr>
          <p:cNvSpPr>
            <a:spLocks noGrp="1"/>
          </p:cNvSpPr>
          <p:nvPr>
            <p:ph type="title"/>
          </p:nvPr>
        </p:nvSpPr>
        <p:spPr/>
        <p:txBody>
          <a:bodyPr/>
          <a:lstStyle/>
          <a:p>
            <a:r>
              <a:rPr lang="en-US" dirty="0"/>
              <a:t>Machine Learning Evaluation Matrix</a:t>
            </a:r>
            <a:endParaRPr lang="en-IN" dirty="0"/>
          </a:p>
        </p:txBody>
      </p:sp>
      <p:graphicFrame>
        <p:nvGraphicFramePr>
          <p:cNvPr id="7" name="Content Placeholder 6">
            <a:extLst>
              <a:ext uri="{FF2B5EF4-FFF2-40B4-BE49-F238E27FC236}">
                <a16:creationId xmlns:a16="http://schemas.microsoft.com/office/drawing/2014/main" id="{06B0B886-4145-4F81-B89F-16395C71BC1B}"/>
              </a:ext>
            </a:extLst>
          </p:cNvPr>
          <p:cNvGraphicFramePr>
            <a:graphicFrameLocks noGrp="1"/>
          </p:cNvGraphicFramePr>
          <p:nvPr>
            <p:ph idx="1"/>
          </p:nvPr>
        </p:nvGraphicFramePr>
        <p:xfrm>
          <a:off x="3571875" y="3203099"/>
          <a:ext cx="5048250" cy="1685292"/>
        </p:xfrm>
        <a:graphic>
          <a:graphicData uri="http://schemas.openxmlformats.org/drawingml/2006/table">
            <a:tbl>
              <a:tblPr firstRow="1" firstCol="1" bandRow="1">
                <a:tableStyleId>{5C22544A-7EE6-4342-B048-85BDC9FD1C3A}</a:tableStyleId>
              </a:tblPr>
              <a:tblGrid>
                <a:gridCol w="1347470">
                  <a:extLst>
                    <a:ext uri="{9D8B030D-6E8A-4147-A177-3AD203B41FA5}">
                      <a16:colId xmlns:a16="http://schemas.microsoft.com/office/drawing/2014/main" val="3107023487"/>
                    </a:ext>
                  </a:extLst>
                </a:gridCol>
                <a:gridCol w="716280">
                  <a:extLst>
                    <a:ext uri="{9D8B030D-6E8A-4147-A177-3AD203B41FA5}">
                      <a16:colId xmlns:a16="http://schemas.microsoft.com/office/drawing/2014/main" val="2531600383"/>
                    </a:ext>
                  </a:extLst>
                </a:gridCol>
                <a:gridCol w="685800">
                  <a:extLst>
                    <a:ext uri="{9D8B030D-6E8A-4147-A177-3AD203B41FA5}">
                      <a16:colId xmlns:a16="http://schemas.microsoft.com/office/drawing/2014/main" val="60717732"/>
                    </a:ext>
                  </a:extLst>
                </a:gridCol>
                <a:gridCol w="725805">
                  <a:extLst>
                    <a:ext uri="{9D8B030D-6E8A-4147-A177-3AD203B41FA5}">
                      <a16:colId xmlns:a16="http://schemas.microsoft.com/office/drawing/2014/main" val="2107562601"/>
                    </a:ext>
                  </a:extLst>
                </a:gridCol>
                <a:gridCol w="786130">
                  <a:extLst>
                    <a:ext uri="{9D8B030D-6E8A-4147-A177-3AD203B41FA5}">
                      <a16:colId xmlns:a16="http://schemas.microsoft.com/office/drawing/2014/main" val="1179837741"/>
                    </a:ext>
                  </a:extLst>
                </a:gridCol>
                <a:gridCol w="786765">
                  <a:extLst>
                    <a:ext uri="{9D8B030D-6E8A-4147-A177-3AD203B41FA5}">
                      <a16:colId xmlns:a16="http://schemas.microsoft.com/office/drawing/2014/main" val="835401719"/>
                    </a:ext>
                  </a:extLst>
                </a:gridCol>
              </a:tblGrid>
              <a:tr h="0">
                <a:tc>
                  <a:txBody>
                    <a:bodyPr/>
                    <a:lstStyle/>
                    <a:p>
                      <a:pPr algn="just">
                        <a:lnSpc>
                          <a:spcPct val="107000"/>
                        </a:lnSpc>
                        <a:spcAft>
                          <a:spcPts val="800"/>
                        </a:spcAft>
                      </a:pPr>
                      <a:r>
                        <a:rPr lang="en-IN" sz="1100">
                          <a:effectLst/>
                        </a:rPr>
                        <a:t>Algorithm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Accuracy Score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Recall</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Precision</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F1 Score</a:t>
                      </a:r>
                    </a:p>
                    <a:p>
                      <a:pPr algn="just">
                        <a:lnSpc>
                          <a:spcPct val="107000"/>
                        </a:lnSpc>
                        <a:spcAft>
                          <a:spcPts val="800"/>
                        </a:spcAft>
                      </a:pPr>
                      <a:r>
                        <a:rPr lang="en-IN" sz="1100">
                          <a:effectLst/>
                        </a:rPr>
                        <a:t>(Micro)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800"/>
                        </a:spcAft>
                      </a:pPr>
                      <a:r>
                        <a:rPr lang="en-IN" sz="1100">
                          <a:effectLst/>
                        </a:rPr>
                        <a:t>Humming Loss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0924880"/>
                  </a:ext>
                </a:extLst>
              </a:tr>
              <a:tr h="0">
                <a:tc>
                  <a:txBody>
                    <a:bodyPr/>
                    <a:lstStyle/>
                    <a:p>
                      <a:pPr>
                        <a:lnSpc>
                          <a:spcPct val="107000"/>
                        </a:lnSpc>
                        <a:spcAft>
                          <a:spcPts val="800"/>
                        </a:spcAft>
                      </a:pPr>
                      <a:r>
                        <a:rPr lang="en-IN" sz="1100">
                          <a:effectLst/>
                        </a:rPr>
                        <a:t>Logistics Regression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0.9123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0.02206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7663438"/>
                  </a:ext>
                </a:extLst>
              </a:tr>
              <a:tr h="0">
                <a:tc>
                  <a:txBody>
                    <a:bodyPr/>
                    <a:lstStyle/>
                    <a:p>
                      <a:pPr>
                        <a:lnSpc>
                          <a:spcPct val="107000"/>
                        </a:lnSpc>
                        <a:spcAft>
                          <a:spcPts val="800"/>
                        </a:spcAft>
                      </a:pPr>
                      <a:r>
                        <a:rPr lang="en-IN" sz="1100">
                          <a:effectLst/>
                        </a:rPr>
                        <a:t>Random Forest Classifier (RFC)</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0.9074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0.79</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0.02191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3096515"/>
                  </a:ext>
                </a:extLst>
              </a:tr>
              <a:tr h="0">
                <a:tc>
                  <a:txBody>
                    <a:bodyPr/>
                    <a:lstStyle/>
                    <a:p>
                      <a:pPr>
                        <a:lnSpc>
                          <a:spcPct val="107000"/>
                        </a:lnSpc>
                        <a:spcAft>
                          <a:spcPts val="800"/>
                        </a:spcAft>
                      </a:pPr>
                      <a:r>
                        <a:rPr lang="en-IN" sz="1100">
                          <a:effectLst/>
                        </a:rPr>
                        <a:t>Support Vector Classifier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highlight>
                            <a:srgbClr val="00FF00"/>
                          </a:highlight>
                        </a:rPr>
                        <a:t>0.9115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0.02952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28379350"/>
                  </a:ext>
                </a:extLst>
              </a:tr>
              <a:tr h="0">
                <a:tc>
                  <a:txBody>
                    <a:bodyPr/>
                    <a:lstStyle/>
                    <a:p>
                      <a:pPr>
                        <a:lnSpc>
                          <a:spcPct val="107000"/>
                        </a:lnSpc>
                        <a:spcAft>
                          <a:spcPts val="800"/>
                        </a:spcAft>
                      </a:pPr>
                      <a:r>
                        <a:rPr lang="en-IN" sz="1100">
                          <a:effectLst/>
                        </a:rPr>
                        <a:t>Ada Boost Classifier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0.9057</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a:effectLst/>
                        </a:rPr>
                        <a:t>0.61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100" dirty="0">
                          <a:effectLst/>
                        </a:rPr>
                        <a:t>0.9057</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45408236"/>
                  </a:ext>
                </a:extLst>
              </a:tr>
            </a:tbl>
          </a:graphicData>
        </a:graphic>
      </p:graphicFrame>
      <p:graphicFrame>
        <p:nvGraphicFramePr>
          <p:cNvPr id="8" name="Table 7">
            <a:extLst>
              <a:ext uri="{FF2B5EF4-FFF2-40B4-BE49-F238E27FC236}">
                <a16:creationId xmlns:a16="http://schemas.microsoft.com/office/drawing/2014/main" id="{2E053831-F61B-4219-B5A5-7FE5713B85FB}"/>
              </a:ext>
            </a:extLst>
          </p:cNvPr>
          <p:cNvGraphicFramePr>
            <a:graphicFrameLocks noGrp="1"/>
          </p:cNvGraphicFramePr>
          <p:nvPr/>
        </p:nvGraphicFramePr>
        <p:xfrm>
          <a:off x="2090671" y="2575775"/>
          <a:ext cx="8010658" cy="3438660"/>
        </p:xfrm>
        <a:graphic>
          <a:graphicData uri="http://schemas.openxmlformats.org/drawingml/2006/table">
            <a:tbl>
              <a:tblPr firstRow="1" firstCol="1" bandRow="1">
                <a:tableStyleId>{5C22544A-7EE6-4342-B048-85BDC9FD1C3A}</a:tableStyleId>
              </a:tblPr>
              <a:tblGrid>
                <a:gridCol w="2138190">
                  <a:extLst>
                    <a:ext uri="{9D8B030D-6E8A-4147-A177-3AD203B41FA5}">
                      <a16:colId xmlns:a16="http://schemas.microsoft.com/office/drawing/2014/main" val="172924132"/>
                    </a:ext>
                  </a:extLst>
                </a:gridCol>
                <a:gridCol w="1136606">
                  <a:extLst>
                    <a:ext uri="{9D8B030D-6E8A-4147-A177-3AD203B41FA5}">
                      <a16:colId xmlns:a16="http://schemas.microsoft.com/office/drawing/2014/main" val="1599219351"/>
                    </a:ext>
                  </a:extLst>
                </a:gridCol>
                <a:gridCol w="1088241">
                  <a:extLst>
                    <a:ext uri="{9D8B030D-6E8A-4147-A177-3AD203B41FA5}">
                      <a16:colId xmlns:a16="http://schemas.microsoft.com/office/drawing/2014/main" val="445536438"/>
                    </a:ext>
                  </a:extLst>
                </a:gridCol>
                <a:gridCol w="1151723">
                  <a:extLst>
                    <a:ext uri="{9D8B030D-6E8A-4147-A177-3AD203B41FA5}">
                      <a16:colId xmlns:a16="http://schemas.microsoft.com/office/drawing/2014/main" val="1869425234"/>
                    </a:ext>
                  </a:extLst>
                </a:gridCol>
                <a:gridCol w="1247445">
                  <a:extLst>
                    <a:ext uri="{9D8B030D-6E8A-4147-A177-3AD203B41FA5}">
                      <a16:colId xmlns:a16="http://schemas.microsoft.com/office/drawing/2014/main" val="712531009"/>
                    </a:ext>
                  </a:extLst>
                </a:gridCol>
                <a:gridCol w="1248453">
                  <a:extLst>
                    <a:ext uri="{9D8B030D-6E8A-4147-A177-3AD203B41FA5}">
                      <a16:colId xmlns:a16="http://schemas.microsoft.com/office/drawing/2014/main" val="878532894"/>
                    </a:ext>
                  </a:extLst>
                </a:gridCol>
              </a:tblGrid>
              <a:tr h="687732">
                <a:tc>
                  <a:txBody>
                    <a:bodyPr/>
                    <a:lstStyle/>
                    <a:p>
                      <a:pPr algn="just">
                        <a:lnSpc>
                          <a:spcPct val="107000"/>
                        </a:lnSpc>
                        <a:spcAft>
                          <a:spcPts val="800"/>
                        </a:spcAft>
                      </a:pPr>
                      <a:r>
                        <a:rPr lang="en-IN" sz="1600">
                          <a:effectLst/>
                          <a:latin typeface="+mn-lt"/>
                        </a:rPr>
                        <a:t>Algorithm</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Accuracy Score</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Recall</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Precision</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F1 Score</a:t>
                      </a:r>
                    </a:p>
                    <a:p>
                      <a:pPr algn="just">
                        <a:lnSpc>
                          <a:spcPct val="107000"/>
                        </a:lnSpc>
                        <a:spcAft>
                          <a:spcPts val="800"/>
                        </a:spcAft>
                      </a:pPr>
                      <a:r>
                        <a:rPr lang="en-IN" sz="1600">
                          <a:effectLst/>
                          <a:latin typeface="+mn-lt"/>
                        </a:rPr>
                        <a:t>(Micro)</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just">
                        <a:lnSpc>
                          <a:spcPct val="107000"/>
                        </a:lnSpc>
                        <a:spcAft>
                          <a:spcPts val="800"/>
                        </a:spcAft>
                      </a:pPr>
                      <a:r>
                        <a:rPr lang="en-IN" sz="1600">
                          <a:effectLst/>
                          <a:latin typeface="+mn-lt"/>
                        </a:rPr>
                        <a:t>Humming Loss</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69643621"/>
                  </a:ext>
                </a:extLst>
              </a:tr>
              <a:tr h="687732">
                <a:tc>
                  <a:txBody>
                    <a:bodyPr/>
                    <a:lstStyle/>
                    <a:p>
                      <a:pPr>
                        <a:lnSpc>
                          <a:spcPct val="107000"/>
                        </a:lnSpc>
                        <a:spcAft>
                          <a:spcPts val="800"/>
                        </a:spcAft>
                      </a:pPr>
                      <a:r>
                        <a:rPr lang="en-IN" sz="1600">
                          <a:effectLst/>
                          <a:latin typeface="+mn-lt"/>
                        </a:rPr>
                        <a:t>Logistics Regression</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0.9123</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0.02206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55242216"/>
                  </a:ext>
                </a:extLst>
              </a:tr>
              <a:tr h="687732">
                <a:tc>
                  <a:txBody>
                    <a:bodyPr/>
                    <a:lstStyle/>
                    <a:p>
                      <a:pPr>
                        <a:lnSpc>
                          <a:spcPct val="107000"/>
                        </a:lnSpc>
                        <a:spcAft>
                          <a:spcPts val="800"/>
                        </a:spcAft>
                      </a:pPr>
                      <a:r>
                        <a:rPr lang="en-IN" sz="1600">
                          <a:effectLst/>
                          <a:latin typeface="+mn-lt"/>
                        </a:rPr>
                        <a:t>Random Forest Classifier (RFC)</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0.9074</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0.79</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0.02191</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83254456"/>
                  </a:ext>
                </a:extLst>
              </a:tr>
              <a:tr h="687732">
                <a:tc>
                  <a:txBody>
                    <a:bodyPr/>
                    <a:lstStyle/>
                    <a:p>
                      <a:pPr>
                        <a:lnSpc>
                          <a:spcPct val="107000"/>
                        </a:lnSpc>
                        <a:spcAft>
                          <a:spcPts val="800"/>
                        </a:spcAft>
                      </a:pPr>
                      <a:r>
                        <a:rPr lang="en-IN" sz="1600">
                          <a:effectLst/>
                          <a:latin typeface="+mn-lt"/>
                        </a:rPr>
                        <a:t>Support Vector Classifier </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highlight>
                            <a:srgbClr val="00FF00"/>
                          </a:highlight>
                          <a:latin typeface="+mn-lt"/>
                        </a:rPr>
                        <a:t>0.9115</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0.56</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0.82</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0.02952</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2517568"/>
                  </a:ext>
                </a:extLst>
              </a:tr>
              <a:tr h="687732">
                <a:tc>
                  <a:txBody>
                    <a:bodyPr/>
                    <a:lstStyle/>
                    <a:p>
                      <a:pPr>
                        <a:lnSpc>
                          <a:spcPct val="107000"/>
                        </a:lnSpc>
                        <a:spcAft>
                          <a:spcPts val="800"/>
                        </a:spcAft>
                      </a:pPr>
                      <a:r>
                        <a:rPr lang="en-IN" sz="1600">
                          <a:effectLst/>
                          <a:latin typeface="+mn-lt"/>
                        </a:rPr>
                        <a:t>Ada Boost Classifier</a:t>
                      </a:r>
                      <a:endParaRPr lang="en-IN" sz="16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0.9057</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0.50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0.80</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a:effectLst/>
                          <a:latin typeface="+mn-lt"/>
                        </a:rPr>
                        <a:t>0.61</a:t>
                      </a:r>
                      <a:endParaRPr lang="en-IN" sz="1800">
                        <a:effectLst/>
                        <a:latin typeface="+mn-lt"/>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800" dirty="0">
                          <a:effectLst/>
                          <a:latin typeface="+mn-lt"/>
                        </a:rPr>
                        <a:t>0.9057</a:t>
                      </a:r>
                      <a:endParaRPr lang="en-IN" sz="1800" dirty="0">
                        <a:effectLst/>
                        <a:latin typeface="+mn-lt"/>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99257872"/>
                  </a:ext>
                </a:extLst>
              </a:tr>
            </a:tbl>
          </a:graphicData>
        </a:graphic>
      </p:graphicFrame>
    </p:spTree>
    <p:extLst>
      <p:ext uri="{BB962C8B-B14F-4D97-AF65-F5344CB8AC3E}">
        <p14:creationId xmlns:p14="http://schemas.microsoft.com/office/powerpoint/2010/main" val="331046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837" y="1022863"/>
            <a:ext cx="9366325" cy="1143000"/>
          </a:xfrm>
        </p:spPr>
        <p:txBody>
          <a:bodyPr>
            <a:normAutofit/>
          </a:bodyPr>
          <a:lstStyle/>
          <a:p>
            <a:r>
              <a:rPr lang="en-US" sz="4400" b="1" i="1" dirty="0">
                <a:solidFill>
                  <a:schemeClr val="tx1"/>
                </a:solidFill>
                <a:cs typeface="Arial" panose="020B0604020202020204" pitchFamily="34" charset="0"/>
              </a:rPr>
              <a:t>CONCLUSION</a:t>
            </a:r>
          </a:p>
        </p:txBody>
      </p:sp>
      <p:sp>
        <p:nvSpPr>
          <p:cNvPr id="3" name="Content Placeholder 2"/>
          <p:cNvSpPr>
            <a:spLocks noGrp="1"/>
          </p:cNvSpPr>
          <p:nvPr>
            <p:ph idx="1"/>
          </p:nvPr>
        </p:nvSpPr>
        <p:spPr>
          <a:xfrm>
            <a:off x="838200" y="2640169"/>
            <a:ext cx="10366420" cy="3390658"/>
          </a:xfrm>
        </p:spPr>
        <p:txBody>
          <a:bodyPr vert="horz" lIns="91440" tIns="45720" rIns="91440" bIns="45720" rtlCol="0" anchor="t">
            <a:normAutofit/>
          </a:bodyPr>
          <a:lstStyle/>
          <a:p>
            <a:pPr algn="just">
              <a:lnSpc>
                <a:spcPct val="107000"/>
              </a:lnSpc>
              <a:buSzPct val="75000"/>
              <a:buFont typeface="Wingdings" panose="05000000000000000000" pitchFamily="2" charset="2"/>
              <a:buChar char="§"/>
            </a:pPr>
            <a:r>
              <a:rPr lang="en-IN" i="0" dirty="0">
                <a:solidFill>
                  <a:schemeClr val="accent5">
                    <a:lumMod val="75000"/>
                  </a:schemeClr>
                </a:solidFill>
                <a:effectLst/>
                <a:ea typeface="Calibri" panose="020F0502020204030204" pitchFamily="34" charset="0"/>
                <a:cs typeface="Helvetica" panose="020B0604020202020204" pitchFamily="34" charset="0"/>
              </a:rPr>
              <a:t>Linear Support Vector Classifier</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performs better with</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Accuracy Score: 91.15077857956704 %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and</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i="0" dirty="0">
                <a:solidFill>
                  <a:schemeClr val="accent5">
                    <a:lumMod val="75000"/>
                  </a:schemeClr>
                </a:solidFill>
                <a:effectLst/>
                <a:ea typeface="Calibri" panose="020F0502020204030204" pitchFamily="34" charset="0"/>
                <a:cs typeface="Helvetica" panose="020B0604020202020204" pitchFamily="34" charset="0"/>
              </a:rPr>
              <a:t>Hamming Loss: 2.0952019242942144 %</a:t>
            </a:r>
            <a:r>
              <a:rPr lang="en-IN" b="0" i="1" dirty="0">
                <a:solidFill>
                  <a:schemeClr val="accent5">
                    <a:lumMod val="75000"/>
                  </a:schemeClr>
                </a:solidFill>
                <a:effectLst/>
                <a:ea typeface="Calibri" panose="020F0502020204030204" pitchFamily="34" charset="0"/>
                <a:cs typeface="Helvetica" panose="020B0604020202020204" pitchFamily="34" charset="0"/>
              </a:rPr>
              <a:t> </a:t>
            </a:r>
            <a:r>
              <a:rPr lang="en-IN" b="0" dirty="0">
                <a:solidFill>
                  <a:schemeClr val="accent5">
                    <a:lumMod val="75000"/>
                  </a:schemeClr>
                </a:solidFill>
                <a:effectLst/>
                <a:ea typeface="Calibri" panose="020F0502020204030204" pitchFamily="34" charset="0"/>
                <a:cs typeface="Helvetica" panose="020B0604020202020204" pitchFamily="34" charset="0"/>
              </a:rPr>
              <a:t>than the other classification models. </a:t>
            </a:r>
            <a:endParaRPr lang="en-IN" dirty="0">
              <a:solidFill>
                <a:schemeClr val="accent5">
                  <a:lumMod val="75000"/>
                </a:schemeClr>
              </a:solidFill>
              <a:effectLst/>
              <a:ea typeface="Calibri" panose="020F0502020204030204" pitchFamily="34" charset="0"/>
              <a:cs typeface="Mangal" panose="02040503050203030202" pitchFamily="18" charset="0"/>
            </a:endParaRPr>
          </a:p>
          <a:p>
            <a:pPr>
              <a:lnSpc>
                <a:spcPct val="115000"/>
              </a:lnSpc>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Final Model (</a:t>
            </a:r>
            <a:r>
              <a:rPr lang="en-IN" b="0" dirty="0">
                <a:solidFill>
                  <a:schemeClr val="accent5">
                    <a:lumMod val="75000"/>
                  </a:schemeClr>
                </a:solidFill>
                <a:effectLst/>
                <a:ea typeface="Calibri" panose="020F0502020204030204" pitchFamily="34" charset="0"/>
                <a:cs typeface="Helvetica" panose="020B0604020202020204" pitchFamily="34" charset="0"/>
              </a:rPr>
              <a:t>Hyperparameter Tuning)</a:t>
            </a:r>
            <a:r>
              <a:rPr lang="en-IN" dirty="0">
                <a:solidFill>
                  <a:schemeClr val="accent5">
                    <a:lumMod val="75000"/>
                  </a:schemeClr>
                </a:solidFill>
                <a:effectLst/>
                <a:ea typeface="Calibri" panose="020F0502020204030204" pitchFamily="34" charset="0"/>
                <a:cs typeface="Mangal" panose="02040503050203030202" pitchFamily="18" charset="0"/>
              </a:rPr>
              <a:t> is giving us Accuracy score of 91.26% which is slightly improved compare to earlier Accuracy score of 91.15%.</a:t>
            </a:r>
          </a:p>
          <a:p>
            <a:pPr>
              <a:lnSpc>
                <a:spcPct val="115000"/>
              </a:lnSpc>
              <a:spcAft>
                <a:spcPts val="800"/>
              </a:spcAft>
              <a:buSzPct val="75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SVM classifier is fastest algorithm compare to others.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D291BC-C9F2-45B8-B559-2604DCE093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3348" y="1725012"/>
            <a:ext cx="7551614" cy="3407976"/>
          </a:xfrm>
          <a:prstGeom prst="rect">
            <a:avLst/>
          </a:prstGeom>
        </p:spPr>
      </p:pic>
    </p:spTree>
    <p:extLst>
      <p:ext uri="{BB962C8B-B14F-4D97-AF65-F5344CB8AC3E}">
        <p14:creationId xmlns:p14="http://schemas.microsoft.com/office/powerpoint/2010/main" val="655424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1909-4B15-4454-92B8-86E4F23E72D4}"/>
              </a:ext>
            </a:extLst>
          </p:cNvPr>
          <p:cNvSpPr>
            <a:spLocks noGrp="1"/>
          </p:cNvSpPr>
          <p:nvPr>
            <p:ph type="title"/>
          </p:nvPr>
        </p:nvSpPr>
        <p:spPr/>
        <p:txBody>
          <a:bodyPr>
            <a:noAutofit/>
          </a:bodyPr>
          <a:lstStyle/>
          <a:p>
            <a:r>
              <a:rPr lang="en-US" sz="3600" dirty="0"/>
              <a:t>Limitations of this work and Scope for Future Work</a:t>
            </a:r>
            <a:endParaRPr lang="en-IN" sz="3600" dirty="0"/>
          </a:p>
        </p:txBody>
      </p:sp>
      <p:sp>
        <p:nvSpPr>
          <p:cNvPr id="3" name="Content Placeholder 2">
            <a:extLst>
              <a:ext uri="{FF2B5EF4-FFF2-40B4-BE49-F238E27FC236}">
                <a16:creationId xmlns:a16="http://schemas.microsoft.com/office/drawing/2014/main" id="{8ADB8335-FE79-45D3-9345-0CA5DD23A99D}"/>
              </a:ext>
            </a:extLst>
          </p:cNvPr>
          <p:cNvSpPr>
            <a:spLocks noGrp="1"/>
          </p:cNvSpPr>
          <p:nvPr>
            <p:ph idx="1"/>
          </p:nvPr>
        </p:nvSpPr>
        <p:spPr>
          <a:xfrm>
            <a:off x="1295401" y="2556932"/>
            <a:ext cx="9601196" cy="3318936"/>
          </a:xfrm>
        </p:spPr>
        <p:txBody>
          <a:bodyPr>
            <a:normAutofit/>
          </a:bodyPr>
          <a:lstStyle/>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The Maximum feature used while vectorization is 2000. Employing more feature in vectorization lead to more accurate model which I not able to employed due computational resources.</a:t>
            </a:r>
          </a:p>
          <a:p>
            <a:pPr lvl="0" algn="just">
              <a:lnSpc>
                <a:spcPct val="107000"/>
              </a:lnSpc>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Data is imbalanced in nature but due to computational limitation we have not employed balancing techniques here.</a:t>
            </a:r>
          </a:p>
          <a:p>
            <a:pPr lvl="0" algn="just">
              <a:lnSpc>
                <a:spcPct val="107000"/>
              </a:lnSpc>
              <a:spcAft>
                <a:spcPts val="800"/>
              </a:spcAft>
              <a:buSzPct val="100000"/>
              <a:buFont typeface="Wingdings" panose="05000000000000000000" pitchFamily="2" charset="2"/>
              <a:buChar char=""/>
            </a:pPr>
            <a:r>
              <a:rPr lang="en-IN" dirty="0">
                <a:solidFill>
                  <a:schemeClr val="accent5">
                    <a:lumMod val="75000"/>
                  </a:schemeClr>
                </a:solidFill>
                <a:effectLst/>
                <a:ea typeface="Calibri" panose="020F0502020204030204" pitchFamily="34" charset="0"/>
                <a:cs typeface="Mangal" panose="02040503050203030202" pitchFamily="18" charset="0"/>
              </a:rPr>
              <a:t>Deep learning CNN, ANN can be employed to create more accurate model. </a:t>
            </a:r>
          </a:p>
        </p:txBody>
      </p:sp>
    </p:spTree>
    <p:extLst>
      <p:ext uri="{BB962C8B-B14F-4D97-AF65-F5344CB8AC3E}">
        <p14:creationId xmlns:p14="http://schemas.microsoft.com/office/powerpoint/2010/main" val="8347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Title Lorem Ipsum</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54B9-0C44-4A75-B173-310CF936E1E5}"/>
              </a:ext>
            </a:extLst>
          </p:cNvPr>
          <p:cNvSpPr>
            <a:spLocks noGrp="1"/>
          </p:cNvSpPr>
          <p:nvPr>
            <p:ph type="title"/>
          </p:nvPr>
        </p:nvSpPr>
        <p:spPr/>
        <p:txBody>
          <a:bodyPr>
            <a:noAutofit/>
          </a:bodyPr>
          <a:lstStyle/>
          <a:p>
            <a:r>
              <a:rPr lang="fr-FR" sz="3600" dirty="0"/>
              <a:t>Malignant Commentes Classifier - Multi Label Classification Project </a:t>
            </a:r>
            <a:r>
              <a:rPr lang="fr-FR" sz="3600" dirty="0" err="1"/>
              <a:t>using</a:t>
            </a:r>
            <a:r>
              <a:rPr lang="fr-FR" sz="3600" dirty="0"/>
              <a:t> NLP</a:t>
            </a:r>
            <a:endParaRPr lang="en-IN" sz="3600" dirty="0"/>
          </a:p>
        </p:txBody>
      </p:sp>
      <p:sp>
        <p:nvSpPr>
          <p:cNvPr id="3" name="Content Placeholder 2">
            <a:extLst>
              <a:ext uri="{FF2B5EF4-FFF2-40B4-BE49-F238E27FC236}">
                <a16:creationId xmlns:a16="http://schemas.microsoft.com/office/drawing/2014/main" id="{4A4941E6-B47B-41AC-9A3D-4E9000B4CD66}"/>
              </a:ext>
            </a:extLst>
          </p:cNvPr>
          <p:cNvSpPr>
            <a:spLocks noGrp="1"/>
          </p:cNvSpPr>
          <p:nvPr>
            <p:ph idx="1"/>
          </p:nvPr>
        </p:nvSpPr>
        <p:spPr/>
        <p:txBody>
          <a:bodyPr>
            <a:normAutofit/>
          </a:bodyPr>
          <a:lstStyle/>
          <a:p>
            <a:r>
              <a:rPr lang="en-US"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endParaRPr lang="en-IN" dirty="0"/>
          </a:p>
        </p:txBody>
      </p:sp>
    </p:spTree>
    <p:extLst>
      <p:ext uri="{BB962C8B-B14F-4D97-AF65-F5344CB8AC3E}">
        <p14:creationId xmlns:p14="http://schemas.microsoft.com/office/powerpoint/2010/main" val="105000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CAB-31BD-434C-A507-613672FB9950}"/>
              </a:ext>
            </a:extLst>
          </p:cNvPr>
          <p:cNvSpPr>
            <a:spLocks noGrp="1"/>
          </p:cNvSpPr>
          <p:nvPr>
            <p:ph type="title"/>
          </p:nvPr>
        </p:nvSpPr>
        <p:spPr/>
        <p:txBody>
          <a:bodyPr>
            <a:normAutofit fontScale="90000"/>
          </a:bodyPr>
          <a:lstStyle/>
          <a:p>
            <a:r>
              <a:rPr lang="fr-FR" sz="4400" dirty="0"/>
              <a:t>Malignant Commentes Classifier - Multi Label Classification Project </a:t>
            </a:r>
            <a:r>
              <a:rPr lang="fr-FR" sz="4400" dirty="0" err="1"/>
              <a:t>using</a:t>
            </a:r>
            <a:r>
              <a:rPr lang="fr-FR" sz="4400" dirty="0"/>
              <a:t> NLP</a:t>
            </a:r>
            <a:endParaRPr lang="en-IN" dirty="0"/>
          </a:p>
        </p:txBody>
      </p:sp>
      <p:sp>
        <p:nvSpPr>
          <p:cNvPr id="3" name="Content Placeholder 2">
            <a:extLst>
              <a:ext uri="{FF2B5EF4-FFF2-40B4-BE49-F238E27FC236}">
                <a16:creationId xmlns:a16="http://schemas.microsoft.com/office/drawing/2014/main" id="{427E2D02-D2CE-4C0C-B11D-8D3DC8CBE6DE}"/>
              </a:ext>
            </a:extLst>
          </p:cNvPr>
          <p:cNvSpPr>
            <a:spLocks noGrp="1"/>
          </p:cNvSpPr>
          <p:nvPr>
            <p:ph idx="1"/>
          </p:nvPr>
        </p:nvSpPr>
        <p:spPr/>
        <p:txBody>
          <a:bodyPr>
            <a:normAutofit fontScale="92500"/>
          </a:bodyPr>
          <a:lstStyle/>
          <a:p>
            <a:r>
              <a:rPr lang="en-US"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US"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p:txBody>
      </p:sp>
    </p:spTree>
    <p:extLst>
      <p:ext uri="{BB962C8B-B14F-4D97-AF65-F5344CB8AC3E}">
        <p14:creationId xmlns:p14="http://schemas.microsoft.com/office/powerpoint/2010/main" val="67450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D90C-0487-4C15-B862-01F64C8367CA}"/>
              </a:ext>
            </a:extLst>
          </p:cNvPr>
          <p:cNvSpPr txBox="1"/>
          <p:nvPr/>
        </p:nvSpPr>
        <p:spPr>
          <a:xfrm>
            <a:off x="1223492" y="974438"/>
            <a:ext cx="964627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IN" sz="4400" dirty="0">
                <a:latin typeface="+mj-lt"/>
                <a:cs typeface="Arial" panose="020B0604020202020204" pitchFamily="34" charset="0"/>
              </a:rPr>
              <a:t>Problem Statement </a:t>
            </a:r>
            <a:endParaRPr lang="en-US" sz="28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53B5B3F9-8B0F-46EA-923F-C71B32BE5243}"/>
              </a:ext>
            </a:extLst>
          </p:cNvPr>
          <p:cNvSpPr txBox="1"/>
          <p:nvPr/>
        </p:nvSpPr>
        <p:spPr>
          <a:xfrm>
            <a:off x="1223492" y="2084183"/>
            <a:ext cx="981351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endParaRPr lang="en-IN" sz="2800" b="1" dirty="0">
              <a:effectLst/>
              <a:ea typeface="Calibri" panose="020F0502020204030204" pitchFamily="34" charset="0"/>
              <a:cs typeface="Mangal" panose="02040503050203030202" pitchFamily="18" charset="0"/>
            </a:endParaRPr>
          </a:p>
          <a:p>
            <a:pPr algn="just"/>
            <a:r>
              <a:rPr lang="en-IN" sz="2800" b="1" dirty="0">
                <a:effectLst/>
                <a:ea typeface="Calibri" panose="020F0502020204030204" pitchFamily="34" charset="0"/>
                <a:cs typeface="Mangal" panose="02040503050203030202" pitchFamily="18" charset="0"/>
              </a:rPr>
              <a:t>Our goal is to build a prototype of online hate and abuse comment classifier which can used to classify hate and offensive comments so that it can be controlled and restricted from spreading hatred and cyberbullying. </a:t>
            </a:r>
          </a:p>
        </p:txBody>
      </p:sp>
    </p:spTree>
    <p:extLst>
      <p:ext uri="{BB962C8B-B14F-4D97-AF65-F5344CB8AC3E}">
        <p14:creationId xmlns:p14="http://schemas.microsoft.com/office/powerpoint/2010/main" val="37839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467E1-5820-4852-9CBC-1118D497E7DD}"/>
              </a:ext>
            </a:extLst>
          </p:cNvPr>
          <p:cNvSpPr>
            <a:spLocks noGrp="1"/>
          </p:cNvSpPr>
          <p:nvPr>
            <p:ph type="title"/>
          </p:nvPr>
        </p:nvSpPr>
        <p:spPr/>
        <p:txBody>
          <a:bodyPr/>
          <a:lstStyle/>
          <a:p>
            <a:r>
              <a:rPr lang="en-US" dirty="0"/>
              <a:t>Multi –Label Classification Problem</a:t>
            </a:r>
            <a:endParaRPr lang="en-IN" dirty="0"/>
          </a:p>
        </p:txBody>
      </p:sp>
      <p:sp>
        <p:nvSpPr>
          <p:cNvPr id="4" name="Content Placeholder 3">
            <a:extLst>
              <a:ext uri="{FF2B5EF4-FFF2-40B4-BE49-F238E27FC236}">
                <a16:creationId xmlns:a16="http://schemas.microsoft.com/office/drawing/2014/main" id="{D996524E-6726-4E9E-9579-43D95CE199AF}"/>
              </a:ext>
            </a:extLst>
          </p:cNvPr>
          <p:cNvSpPr>
            <a:spLocks noGrp="1"/>
          </p:cNvSpPr>
          <p:nvPr>
            <p:ph idx="1"/>
          </p:nvPr>
        </p:nvSpPr>
        <p:spPr/>
        <p:txBody>
          <a:bodyPr>
            <a:normAutofit/>
          </a:bodyPr>
          <a:lstStyle/>
          <a:p>
            <a:r>
              <a:rPr lang="en-US" b="1" i="0" dirty="0">
                <a:solidFill>
                  <a:srgbClr val="292929"/>
                </a:solidFill>
                <a:effectLst/>
              </a:rPr>
              <a:t>Difference between multi-class classification &amp; multi-label classification </a:t>
            </a:r>
            <a:r>
              <a:rPr lang="en-US" b="0" i="0" dirty="0">
                <a:solidFill>
                  <a:srgbClr val="292929"/>
                </a:solidFill>
                <a:effectLst/>
              </a:rPr>
              <a:t>is that in multi-class problems the classes are mutually exclusive, whereas for multi-label problems each label represents a different classification task, but the tasks are somehow related.</a:t>
            </a:r>
          </a:p>
          <a:p>
            <a:r>
              <a:rPr lang="en-US" b="0" i="0" dirty="0">
                <a:solidFill>
                  <a:srgbClr val="292929"/>
                </a:solidFill>
                <a:effectLst/>
              </a:rPr>
              <a:t>For example, </a:t>
            </a:r>
            <a:r>
              <a:rPr lang="en-US" b="1" i="1" dirty="0">
                <a:solidFill>
                  <a:srgbClr val="292929"/>
                </a:solidFill>
                <a:effectLst/>
              </a:rPr>
              <a:t>multi-class classification</a:t>
            </a:r>
            <a:r>
              <a:rPr lang="en-US" b="1" i="0" dirty="0">
                <a:solidFill>
                  <a:srgbClr val="292929"/>
                </a:solidFill>
                <a:effectLst/>
              </a:rPr>
              <a:t> </a:t>
            </a:r>
            <a:r>
              <a:rPr lang="en-US" b="0" i="0" dirty="0">
                <a:solidFill>
                  <a:srgbClr val="292929"/>
                </a:solidFill>
                <a:effectLst/>
              </a:rPr>
              <a:t>makes the assumption that each sample is assigned to one and only one label: a fruit can be either an apple or a pear but not both at the same time. Whereas, an instance of </a:t>
            </a:r>
            <a:r>
              <a:rPr lang="en-US" b="1" i="1" dirty="0">
                <a:solidFill>
                  <a:srgbClr val="292929"/>
                </a:solidFill>
                <a:effectLst/>
              </a:rPr>
              <a:t>multi-label classification</a:t>
            </a:r>
            <a:r>
              <a:rPr lang="en-US" b="1" i="0" dirty="0">
                <a:solidFill>
                  <a:srgbClr val="292929"/>
                </a:solidFill>
                <a:effectLst/>
              </a:rPr>
              <a:t> </a:t>
            </a:r>
            <a:r>
              <a:rPr lang="en-US" b="0" i="0" dirty="0">
                <a:solidFill>
                  <a:srgbClr val="292929"/>
                </a:solidFill>
                <a:effectLst/>
              </a:rPr>
              <a:t>can be that a text might be about any of religion, politics, finance or education at the same time or none of these.</a:t>
            </a:r>
          </a:p>
        </p:txBody>
      </p:sp>
    </p:spTree>
    <p:extLst>
      <p:ext uri="{BB962C8B-B14F-4D97-AF65-F5344CB8AC3E}">
        <p14:creationId xmlns:p14="http://schemas.microsoft.com/office/powerpoint/2010/main" val="332854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10C12-679F-4F96-BD17-CDFE8535F755}"/>
              </a:ext>
            </a:extLst>
          </p:cNvPr>
          <p:cNvPicPr>
            <a:picLocks noChangeAspect="1"/>
          </p:cNvPicPr>
          <p:nvPr/>
        </p:nvPicPr>
        <p:blipFill>
          <a:blip r:embed="rId2"/>
          <a:stretch>
            <a:fillRect/>
          </a:stretch>
        </p:blipFill>
        <p:spPr>
          <a:xfrm>
            <a:off x="1228725" y="776287"/>
            <a:ext cx="4867275" cy="5305425"/>
          </a:xfrm>
          <a:prstGeom prst="rect">
            <a:avLst/>
          </a:prstGeom>
          <a:ln w="12700">
            <a:solidFill>
              <a:schemeClr val="tx1"/>
            </a:solidFill>
          </a:ln>
        </p:spPr>
      </p:pic>
      <p:sp>
        <p:nvSpPr>
          <p:cNvPr id="6" name="TextBox 5">
            <a:extLst>
              <a:ext uri="{FF2B5EF4-FFF2-40B4-BE49-F238E27FC236}">
                <a16:creationId xmlns:a16="http://schemas.microsoft.com/office/drawing/2014/main" id="{59EED19D-3D83-4ED4-A647-07C0E4B5DA3E}"/>
              </a:ext>
            </a:extLst>
          </p:cNvPr>
          <p:cNvSpPr txBox="1"/>
          <p:nvPr/>
        </p:nvSpPr>
        <p:spPr>
          <a:xfrm>
            <a:off x="6337345" y="1905506"/>
            <a:ext cx="4867275" cy="304698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r>
              <a:rPr lang="en-US" sz="2400" b="0" i="0" dirty="0">
                <a:solidFill>
                  <a:srgbClr val="292929"/>
                </a:solidFill>
                <a:effectLst/>
              </a:rPr>
              <a:t>Multi-label classification of textual data is an important problem. Examples range from news articles to emails. </a:t>
            </a:r>
          </a:p>
          <a:p>
            <a:pPr algn="l"/>
            <a:endParaRPr lang="en-US" sz="2400" dirty="0">
              <a:solidFill>
                <a:srgbClr val="292929"/>
              </a:solidFill>
            </a:endParaRPr>
          </a:p>
          <a:p>
            <a:pPr algn="l"/>
            <a:r>
              <a:rPr lang="en-US" sz="2400" b="1" i="0" dirty="0">
                <a:solidFill>
                  <a:srgbClr val="292929"/>
                </a:solidFill>
                <a:effectLst/>
              </a:rPr>
              <a:t>For instance, this can be employed to find the genres that a movie belongs to, based on the summary of its plot.</a:t>
            </a:r>
          </a:p>
        </p:txBody>
      </p:sp>
    </p:spTree>
    <p:extLst>
      <p:ext uri="{BB962C8B-B14F-4D97-AF65-F5344CB8AC3E}">
        <p14:creationId xmlns:p14="http://schemas.microsoft.com/office/powerpoint/2010/main" val="709702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76C44F-1D9A-4B31-A0C5-A692F99BED72}"/>
              </a:ext>
            </a:extLst>
          </p:cNvPr>
          <p:cNvSpPr>
            <a:spLocks noGrp="1"/>
          </p:cNvSpPr>
          <p:nvPr>
            <p:ph type="title"/>
          </p:nvPr>
        </p:nvSpPr>
        <p:spPr>
          <a:xfrm>
            <a:off x="1309813" y="927279"/>
            <a:ext cx="9534197" cy="1025003"/>
          </a:xfrm>
        </p:spPr>
        <p:txBody>
          <a:bodyPr>
            <a:normAutofit/>
          </a:bodyPr>
          <a:lstStyle/>
          <a:p>
            <a:r>
              <a:rPr lang="en-US" sz="4400" dirty="0"/>
              <a:t>Exploration of Target Variable Ratings</a:t>
            </a:r>
            <a:endParaRPr lang="en-IN" sz="4400" dirty="0"/>
          </a:p>
        </p:txBody>
      </p:sp>
      <p:sp>
        <p:nvSpPr>
          <p:cNvPr id="9" name="Text Placeholder 8">
            <a:extLst>
              <a:ext uri="{FF2B5EF4-FFF2-40B4-BE49-F238E27FC236}">
                <a16:creationId xmlns:a16="http://schemas.microsoft.com/office/drawing/2014/main" id="{0A7E6541-12E9-482A-B0F2-38B08DC30D42}"/>
              </a:ext>
            </a:extLst>
          </p:cNvPr>
          <p:cNvSpPr>
            <a:spLocks noGrp="1"/>
          </p:cNvSpPr>
          <p:nvPr>
            <p:ph type="body" sz="half" idx="2"/>
          </p:nvPr>
        </p:nvSpPr>
        <p:spPr>
          <a:xfrm>
            <a:off x="7375358" y="2079772"/>
            <a:ext cx="3958389" cy="3718600"/>
          </a:xfrm>
        </p:spPr>
        <p:style>
          <a:lnRef idx="3">
            <a:schemeClr val="lt1"/>
          </a:lnRef>
          <a:fillRef idx="1">
            <a:schemeClr val="accent4"/>
          </a:fillRef>
          <a:effectRef idx="1">
            <a:schemeClr val="accent4"/>
          </a:effectRef>
          <a:fontRef idx="minor">
            <a:schemeClr val="lt1"/>
          </a:fontRef>
        </p:style>
        <p:txBody>
          <a:bodyPr>
            <a:normAutofit fontScale="92500" lnSpcReduction="20000"/>
          </a:bodyPr>
          <a:lstStyle/>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Out of total Negative comments the maximum negative comments come with Malignant in nature followed by rude categories.</a:t>
            </a:r>
          </a:p>
          <a:p>
            <a:pPr marL="342900" lvl="0" indent="-342900" algn="just">
              <a:lnSpc>
                <a:spcPct val="107000"/>
              </a:lnSpc>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Around 90% comments are Good/Neutral in nature while rest 10% comments are Negative in nature.</a:t>
            </a:r>
          </a:p>
          <a:p>
            <a:pPr marL="342900" lvl="0" indent="-342900" algn="just">
              <a:lnSpc>
                <a:spcPct val="107000"/>
              </a:lnSpc>
              <a:spcAft>
                <a:spcPts val="800"/>
              </a:spcAft>
              <a:buFont typeface="Wingdings" panose="05000000000000000000" pitchFamily="2" charset="2"/>
              <a:buChar char=""/>
            </a:pPr>
            <a:r>
              <a:rPr lang="en-IN" sz="2400" dirty="0">
                <a:effectLst/>
                <a:ea typeface="Calibri" panose="020F0502020204030204" pitchFamily="34" charset="0"/>
                <a:cs typeface="Mangal" panose="02040503050203030202" pitchFamily="18" charset="0"/>
              </a:rPr>
              <a:t>Very few comments come with threatening nature.</a:t>
            </a:r>
          </a:p>
          <a:p>
            <a:endParaRPr lang="en-IN" dirty="0"/>
          </a:p>
        </p:txBody>
      </p:sp>
      <p:pic>
        <p:nvPicPr>
          <p:cNvPr id="5" name="Picture 4">
            <a:extLst>
              <a:ext uri="{FF2B5EF4-FFF2-40B4-BE49-F238E27FC236}">
                <a16:creationId xmlns:a16="http://schemas.microsoft.com/office/drawing/2014/main" id="{F0447DBA-27AC-449E-AD09-9076944F0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253" y="2079772"/>
            <a:ext cx="6344595" cy="3718601"/>
          </a:xfrm>
          <a:prstGeom prst="rect">
            <a:avLst/>
          </a:prstGeom>
          <a:ln w="12700">
            <a:solidFill>
              <a:schemeClr val="tx1"/>
            </a:solid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{26C13A08-5135-47F3-8E89-7AD211562C1F}tf12214701_win32</Template>
  <TotalTime>1</TotalTime>
  <Words>1338</Words>
  <Application>Microsoft Office PowerPoint</Application>
  <PresentationFormat>Widescreen</PresentationFormat>
  <Paragraphs>150</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Bahnschrift Light</vt:lpstr>
      <vt:lpstr>Bahnschrift SemiLight</vt:lpstr>
      <vt:lpstr>Bradley Hand ITC</vt:lpstr>
      <vt:lpstr>Calibri</vt:lpstr>
      <vt:lpstr>Goudy Old Style</vt:lpstr>
      <vt:lpstr>Symbol</vt:lpstr>
      <vt:lpstr>Wingdings</vt:lpstr>
      <vt:lpstr>Wingdings 2</vt:lpstr>
      <vt:lpstr>WordVisi_MSFontService</vt:lpstr>
      <vt:lpstr>SlateVTI</vt:lpstr>
      <vt:lpstr>Title Lorem Ipsum</vt:lpstr>
      <vt:lpstr>Malignant Commentes Classifier - Multi Label Classification Project using NLP</vt:lpstr>
      <vt:lpstr>PowerPoint Presentation</vt:lpstr>
      <vt:lpstr>Malignant Commentes Classifier - Multi Label Classification Project using NLP</vt:lpstr>
      <vt:lpstr>Malignant Commentes Classifier - Multi Label Classification Project using NLP</vt:lpstr>
      <vt:lpstr>PowerPoint Presentation</vt:lpstr>
      <vt:lpstr>Multi –Label Classification Problem</vt:lpstr>
      <vt:lpstr>PowerPoint Presentation</vt:lpstr>
      <vt:lpstr>Exploration of Target Variable Ratings</vt:lpstr>
      <vt:lpstr>PowerPoint Presentation</vt:lpstr>
      <vt:lpstr>PowerPoint Presentation</vt:lpstr>
      <vt:lpstr>Data Pre Processing </vt:lpstr>
      <vt:lpstr>Multi-Label Classification Techniques</vt:lpstr>
      <vt:lpstr>Word Cloud</vt:lpstr>
      <vt:lpstr>Word Cloud for getting word sense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 Building</vt:lpstr>
      <vt:lpstr>Machine Learning Model Building</vt:lpstr>
      <vt:lpstr>PowerPoint Presentation</vt:lpstr>
      <vt:lpstr>Final ML Model</vt:lpstr>
      <vt:lpstr>PowerPoint Presentation</vt:lpstr>
      <vt:lpstr>Machine Learning Evaluation Matrix</vt:lpstr>
      <vt:lpstr>CONCLUSION</vt:lpstr>
      <vt:lpstr>Limitations of this work and Scope for Future Work</vt:lpstr>
      <vt:lpstr>Title Lorem Ipsum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admin</dc:creator>
  <cp:lastModifiedBy>admin</cp:lastModifiedBy>
  <cp:revision>1</cp:revision>
  <dcterms:created xsi:type="dcterms:W3CDTF">2022-09-23T04:09:48Z</dcterms:created>
  <dcterms:modified xsi:type="dcterms:W3CDTF">2022-09-23T04:11:00Z</dcterms:modified>
</cp:coreProperties>
</file>