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63" r:id="rId7"/>
    <p:sldId id="264" r:id="rId8"/>
    <p:sldId id="266" r:id="rId9"/>
    <p:sldId id="267" r:id="rId10"/>
    <p:sldId id="268" r:id="rId11"/>
    <p:sldId id="269" r:id="rId12"/>
    <p:sldId id="270" r:id="rId13"/>
    <p:sldId id="273" r:id="rId14"/>
    <p:sldId id="275" r:id="rId15"/>
    <p:sldId id="277" r:id="rId16"/>
    <p:sldId id="278" r:id="rId17"/>
    <p:sldId id="280" r:id="rId18"/>
    <p:sldId id="281"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6/11/2022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6/11/2022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2242-7C17-23C9-99CB-E8BE6292027B}"/>
              </a:ext>
            </a:extLst>
          </p:cNvPr>
          <p:cNvSpPr>
            <a:spLocks noGrp="1"/>
          </p:cNvSpPr>
          <p:nvPr>
            <p:ph type="ctrTitle"/>
          </p:nvPr>
        </p:nvSpPr>
        <p:spPr/>
        <p:txBody>
          <a:bodyPr/>
          <a:lstStyle/>
          <a:p>
            <a:r>
              <a:rPr lang="en-US" dirty="0">
                <a:solidFill>
                  <a:schemeClr val="tx1"/>
                </a:solidFill>
                <a:latin typeface="Bahnschrift SemiBold Condensed" panose="020B0502040204020203" pitchFamily="34" charset="0"/>
              </a:rPr>
              <a:t>A case study from Indian e-commerce customers</a:t>
            </a:r>
            <a:endParaRPr lang="en-US" dirty="0"/>
          </a:p>
        </p:txBody>
      </p:sp>
      <p:sp>
        <p:nvSpPr>
          <p:cNvPr id="3" name="Subtitle 2">
            <a:extLst>
              <a:ext uri="{FF2B5EF4-FFF2-40B4-BE49-F238E27FC236}">
                <a16:creationId xmlns:a16="http://schemas.microsoft.com/office/drawing/2014/main" id="{6FE0F3C9-376B-70CF-198C-BCA8557D2B47}"/>
              </a:ext>
            </a:extLst>
          </p:cNvPr>
          <p:cNvSpPr>
            <a:spLocks noGrp="1"/>
          </p:cNvSpPr>
          <p:nvPr>
            <p:ph type="subTitle" idx="1"/>
          </p:nvPr>
        </p:nvSpPr>
        <p:spPr>
          <a:xfrm>
            <a:off x="810001" y="5035826"/>
            <a:ext cx="10572000" cy="679995"/>
          </a:xfrm>
        </p:spPr>
        <p:txBody>
          <a:bodyPr>
            <a:normAutofit/>
          </a:bodyPr>
          <a:lstStyle/>
          <a:p>
            <a:r>
              <a:rPr lang="en-US" sz="3200" dirty="0">
                <a:solidFill>
                  <a:schemeClr val="tx1"/>
                </a:solidFill>
                <a:latin typeface="Bahnschrift Light Condensed" panose="020B0502040204020203" pitchFamily="34" charset="0"/>
              </a:rPr>
              <a:t>E-retail factors for customer activation and retention:</a:t>
            </a:r>
          </a:p>
          <a:p>
            <a:endParaRPr lang="en-US" sz="3200" dirty="0">
              <a:latin typeface="Bahnschrift Light Condensed" panose="020B0502040204020203" pitchFamily="34" charset="0"/>
            </a:endParaRPr>
          </a:p>
        </p:txBody>
      </p:sp>
    </p:spTree>
    <p:extLst>
      <p:ext uri="{BB962C8B-B14F-4D97-AF65-F5344CB8AC3E}">
        <p14:creationId xmlns:p14="http://schemas.microsoft.com/office/powerpoint/2010/main" val="3967096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179F2-697C-A551-C2E6-5ED9B45A75B3}"/>
              </a:ext>
            </a:extLst>
          </p:cNvPr>
          <p:cNvSpPr>
            <a:spLocks noGrp="1"/>
          </p:cNvSpPr>
          <p:nvPr>
            <p:ph type="title"/>
          </p:nvPr>
        </p:nvSpPr>
        <p:spPr>
          <a:xfrm>
            <a:off x="901416" y="265043"/>
            <a:ext cx="10571998" cy="1424607"/>
          </a:xfrm>
        </p:spPr>
        <p:txBody>
          <a:bodyPr/>
          <a:lstStyle/>
          <a:p>
            <a:r>
              <a:rPr lang="en-US" b="1" dirty="0">
                <a:solidFill>
                  <a:schemeClr val="tx1"/>
                </a:solidFill>
              </a:rPr>
              <a:t>Analyzing Relationship between Customer retention and Perceived Risks</a:t>
            </a:r>
            <a:endParaRPr lang="en-US" dirty="0"/>
          </a:p>
        </p:txBody>
      </p:sp>
      <p:sp>
        <p:nvSpPr>
          <p:cNvPr id="3" name="Text Placeholder 2">
            <a:extLst>
              <a:ext uri="{FF2B5EF4-FFF2-40B4-BE49-F238E27FC236}">
                <a16:creationId xmlns:a16="http://schemas.microsoft.com/office/drawing/2014/main" id="{D2415B27-E9AC-0FAE-EF68-DC2A4060E272}"/>
              </a:ext>
            </a:extLst>
          </p:cNvPr>
          <p:cNvSpPr>
            <a:spLocks noGrp="1"/>
          </p:cNvSpPr>
          <p:nvPr>
            <p:ph type="body" idx="1"/>
          </p:nvPr>
        </p:nvSpPr>
        <p:spPr/>
        <p:txBody>
          <a:bodyPr/>
          <a:lstStyle/>
          <a:p>
            <a:r>
              <a:rPr lang="en-US" sz="2400" dirty="0">
                <a:latin typeface="Arial Black" panose="020B0A04020102020204" pitchFamily="34" charset="0"/>
              </a:rPr>
              <a:t>CUSTOMER RETENSION</a:t>
            </a:r>
          </a:p>
        </p:txBody>
      </p:sp>
      <p:sp>
        <p:nvSpPr>
          <p:cNvPr id="5" name="Text Placeholder 4">
            <a:extLst>
              <a:ext uri="{FF2B5EF4-FFF2-40B4-BE49-F238E27FC236}">
                <a16:creationId xmlns:a16="http://schemas.microsoft.com/office/drawing/2014/main" id="{5BC76DA6-CA46-6E68-9448-0523193D85EF}"/>
              </a:ext>
            </a:extLst>
          </p:cNvPr>
          <p:cNvSpPr>
            <a:spLocks noGrp="1"/>
          </p:cNvSpPr>
          <p:nvPr>
            <p:ph type="body" sz="quarter" idx="3"/>
          </p:nvPr>
        </p:nvSpPr>
        <p:spPr/>
        <p:txBody>
          <a:bodyPr/>
          <a:lstStyle/>
          <a:p>
            <a:r>
              <a:rPr lang="en-US" sz="2400" dirty="0">
                <a:latin typeface="Arial Black" panose="020B0A04020102020204" pitchFamily="34" charset="0"/>
              </a:rPr>
              <a:t>PERCEIVED RISK</a:t>
            </a:r>
          </a:p>
        </p:txBody>
      </p:sp>
      <p:pic>
        <p:nvPicPr>
          <p:cNvPr id="5122" name="Picture 2" descr="9 Proven E-commerce Customer Retention Strategies | Trupp Global">
            <a:extLst>
              <a:ext uri="{FF2B5EF4-FFF2-40B4-BE49-F238E27FC236}">
                <a16:creationId xmlns:a16="http://schemas.microsoft.com/office/drawing/2014/main" id="{E545B1D4-2DE4-D050-50C3-91C8E9FCB99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852908" y="2751138"/>
            <a:ext cx="3112497" cy="310991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DF] Trust, Risk, Privacy, and Security in e- Commerce | Semantic Scholar">
            <a:extLst>
              <a:ext uri="{FF2B5EF4-FFF2-40B4-BE49-F238E27FC236}">
                <a16:creationId xmlns:a16="http://schemas.microsoft.com/office/drawing/2014/main" id="{2B3C5A89-A104-F98C-6C47-53EEC0712A5E}"/>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188075" y="3223948"/>
            <a:ext cx="5194300" cy="2164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95777-A8F4-F9EE-0B96-0A05609CC6A4}"/>
              </a:ext>
            </a:extLst>
          </p:cNvPr>
          <p:cNvSpPr>
            <a:spLocks noGrp="1"/>
          </p:cNvSpPr>
          <p:nvPr>
            <p:ph type="title"/>
          </p:nvPr>
        </p:nvSpPr>
        <p:spPr>
          <a:xfrm>
            <a:off x="1039459" y="0"/>
            <a:ext cx="10554574" cy="1815203"/>
          </a:xfrm>
        </p:spPr>
        <p:txBody>
          <a:bodyPr/>
          <a:lstStyle/>
          <a:p>
            <a:r>
              <a:rPr lang="en-US" b="1" dirty="0">
                <a:solidFill>
                  <a:schemeClr val="tx1"/>
                </a:solidFill>
              </a:rPr>
              <a:t>Analyzing Relationship between Customer retention and Perceived Risks</a:t>
            </a:r>
            <a:br>
              <a:rPr lang="en-US" dirty="0"/>
            </a:br>
            <a:endParaRPr lang="en-US" dirty="0"/>
          </a:p>
        </p:txBody>
      </p:sp>
      <p:sp>
        <p:nvSpPr>
          <p:cNvPr id="3" name="Content Placeholder 2">
            <a:extLst>
              <a:ext uri="{FF2B5EF4-FFF2-40B4-BE49-F238E27FC236}">
                <a16:creationId xmlns:a16="http://schemas.microsoft.com/office/drawing/2014/main" id="{FD0A259A-CC4B-71CB-71FD-3311480A1892}"/>
              </a:ext>
            </a:extLst>
          </p:cNvPr>
          <p:cNvSpPr>
            <a:spLocks noGrp="1"/>
          </p:cNvSpPr>
          <p:nvPr>
            <p:ph idx="1"/>
          </p:nvPr>
        </p:nvSpPr>
        <p:spPr/>
        <p:txBody>
          <a:bodyPr/>
          <a:lstStyle/>
          <a:p>
            <a:r>
              <a:rPr lang="en-US" dirty="0"/>
              <a:t>Columns that represent abandoning shopping carts on e commerce websites, reasons behind abandoning shopping </a:t>
            </a:r>
            <a:r>
              <a:rPr lang="en-US" dirty="0" err="1"/>
              <a:t>carts,Longer</a:t>
            </a:r>
            <a:r>
              <a:rPr lang="en-US" dirty="0"/>
              <a:t> delivery </a:t>
            </a:r>
            <a:r>
              <a:rPr lang="en-US" dirty="0" err="1"/>
              <a:t>period,Website</a:t>
            </a:r>
            <a:r>
              <a:rPr lang="en-US" dirty="0"/>
              <a:t> </a:t>
            </a:r>
            <a:r>
              <a:rPr lang="en-US" dirty="0" err="1"/>
              <a:t>disruption,Customer</a:t>
            </a:r>
            <a:r>
              <a:rPr lang="en-US" dirty="0"/>
              <a:t> Data </a:t>
            </a:r>
            <a:r>
              <a:rPr lang="en-US" dirty="0" err="1"/>
              <a:t>security,Trustworthiness</a:t>
            </a:r>
            <a:r>
              <a:rPr lang="en-US" dirty="0"/>
              <a:t> etc. represent perceived risks</a:t>
            </a:r>
          </a:p>
          <a:p>
            <a:r>
              <a:rPr lang="en-US" dirty="0"/>
              <a:t>While the Column representing the recommended e commerce brands represents customer loyalty / retention.</a:t>
            </a:r>
          </a:p>
          <a:p>
            <a:pPr rtl="0">
              <a:spcBef>
                <a:spcPts val="1200"/>
              </a:spcBef>
              <a:spcAft>
                <a:spcPts val="1200"/>
              </a:spcAft>
            </a:pPr>
            <a:r>
              <a:rPr lang="en-US" sz="1400" b="0" i="0" u="none" strike="noStrike" dirty="0">
                <a:effectLst/>
                <a:latin typeface="Arial" panose="020B0604020202020204" pitchFamily="34" charset="0"/>
              </a:rPr>
              <a:t>The relationships between the columns representing the perceived risks and the column representing Customer retention were visualized and observations were made.</a:t>
            </a:r>
            <a:endParaRPr lang="en-US" b="0" dirty="0">
              <a:effectLst/>
            </a:endParaRPr>
          </a:p>
          <a:p>
            <a:endParaRPr lang="en-US" dirty="0"/>
          </a:p>
        </p:txBody>
      </p:sp>
    </p:spTree>
    <p:extLst>
      <p:ext uri="{BB962C8B-B14F-4D97-AF65-F5344CB8AC3E}">
        <p14:creationId xmlns:p14="http://schemas.microsoft.com/office/powerpoint/2010/main" val="238251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5E72-5684-E651-6280-EE2CFB0E6AB7}"/>
              </a:ext>
            </a:extLst>
          </p:cNvPr>
          <p:cNvSpPr>
            <a:spLocks noGrp="1"/>
          </p:cNvSpPr>
          <p:nvPr>
            <p:ph type="title"/>
          </p:nvPr>
        </p:nvSpPr>
        <p:spPr>
          <a:xfrm>
            <a:off x="858128" y="126609"/>
            <a:ext cx="10523869" cy="1291029"/>
          </a:xfrm>
        </p:spPr>
        <p:txBody>
          <a:bodyPr/>
          <a:lstStyle/>
          <a:p>
            <a:r>
              <a:rPr lang="en-US" b="1" dirty="0" err="1">
                <a:solidFill>
                  <a:schemeClr val="tx1"/>
                </a:solidFill>
              </a:rPr>
              <a:t>Analysing</a:t>
            </a:r>
            <a:r>
              <a:rPr lang="en-US" b="1" dirty="0">
                <a:solidFill>
                  <a:schemeClr val="tx1"/>
                </a:solidFill>
              </a:rPr>
              <a:t> Relationship between Customer retention and Perceived Risks</a:t>
            </a:r>
            <a:endParaRPr lang="en-US" dirty="0"/>
          </a:p>
        </p:txBody>
      </p:sp>
      <p:pic>
        <p:nvPicPr>
          <p:cNvPr id="4" name="Content Placeholder 4">
            <a:extLst>
              <a:ext uri="{FF2B5EF4-FFF2-40B4-BE49-F238E27FC236}">
                <a16:creationId xmlns:a16="http://schemas.microsoft.com/office/drawing/2014/main" id="{15E61822-376D-D2CA-755C-D751C37838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395" y="2160109"/>
            <a:ext cx="10733782" cy="3880117"/>
          </a:xfrm>
        </p:spPr>
      </p:pic>
    </p:spTree>
    <p:extLst>
      <p:ext uri="{BB962C8B-B14F-4D97-AF65-F5344CB8AC3E}">
        <p14:creationId xmlns:p14="http://schemas.microsoft.com/office/powerpoint/2010/main" val="776759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A795-D5CC-AAB9-A477-36614D4FE302}"/>
              </a:ext>
            </a:extLst>
          </p:cNvPr>
          <p:cNvSpPr txBox="1">
            <a:spLocks/>
          </p:cNvSpPr>
          <p:nvPr/>
        </p:nvSpPr>
        <p:spPr>
          <a:xfrm>
            <a:off x="619208" y="326564"/>
            <a:ext cx="8959477" cy="944773"/>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O</a:t>
            </a:r>
            <a:r>
              <a:rPr lang="en-US">
                <a:solidFill>
                  <a:schemeClr val="tx1"/>
                </a:solidFill>
              </a:rPr>
              <a:t>nline shopping Timeline</a:t>
            </a:r>
            <a:endParaRPr lang="en-IN" dirty="0">
              <a:solidFill>
                <a:schemeClr val="tx1"/>
              </a:solidFill>
            </a:endParaRPr>
          </a:p>
        </p:txBody>
      </p:sp>
      <p:pic>
        <p:nvPicPr>
          <p:cNvPr id="3" name="Content Placeholder 7">
            <a:extLst>
              <a:ext uri="{FF2B5EF4-FFF2-40B4-BE49-F238E27FC236}">
                <a16:creationId xmlns:a16="http://schemas.microsoft.com/office/drawing/2014/main" id="{CDF459E1-325A-2D2C-A9EF-863E53910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5" y="1275570"/>
            <a:ext cx="4551464" cy="2476532"/>
          </a:xfrm>
          <a:prstGeom prst="rect">
            <a:avLst/>
          </a:prstGeom>
        </p:spPr>
      </p:pic>
      <p:pic>
        <p:nvPicPr>
          <p:cNvPr id="4" name="Picture 3">
            <a:extLst>
              <a:ext uri="{FF2B5EF4-FFF2-40B4-BE49-F238E27FC236}">
                <a16:creationId xmlns:a16="http://schemas.microsoft.com/office/drawing/2014/main" id="{82BC39E3-C1A2-45CB-A446-D0C4E4F3C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911" y="4013734"/>
            <a:ext cx="5824025" cy="1805733"/>
          </a:xfrm>
          <a:prstGeom prst="rect">
            <a:avLst/>
          </a:prstGeom>
        </p:spPr>
      </p:pic>
      <p:pic>
        <p:nvPicPr>
          <p:cNvPr id="5" name="Picture 4">
            <a:extLst>
              <a:ext uri="{FF2B5EF4-FFF2-40B4-BE49-F238E27FC236}">
                <a16:creationId xmlns:a16="http://schemas.microsoft.com/office/drawing/2014/main" id="{38D431B9-AFFD-A41F-62D3-EB39FA600D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522" y="3943397"/>
            <a:ext cx="4030981" cy="2675323"/>
          </a:xfrm>
          <a:prstGeom prst="rect">
            <a:avLst/>
          </a:prstGeom>
        </p:spPr>
      </p:pic>
      <p:pic>
        <p:nvPicPr>
          <p:cNvPr id="6" name="Picture 5">
            <a:extLst>
              <a:ext uri="{FF2B5EF4-FFF2-40B4-BE49-F238E27FC236}">
                <a16:creationId xmlns:a16="http://schemas.microsoft.com/office/drawing/2014/main" id="{23402948-FF15-49EF-C342-EB42D5BDE9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1065" y="1269747"/>
            <a:ext cx="5112458" cy="2418182"/>
          </a:xfrm>
          <a:prstGeom prst="rect">
            <a:avLst/>
          </a:prstGeom>
        </p:spPr>
      </p:pic>
    </p:spTree>
    <p:extLst>
      <p:ext uri="{BB962C8B-B14F-4D97-AF65-F5344CB8AC3E}">
        <p14:creationId xmlns:p14="http://schemas.microsoft.com/office/powerpoint/2010/main" val="1543319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9ADD-1659-D484-D828-ED216A47F017}"/>
              </a:ext>
            </a:extLst>
          </p:cNvPr>
          <p:cNvSpPr>
            <a:spLocks noGrp="1"/>
          </p:cNvSpPr>
          <p:nvPr>
            <p:ph type="title"/>
          </p:nvPr>
        </p:nvSpPr>
        <p:spPr>
          <a:xfrm>
            <a:off x="927652" y="0"/>
            <a:ext cx="10454346" cy="1855304"/>
          </a:xfrm>
        </p:spPr>
        <p:txBody>
          <a:bodyPr/>
          <a:lstStyle/>
          <a:p>
            <a:r>
              <a:rPr lang="en-US" sz="4000" b="1" i="0" u="none" strike="noStrike" dirty="0">
                <a:solidFill>
                  <a:srgbClr val="000000"/>
                </a:solidFill>
                <a:effectLst/>
                <a:latin typeface="Arial" panose="020B0604020202020204" pitchFamily="34" charset="0"/>
              </a:rPr>
              <a:t>Analyzing Relationship between Customer retention and Utilitarian Value</a:t>
            </a:r>
            <a:br>
              <a:rPr lang="en-US" b="1" dirty="0">
                <a:effectLst/>
              </a:rPr>
            </a:br>
            <a:endParaRPr lang="en-US" dirty="0"/>
          </a:p>
        </p:txBody>
      </p:sp>
      <p:sp>
        <p:nvSpPr>
          <p:cNvPr id="3" name="Text Placeholder 2">
            <a:extLst>
              <a:ext uri="{FF2B5EF4-FFF2-40B4-BE49-F238E27FC236}">
                <a16:creationId xmlns:a16="http://schemas.microsoft.com/office/drawing/2014/main" id="{25FBA52C-FF28-AB9B-5DD4-E20C2821FA25}"/>
              </a:ext>
            </a:extLst>
          </p:cNvPr>
          <p:cNvSpPr>
            <a:spLocks noGrp="1"/>
          </p:cNvSpPr>
          <p:nvPr>
            <p:ph type="body" idx="1"/>
          </p:nvPr>
        </p:nvSpPr>
        <p:spPr>
          <a:xfrm>
            <a:off x="364154" y="2174875"/>
            <a:ext cx="5189857" cy="576262"/>
          </a:xfrm>
        </p:spPr>
        <p:txBody>
          <a:bodyPr/>
          <a:lstStyle/>
          <a:p>
            <a:r>
              <a:rPr lang="en-US" sz="2400" dirty="0">
                <a:latin typeface="Arial Black" panose="020B0A04020102020204" pitchFamily="34" charset="0"/>
              </a:rPr>
              <a:t>CUSTOMER RETENTION</a:t>
            </a:r>
          </a:p>
        </p:txBody>
      </p:sp>
      <p:sp>
        <p:nvSpPr>
          <p:cNvPr id="4" name="Content Placeholder 3">
            <a:extLst>
              <a:ext uri="{FF2B5EF4-FFF2-40B4-BE49-F238E27FC236}">
                <a16:creationId xmlns:a16="http://schemas.microsoft.com/office/drawing/2014/main" id="{98DD305F-DD52-48D6-39D3-45F83872AF99}"/>
              </a:ext>
            </a:extLst>
          </p:cNvPr>
          <p:cNvSpPr>
            <a:spLocks noGrp="1"/>
          </p:cNvSpPr>
          <p:nvPr>
            <p:ph sz="half" idx="2"/>
          </p:nvPr>
        </p:nvSpPr>
        <p:spPr/>
        <p:txBody>
          <a:bodyPr>
            <a:normAutofit fontScale="92500"/>
          </a:bodyPr>
          <a:lstStyle/>
          <a:p>
            <a:pPr marL="0" indent="0">
              <a:buNone/>
            </a:pPr>
            <a:r>
              <a:rPr lang="en-US" sz="2400" dirty="0">
                <a:solidFill>
                  <a:srgbClr val="FF0000"/>
                </a:solidFill>
                <a:latin typeface="Arial Black" panose="020B0A04020102020204" pitchFamily="34" charset="0"/>
              </a:rPr>
              <a:t>CUSTOMER RETENSION refers to the number of customers a business can retain over time.</a:t>
            </a:r>
          </a:p>
          <a:p>
            <a:pPr marL="0" indent="0">
              <a:buNone/>
            </a:pPr>
            <a:r>
              <a:rPr lang="en-US" sz="2400" dirty="0">
                <a:solidFill>
                  <a:srgbClr val="FF0000"/>
                </a:solidFill>
                <a:latin typeface="Arial Black" panose="020B0A04020102020204" pitchFamily="34" charset="0"/>
              </a:rPr>
              <a:t>                             customer </a:t>
            </a:r>
            <a:r>
              <a:rPr lang="en-US" sz="2400" dirty="0" err="1">
                <a:solidFill>
                  <a:srgbClr val="FF0000"/>
                </a:solidFill>
                <a:latin typeface="Arial Black" panose="020B0A04020102020204" pitchFamily="34" charset="0"/>
              </a:rPr>
              <a:t>retension</a:t>
            </a:r>
            <a:r>
              <a:rPr lang="en-US" sz="2400" dirty="0">
                <a:solidFill>
                  <a:srgbClr val="FF0000"/>
                </a:solidFill>
                <a:latin typeface="Arial Black" panose="020B0A04020102020204" pitchFamily="34" charset="0"/>
              </a:rPr>
              <a:t> is directly proportional to number of customers</a:t>
            </a:r>
            <a:r>
              <a:rPr lang="en-US" dirty="0">
                <a:solidFill>
                  <a:srgbClr val="FF0000"/>
                </a:solidFill>
              </a:rPr>
              <a:t>.</a:t>
            </a:r>
          </a:p>
        </p:txBody>
      </p:sp>
      <p:sp>
        <p:nvSpPr>
          <p:cNvPr id="5" name="Text Placeholder 4">
            <a:extLst>
              <a:ext uri="{FF2B5EF4-FFF2-40B4-BE49-F238E27FC236}">
                <a16:creationId xmlns:a16="http://schemas.microsoft.com/office/drawing/2014/main" id="{167CB2FD-9AA2-A9F8-93FC-0B8BD0CB9482}"/>
              </a:ext>
            </a:extLst>
          </p:cNvPr>
          <p:cNvSpPr>
            <a:spLocks noGrp="1"/>
          </p:cNvSpPr>
          <p:nvPr>
            <p:ph type="body" sz="quarter" idx="3"/>
          </p:nvPr>
        </p:nvSpPr>
        <p:spPr/>
        <p:txBody>
          <a:bodyPr/>
          <a:lstStyle/>
          <a:p>
            <a:r>
              <a:rPr lang="en-US" sz="2400" dirty="0">
                <a:latin typeface="Arial Black" panose="020B0A04020102020204" pitchFamily="34" charset="0"/>
              </a:rPr>
              <a:t>UTILITARIAN VALUE</a:t>
            </a:r>
          </a:p>
        </p:txBody>
      </p:sp>
      <p:sp>
        <p:nvSpPr>
          <p:cNvPr id="6" name="Content Placeholder 5">
            <a:extLst>
              <a:ext uri="{FF2B5EF4-FFF2-40B4-BE49-F238E27FC236}">
                <a16:creationId xmlns:a16="http://schemas.microsoft.com/office/drawing/2014/main" id="{65B0F8DD-1FF3-B898-2AA0-F4BE19DFF79F}"/>
              </a:ext>
            </a:extLst>
          </p:cNvPr>
          <p:cNvSpPr>
            <a:spLocks noGrp="1"/>
          </p:cNvSpPr>
          <p:nvPr>
            <p:ph sz="quarter" idx="4"/>
          </p:nvPr>
        </p:nvSpPr>
        <p:spPr>
          <a:xfrm>
            <a:off x="6969562" y="2751137"/>
            <a:ext cx="5194583" cy="3109913"/>
          </a:xfrm>
        </p:spPr>
        <p:txBody>
          <a:bodyPr>
            <a:normAutofit fontScale="92500"/>
          </a:bodyPr>
          <a:lstStyle/>
          <a:p>
            <a:pPr marL="0" indent="0">
              <a:buNone/>
            </a:pPr>
            <a:r>
              <a:rPr lang="en-US" sz="2400" b="0" i="0" u="none" strike="noStrike" dirty="0">
                <a:solidFill>
                  <a:srgbClr val="FF0000"/>
                </a:solidFill>
                <a:effectLst/>
                <a:latin typeface="Arial Black" panose="020B0A04020102020204" pitchFamily="34" charset="0"/>
              </a:rPr>
              <a:t>Utilitarian values are based on rational </a:t>
            </a:r>
            <a:r>
              <a:rPr lang="en-US" sz="2400" b="0" i="0" u="none" strike="noStrike" dirty="0" err="1">
                <a:solidFill>
                  <a:srgbClr val="FF0000"/>
                </a:solidFill>
                <a:effectLst/>
                <a:latin typeface="Arial Black" panose="020B0A04020102020204" pitchFamily="34" charset="0"/>
              </a:rPr>
              <a:t>decisions,are</a:t>
            </a:r>
            <a:r>
              <a:rPr lang="en-US" sz="2400" b="0" i="0" u="none" strike="noStrike" dirty="0">
                <a:solidFill>
                  <a:srgbClr val="FF0000"/>
                </a:solidFill>
                <a:effectLst/>
                <a:latin typeface="Arial Black" panose="020B0A04020102020204" pitchFamily="34" charset="0"/>
              </a:rPr>
              <a:t> goal related and give importance to functional values of products / transactions on websites that are aimed at enhancing customer satisfaction through meaningful online transactions</a:t>
            </a:r>
            <a:endParaRPr lang="en-US" sz="2400"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117332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4AEFD-99C8-2955-9581-AF3A1BB02563}"/>
              </a:ext>
            </a:extLst>
          </p:cNvPr>
          <p:cNvSpPr>
            <a:spLocks noGrp="1"/>
          </p:cNvSpPr>
          <p:nvPr>
            <p:ph type="title"/>
          </p:nvPr>
        </p:nvSpPr>
        <p:spPr>
          <a:xfrm>
            <a:off x="914400" y="212035"/>
            <a:ext cx="10559014" cy="1377882"/>
          </a:xfrm>
        </p:spPr>
        <p:txBody>
          <a:bodyPr/>
          <a:lstStyle/>
          <a:p>
            <a:r>
              <a:rPr lang="en-US" sz="4000" b="1" i="0" u="none" strike="noStrike" dirty="0">
                <a:solidFill>
                  <a:srgbClr val="000000"/>
                </a:solidFill>
                <a:effectLst/>
                <a:latin typeface="Arial" panose="020B0604020202020204" pitchFamily="34" charset="0"/>
              </a:rPr>
              <a:t>Analyzing Relationship between Customer retention and Utilitarian Value</a:t>
            </a:r>
            <a:endParaRPr lang="en-US" dirty="0"/>
          </a:p>
        </p:txBody>
      </p:sp>
      <p:sp>
        <p:nvSpPr>
          <p:cNvPr id="3" name="Text Placeholder 2">
            <a:extLst>
              <a:ext uri="{FF2B5EF4-FFF2-40B4-BE49-F238E27FC236}">
                <a16:creationId xmlns:a16="http://schemas.microsoft.com/office/drawing/2014/main" id="{3556D523-65C8-F58C-DDF2-5FE090482A78}"/>
              </a:ext>
            </a:extLst>
          </p:cNvPr>
          <p:cNvSpPr>
            <a:spLocks noGrp="1"/>
          </p:cNvSpPr>
          <p:nvPr>
            <p:ph type="body" idx="1"/>
          </p:nvPr>
        </p:nvSpPr>
        <p:spPr/>
        <p:txBody>
          <a:bodyPr/>
          <a:lstStyle/>
          <a:p>
            <a:r>
              <a:rPr lang="en-US" sz="2400" dirty="0">
                <a:latin typeface="Arial Black" panose="020B0A04020102020204" pitchFamily="34" charset="0"/>
              </a:rPr>
              <a:t>CUSTOMER RETENSION</a:t>
            </a:r>
          </a:p>
        </p:txBody>
      </p:sp>
      <p:sp>
        <p:nvSpPr>
          <p:cNvPr id="5" name="Text Placeholder 4">
            <a:extLst>
              <a:ext uri="{FF2B5EF4-FFF2-40B4-BE49-F238E27FC236}">
                <a16:creationId xmlns:a16="http://schemas.microsoft.com/office/drawing/2014/main" id="{068398B8-2265-A507-10C5-867999ED03B6}"/>
              </a:ext>
            </a:extLst>
          </p:cNvPr>
          <p:cNvSpPr>
            <a:spLocks noGrp="1"/>
          </p:cNvSpPr>
          <p:nvPr>
            <p:ph type="body" sz="quarter" idx="3"/>
          </p:nvPr>
        </p:nvSpPr>
        <p:spPr/>
        <p:txBody>
          <a:bodyPr/>
          <a:lstStyle/>
          <a:p>
            <a:r>
              <a:rPr lang="en-US" sz="2400" dirty="0">
                <a:latin typeface="Arial Black" panose="020B0A04020102020204" pitchFamily="34" charset="0"/>
              </a:rPr>
              <a:t>UTILITARIAN VALUE</a:t>
            </a:r>
          </a:p>
        </p:txBody>
      </p:sp>
      <p:pic>
        <p:nvPicPr>
          <p:cNvPr id="6154" name="Picture 10" descr="How Can Technology Improve Customer Retention?">
            <a:extLst>
              <a:ext uri="{FF2B5EF4-FFF2-40B4-BE49-F238E27FC236}">
                <a16:creationId xmlns:a16="http://schemas.microsoft.com/office/drawing/2014/main" id="{1D5F191E-C504-51D0-837F-365827A488E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420259" y="2751138"/>
            <a:ext cx="3977794" cy="3109912"/>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Values of science">
            <a:extLst>
              <a:ext uri="{FF2B5EF4-FFF2-40B4-BE49-F238E27FC236}">
                <a16:creationId xmlns:a16="http://schemas.microsoft.com/office/drawing/2014/main" id="{C478E1BF-2714-2A38-D287-B05BD23862F5}"/>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174464" y="2757885"/>
            <a:ext cx="4137553" cy="3103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120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77F33-9492-CD65-E570-D23067686357}"/>
              </a:ext>
            </a:extLst>
          </p:cNvPr>
          <p:cNvSpPr>
            <a:spLocks noGrp="1"/>
          </p:cNvSpPr>
          <p:nvPr>
            <p:ph type="title"/>
          </p:nvPr>
        </p:nvSpPr>
        <p:spPr>
          <a:xfrm>
            <a:off x="818712" y="92765"/>
            <a:ext cx="10563286" cy="1324873"/>
          </a:xfrm>
        </p:spPr>
        <p:txBody>
          <a:bodyPr/>
          <a:lstStyle/>
          <a:p>
            <a:r>
              <a:rPr lang="en-US" sz="4000" b="1" i="0" u="none" strike="noStrike" dirty="0">
                <a:solidFill>
                  <a:srgbClr val="000000"/>
                </a:solidFill>
                <a:effectLst/>
                <a:latin typeface="Arial" panose="020B0604020202020204" pitchFamily="34" charset="0"/>
              </a:rPr>
              <a:t>Analyzing Relationship between Hedonic value and Utilitarian Value</a:t>
            </a:r>
            <a:endParaRPr lang="en-US" dirty="0"/>
          </a:p>
        </p:txBody>
      </p:sp>
      <p:pic>
        <p:nvPicPr>
          <p:cNvPr id="7172" name="Picture 4" descr="Volume. 2, Issue 1, September 2020 ESSN: 2686-522X, PSSN: 268">
            <a:extLst>
              <a:ext uri="{FF2B5EF4-FFF2-40B4-BE49-F238E27FC236}">
                <a16:creationId xmlns:a16="http://schemas.microsoft.com/office/drawing/2014/main" id="{1BD9C393-3BF0-FB65-A55E-EA2E7674D10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46408" y="2332383"/>
            <a:ext cx="3772217" cy="218660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Exploring the Balance Between Utilitarian and Hedonic Values of Wearable  Products | SpringerLink">
            <a:extLst>
              <a:ext uri="{FF2B5EF4-FFF2-40B4-BE49-F238E27FC236}">
                <a16:creationId xmlns:a16="http://schemas.microsoft.com/office/drawing/2014/main" id="{C03A99AC-B519-36B8-2929-64F5632EFC0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902743" y="2222500"/>
            <a:ext cx="3764964" cy="363855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Chapter 2: Value and the Consumer Behavior Value Framework">
            <a:extLst>
              <a:ext uri="{FF2B5EF4-FFF2-40B4-BE49-F238E27FC236}">
                <a16:creationId xmlns:a16="http://schemas.microsoft.com/office/drawing/2014/main" id="{3BF5AACD-D9AF-242A-1BCE-51B437FE3F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0100" y="4511841"/>
            <a:ext cx="4768186" cy="183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504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9A27-078B-568D-0D76-74E4B4BA115B}"/>
              </a:ext>
            </a:extLst>
          </p:cNvPr>
          <p:cNvSpPr>
            <a:spLocks noGrp="1"/>
          </p:cNvSpPr>
          <p:nvPr>
            <p:ph type="title"/>
          </p:nvPr>
        </p:nvSpPr>
        <p:spPr/>
        <p:txBody>
          <a:bodyPr/>
          <a:lstStyle/>
          <a:p>
            <a:r>
              <a:rPr kumimoji="0" lang="en-IN" sz="4000" b="1" i="0" u="none" strike="noStrike" kern="1200" cap="none" spc="0" normalizeH="0" baseline="0" noProof="0" dirty="0">
                <a:ln>
                  <a:noFill/>
                </a:ln>
                <a:solidFill>
                  <a:srgbClr val="000000"/>
                </a:solidFill>
                <a:effectLst/>
                <a:uLnTx/>
                <a:uFillTx/>
                <a:latin typeface="Arial" panose="020B0604020202020204" pitchFamily="34" charset="0"/>
                <a:ea typeface="+mj-ea"/>
                <a:cs typeface="+mj-cs"/>
              </a:rPr>
              <a:t>Consumer Hesitation</a:t>
            </a:r>
            <a:endParaRPr lang="en-US" dirty="0"/>
          </a:p>
        </p:txBody>
      </p:sp>
      <p:pic>
        <p:nvPicPr>
          <p:cNvPr id="8196" name="Picture 4" descr="Why do customers still hesitate in using online payment services? - Quora">
            <a:extLst>
              <a:ext uri="{FF2B5EF4-FFF2-40B4-BE49-F238E27FC236}">
                <a16:creationId xmlns:a16="http://schemas.microsoft.com/office/drawing/2014/main" id="{17D9AC45-4F96-621C-A5BB-89AE0D96A7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0000" y="2544418"/>
            <a:ext cx="7518519" cy="3147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303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EF4C-0489-3C90-E44E-64DAFA7D605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F68912E-FF0B-2F98-362F-DA64512B4879}"/>
              </a:ext>
            </a:extLst>
          </p:cNvPr>
          <p:cNvSpPr>
            <a:spLocks noGrp="1"/>
          </p:cNvSpPr>
          <p:nvPr>
            <p:ph idx="1"/>
          </p:nvPr>
        </p:nvSpPr>
        <p:spPr>
          <a:xfrm>
            <a:off x="810000" y="2146852"/>
            <a:ext cx="10554574" cy="3990241"/>
          </a:xfrm>
        </p:spPr>
        <p:txBody>
          <a:bodyPr>
            <a:normAutofit lnSpcReduction="10000"/>
          </a:bodyPr>
          <a:lstStyle/>
          <a:p>
            <a:r>
              <a:rPr lang="en-US" sz="1800" b="0" i="0" u="none" strike="noStrike" dirty="0">
                <a:solidFill>
                  <a:srgbClr val="92D050"/>
                </a:solidFill>
                <a:effectLst/>
                <a:latin typeface="Arial Black" panose="020B0A04020102020204" pitchFamily="34" charset="0"/>
              </a:rPr>
              <a:t>From the above Exploratory Data Analysis, it is determined that for any website to retain </a:t>
            </a:r>
            <a:r>
              <a:rPr lang="en-US" sz="1800" b="0" i="0" u="none" strike="noStrike" dirty="0" err="1">
                <a:solidFill>
                  <a:srgbClr val="92D050"/>
                </a:solidFill>
                <a:effectLst/>
                <a:latin typeface="Arial Black" panose="020B0A04020102020204" pitchFamily="34" charset="0"/>
              </a:rPr>
              <a:t>customers,for</a:t>
            </a:r>
            <a:r>
              <a:rPr lang="en-US" sz="1800" b="0" i="0" u="none" strike="noStrike" dirty="0">
                <a:solidFill>
                  <a:srgbClr val="92D050"/>
                </a:solidFill>
                <a:effectLst/>
                <a:latin typeface="Arial Black" panose="020B0A04020102020204" pitchFamily="34" charset="0"/>
              </a:rPr>
              <a:t> the growth of its customer-base and to build and maintain a successful business, it is important that the E-tailers focus on enhancing customer experience in shopping on their websites, while ensuring that all of their particular hedonic and utilitarian needs are satisfied, while taking steps to </a:t>
            </a:r>
            <a:r>
              <a:rPr lang="en-US" sz="1800" b="0" i="0" u="none" strike="noStrike" dirty="0" err="1">
                <a:solidFill>
                  <a:srgbClr val="92D050"/>
                </a:solidFill>
                <a:effectLst/>
                <a:latin typeface="Arial Black" panose="020B0A04020102020204" pitchFamily="34" charset="0"/>
              </a:rPr>
              <a:t>minimise</a:t>
            </a:r>
            <a:r>
              <a:rPr lang="en-US" sz="1800" b="0" i="0" u="none" strike="noStrike" dirty="0">
                <a:solidFill>
                  <a:srgbClr val="92D050"/>
                </a:solidFill>
                <a:effectLst/>
                <a:latin typeface="Arial Black" panose="020B0A04020102020204" pitchFamily="34" charset="0"/>
              </a:rPr>
              <a:t> the perceived risks. Offering a huge variety of products, impeccable website design, user friendly interface, a huge variety of safe and convenient payment options, offering strong data security and privacy, helpful, empathetic support staff and impeccable customer service, </a:t>
            </a:r>
            <a:r>
              <a:rPr lang="en-US" sz="1800" b="0" i="0" u="none" strike="noStrike" dirty="0" err="1">
                <a:solidFill>
                  <a:srgbClr val="92D050"/>
                </a:solidFill>
                <a:effectLst/>
                <a:latin typeface="Arial Black" panose="020B0A04020102020204" pitchFamily="34" charset="0"/>
              </a:rPr>
              <a:t>optimised</a:t>
            </a:r>
            <a:r>
              <a:rPr lang="en-US" sz="1800" b="0" i="0" u="none" strike="noStrike" dirty="0">
                <a:solidFill>
                  <a:srgbClr val="92D050"/>
                </a:solidFill>
                <a:effectLst/>
                <a:latin typeface="Arial Black" panose="020B0A04020102020204" pitchFamily="34" charset="0"/>
              </a:rPr>
              <a:t> website processes that universally load in optimal time on all types of platforms and systems, faster delivery </a:t>
            </a:r>
            <a:r>
              <a:rPr lang="en-US" sz="1800" b="0" i="0" u="none" strike="noStrike" dirty="0" err="1">
                <a:solidFill>
                  <a:srgbClr val="92D050"/>
                </a:solidFill>
                <a:effectLst/>
                <a:latin typeface="Arial Black" panose="020B0A04020102020204" pitchFamily="34" charset="0"/>
              </a:rPr>
              <a:t>etc</a:t>
            </a:r>
            <a:r>
              <a:rPr lang="en-US" sz="1800" b="0" i="0" u="none" strike="noStrike" dirty="0">
                <a:solidFill>
                  <a:srgbClr val="92D050"/>
                </a:solidFill>
                <a:effectLst/>
                <a:latin typeface="Arial Black" panose="020B0A04020102020204" pitchFamily="34" charset="0"/>
              </a:rPr>
              <a:t> are vital to ensure customer loyalty to the brand of the e-tailer Experienced customers, give great  importance to their experiences of previous purchases, which in turn speeds up the process of attaining their shopping goals. </a:t>
            </a:r>
            <a:endParaRPr lang="en-IN" dirty="0">
              <a:solidFill>
                <a:srgbClr val="92D050"/>
              </a:solidFill>
              <a:latin typeface="Arial Black" panose="020B0A04020102020204" pitchFamily="34" charset="0"/>
            </a:endParaRPr>
          </a:p>
          <a:p>
            <a:endParaRPr lang="en-US" dirty="0">
              <a:solidFill>
                <a:srgbClr val="92D050"/>
              </a:solidFill>
            </a:endParaRPr>
          </a:p>
        </p:txBody>
      </p:sp>
    </p:spTree>
    <p:extLst>
      <p:ext uri="{BB962C8B-B14F-4D97-AF65-F5344CB8AC3E}">
        <p14:creationId xmlns:p14="http://schemas.microsoft.com/office/powerpoint/2010/main" val="3180638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9E356-C50C-A3CC-0835-8C4598E7A60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1755E15-A894-2701-D059-865C7C5E5893}"/>
              </a:ext>
            </a:extLst>
          </p:cNvPr>
          <p:cNvSpPr>
            <a:spLocks noGrp="1"/>
          </p:cNvSpPr>
          <p:nvPr>
            <p:ph idx="1"/>
          </p:nvPr>
        </p:nvSpPr>
        <p:spPr>
          <a:xfrm>
            <a:off x="927652" y="2332383"/>
            <a:ext cx="10454346" cy="4078429"/>
          </a:xfrm>
        </p:spPr>
        <p:txBody>
          <a:bodyPr>
            <a:normAutofit/>
          </a:bodyPr>
          <a:lstStyle/>
          <a:p>
            <a:r>
              <a:rPr lang="en-US" sz="1800" b="0" i="0" u="none" strike="noStrike" dirty="0">
                <a:solidFill>
                  <a:srgbClr val="92D050"/>
                </a:solidFill>
                <a:effectLst/>
                <a:latin typeface="Arial Black" panose="020B0A04020102020204" pitchFamily="34" charset="0"/>
              </a:rPr>
              <a:t>From the above Exploratory Data Analysis, it is determined that for any website to retain </a:t>
            </a:r>
            <a:r>
              <a:rPr lang="en-US" sz="1800" b="0" i="0" u="none" strike="noStrike" dirty="0" err="1">
                <a:solidFill>
                  <a:srgbClr val="92D050"/>
                </a:solidFill>
                <a:effectLst/>
                <a:latin typeface="Arial Black" panose="020B0A04020102020204" pitchFamily="34" charset="0"/>
              </a:rPr>
              <a:t>customers,for</a:t>
            </a:r>
            <a:r>
              <a:rPr lang="en-US" sz="1800" b="0" i="0" u="none" strike="noStrike" dirty="0">
                <a:solidFill>
                  <a:srgbClr val="92D050"/>
                </a:solidFill>
                <a:effectLst/>
                <a:latin typeface="Arial Black" panose="020B0A04020102020204" pitchFamily="34" charset="0"/>
              </a:rPr>
              <a:t> the growth of its customer-base and to build and maintain a successful business, it is important that the E-tailers focus on enhancing customer experience in shopping on their websites, while ensuring that all of their particular hedonic and utilitarian needs are satisfied, while taking steps to </a:t>
            </a:r>
            <a:r>
              <a:rPr lang="en-US" sz="1800" b="0" i="0" u="none" strike="noStrike" dirty="0" err="1">
                <a:solidFill>
                  <a:srgbClr val="92D050"/>
                </a:solidFill>
                <a:effectLst/>
                <a:latin typeface="Arial Black" panose="020B0A04020102020204" pitchFamily="34" charset="0"/>
              </a:rPr>
              <a:t>minimise</a:t>
            </a:r>
            <a:r>
              <a:rPr lang="en-US" sz="1800" b="0" i="0" u="none" strike="noStrike" dirty="0">
                <a:solidFill>
                  <a:srgbClr val="92D050"/>
                </a:solidFill>
                <a:effectLst/>
                <a:latin typeface="Arial Black" panose="020B0A04020102020204" pitchFamily="34" charset="0"/>
              </a:rPr>
              <a:t> the perceived risks. Offering a huge variety of products, impeccable website design, user friendly interface, a huge variety of safe and convenient payment options, offering strong data security and privacy, helpful, empathetic support staff and impeccable customer service, </a:t>
            </a:r>
            <a:r>
              <a:rPr lang="en-US" sz="1800" b="0" i="0" u="none" strike="noStrike" dirty="0" err="1">
                <a:solidFill>
                  <a:srgbClr val="92D050"/>
                </a:solidFill>
                <a:effectLst/>
                <a:latin typeface="Arial Black" panose="020B0A04020102020204" pitchFamily="34" charset="0"/>
              </a:rPr>
              <a:t>optimised</a:t>
            </a:r>
            <a:r>
              <a:rPr lang="en-US" sz="1800" b="0" i="0" u="none" strike="noStrike" dirty="0">
                <a:solidFill>
                  <a:srgbClr val="92D050"/>
                </a:solidFill>
                <a:effectLst/>
                <a:latin typeface="Arial Black" panose="020B0A04020102020204" pitchFamily="34" charset="0"/>
              </a:rPr>
              <a:t> website processes that universally load in optimal time on all types of platforms and systems, faster delivery </a:t>
            </a:r>
            <a:r>
              <a:rPr lang="en-US" sz="1800" b="0" i="0" u="none" strike="noStrike" dirty="0" err="1">
                <a:solidFill>
                  <a:srgbClr val="92D050"/>
                </a:solidFill>
                <a:effectLst/>
                <a:latin typeface="Arial Black" panose="020B0A04020102020204" pitchFamily="34" charset="0"/>
              </a:rPr>
              <a:t>etc</a:t>
            </a:r>
            <a:r>
              <a:rPr lang="en-US" sz="1800" b="0" i="0" u="none" strike="noStrike" dirty="0">
                <a:solidFill>
                  <a:srgbClr val="92D050"/>
                </a:solidFill>
                <a:effectLst/>
                <a:latin typeface="Arial Black" panose="020B0A04020102020204" pitchFamily="34" charset="0"/>
              </a:rPr>
              <a:t> are vital to ensure customer loyalty to the brand of the e-tailer Experienced customers, give great  importance to their experiences of previous purchases, which in turn speeds up the process of attaining their shopping goals. </a:t>
            </a:r>
            <a:endParaRPr lang="en-IN" dirty="0">
              <a:solidFill>
                <a:srgbClr val="92D050"/>
              </a:solidFill>
              <a:latin typeface="Arial Black" panose="020B0A04020102020204" pitchFamily="34" charset="0"/>
            </a:endParaRPr>
          </a:p>
          <a:p>
            <a:endParaRPr lang="en-US" dirty="0">
              <a:solidFill>
                <a:srgbClr val="92D050"/>
              </a:solidFill>
              <a:latin typeface="Arial Black" panose="020B0A04020102020204" pitchFamily="34" charset="0"/>
            </a:endParaRPr>
          </a:p>
        </p:txBody>
      </p:sp>
    </p:spTree>
    <p:extLst>
      <p:ext uri="{BB962C8B-B14F-4D97-AF65-F5344CB8AC3E}">
        <p14:creationId xmlns:p14="http://schemas.microsoft.com/office/powerpoint/2010/main" val="327291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D2A1A-2A14-52F1-7742-52FA37A8FF48}"/>
              </a:ext>
            </a:extLst>
          </p:cNvPr>
          <p:cNvSpPr>
            <a:spLocks noGrp="1"/>
          </p:cNvSpPr>
          <p:nvPr>
            <p:ph type="title"/>
          </p:nvPr>
        </p:nvSpPr>
        <p:spPr/>
        <p:txBody>
          <a:bodyPr/>
          <a:lstStyle/>
          <a:p>
            <a:r>
              <a:rPr lang="en-IN" b="1" dirty="0">
                <a:solidFill>
                  <a:schemeClr val="tx1"/>
                </a:solidFill>
              </a:rPr>
              <a:t>Introduction</a:t>
            </a:r>
            <a:endParaRPr lang="en-US" dirty="0"/>
          </a:p>
        </p:txBody>
      </p:sp>
      <p:sp>
        <p:nvSpPr>
          <p:cNvPr id="3" name="Content Placeholder 2">
            <a:extLst>
              <a:ext uri="{FF2B5EF4-FFF2-40B4-BE49-F238E27FC236}">
                <a16:creationId xmlns:a16="http://schemas.microsoft.com/office/drawing/2014/main" id="{BBAD28C1-5992-65B5-2B34-8616E6CA1D94}"/>
              </a:ext>
            </a:extLst>
          </p:cNvPr>
          <p:cNvSpPr>
            <a:spLocks noGrp="1"/>
          </p:cNvSpPr>
          <p:nvPr>
            <p:ph idx="1"/>
          </p:nvPr>
        </p:nvSpPr>
        <p:spPr/>
        <p:txBody>
          <a:bodyPr>
            <a:normAutofit/>
          </a:bodyPr>
          <a:lstStyle/>
          <a:p>
            <a:r>
              <a:rPr lang="en-US" dirty="0"/>
              <a:t>Customer satisfaction has emerged as one of the most important factors that guarantee the success of online stores;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dirty="0"/>
          </a:p>
          <a:p>
            <a:endParaRPr lang="en-US" dirty="0"/>
          </a:p>
        </p:txBody>
      </p:sp>
    </p:spTree>
    <p:extLst>
      <p:ext uri="{BB962C8B-B14F-4D97-AF65-F5344CB8AC3E}">
        <p14:creationId xmlns:p14="http://schemas.microsoft.com/office/powerpoint/2010/main" val="246627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D935-B8B8-E42E-3967-EBFE6318F188}"/>
              </a:ext>
            </a:extLst>
          </p:cNvPr>
          <p:cNvSpPr>
            <a:spLocks noGrp="1"/>
          </p:cNvSpPr>
          <p:nvPr>
            <p:ph type="title"/>
          </p:nvPr>
        </p:nvSpPr>
        <p:spPr/>
        <p:txBody>
          <a:bodyPr/>
          <a:lstStyle/>
          <a:p>
            <a:r>
              <a:rPr lang="en-IN" b="1" dirty="0"/>
              <a:t>Analysis:-</a:t>
            </a:r>
            <a:endParaRPr lang="en-US" dirty="0"/>
          </a:p>
        </p:txBody>
      </p:sp>
      <p:sp>
        <p:nvSpPr>
          <p:cNvPr id="3" name="Content Placeholder 2">
            <a:extLst>
              <a:ext uri="{FF2B5EF4-FFF2-40B4-BE49-F238E27FC236}">
                <a16:creationId xmlns:a16="http://schemas.microsoft.com/office/drawing/2014/main" id="{49231360-9220-B3FB-ED19-D8D440465DBC}"/>
              </a:ext>
            </a:extLst>
          </p:cNvPr>
          <p:cNvSpPr>
            <a:spLocks noGrp="1"/>
          </p:cNvSpPr>
          <p:nvPr>
            <p:ph idx="1"/>
          </p:nvPr>
        </p:nvSpPr>
        <p:spPr/>
        <p:txBody>
          <a:bodyPr/>
          <a:lstStyle/>
          <a:p>
            <a:r>
              <a:rPr lang="en-US" dirty="0"/>
              <a:t>In this project, The given dataset consists of 71 columns and 269 rows.</a:t>
            </a:r>
          </a:p>
          <a:p>
            <a:r>
              <a:rPr lang="en-US" dirty="0"/>
              <a:t>The Dataset was first checked for null values, and then the various feature columns were analyzed.</a:t>
            </a:r>
          </a:p>
          <a:p>
            <a:r>
              <a:rPr lang="en-US" dirty="0"/>
              <a:t>By using various visualization techniques, EDA has been done for the analysis of all the columns in detail, for proper inspection of data,  with the help of seaborn visualization technique.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13772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03E4F-578F-3040-5D6B-75C983A34CC7}"/>
              </a:ext>
            </a:extLst>
          </p:cNvPr>
          <p:cNvSpPr>
            <a:spLocks noGrp="1"/>
          </p:cNvSpPr>
          <p:nvPr>
            <p:ph type="title"/>
          </p:nvPr>
        </p:nvSpPr>
        <p:spPr/>
        <p:txBody>
          <a:bodyPr/>
          <a:lstStyle/>
          <a:p>
            <a:r>
              <a:rPr lang="en-US" dirty="0"/>
              <a:t>Exploratory Data analysis</a:t>
            </a:r>
          </a:p>
        </p:txBody>
      </p:sp>
      <p:pic>
        <p:nvPicPr>
          <p:cNvPr id="1028" name="Picture 4" descr="E-retail factors for customer activation and retention: An empirical study  from Indian e-commerce customers - ScienceDirect">
            <a:extLst>
              <a:ext uri="{FF2B5EF4-FFF2-40B4-BE49-F238E27FC236}">
                <a16:creationId xmlns:a16="http://schemas.microsoft.com/office/drawing/2014/main" id="{75E04096-6B91-AB0E-34BE-5F881BF2BA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0000" y="1927275"/>
            <a:ext cx="9937716" cy="481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680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90713-A969-DD86-3629-FDB1B30F6813}"/>
              </a:ext>
            </a:extLst>
          </p:cNvPr>
          <p:cNvSpPr>
            <a:spLocks noGrp="1"/>
          </p:cNvSpPr>
          <p:nvPr>
            <p:ph type="title"/>
          </p:nvPr>
        </p:nvSpPr>
        <p:spPr/>
        <p:txBody>
          <a:bodyPr/>
          <a:lstStyle/>
          <a:p>
            <a:r>
              <a:rPr lang="en-US" dirty="0"/>
              <a:t>DETAILING:-</a:t>
            </a:r>
          </a:p>
        </p:txBody>
      </p:sp>
      <p:sp>
        <p:nvSpPr>
          <p:cNvPr id="3" name="Content Placeholder 2">
            <a:extLst>
              <a:ext uri="{FF2B5EF4-FFF2-40B4-BE49-F238E27FC236}">
                <a16:creationId xmlns:a16="http://schemas.microsoft.com/office/drawing/2014/main" id="{900712D9-5A83-74BB-BA69-CADB755624A6}"/>
              </a:ext>
            </a:extLst>
          </p:cNvPr>
          <p:cNvSpPr>
            <a:spLocks noGrp="1"/>
          </p:cNvSpPr>
          <p:nvPr>
            <p:ph idx="1"/>
          </p:nvPr>
        </p:nvSpPr>
        <p:spPr/>
        <p:txBody>
          <a:bodyPr/>
          <a:lstStyle/>
          <a:p>
            <a:r>
              <a:rPr lang="en-US" dirty="0"/>
              <a:t>According to studies it is observed that repeat customer purchase resulting from a long standing loyalty positively affects an e-retailer growth and profitability.</a:t>
            </a:r>
          </a:p>
          <a:p>
            <a:r>
              <a:rPr lang="en-US" dirty="0"/>
              <a:t>Hedonistic values represent the excitement, and pleasurable experiences derived from shopping online. </a:t>
            </a:r>
          </a:p>
          <a:p>
            <a:r>
              <a:rPr lang="en-US" dirty="0"/>
              <a:t>Utilitarian shopping values are those related to the level of fulfillment as a result of being able to achieve the shopping goals. </a:t>
            </a:r>
          </a:p>
          <a:p>
            <a:r>
              <a:rPr lang="en-US" dirty="0"/>
              <a:t>Aside from Hedonic and Utilitarian values, certain perceived risks also influence the purchase decision of an online customer and therefore, these risks are also a crucial factor in determining the loyalty of a customer to an e-commerce brand.</a:t>
            </a:r>
          </a:p>
          <a:p>
            <a:endParaRPr lang="en-US" dirty="0"/>
          </a:p>
          <a:p>
            <a:endParaRPr lang="en-US" dirty="0"/>
          </a:p>
        </p:txBody>
      </p:sp>
    </p:spTree>
    <p:extLst>
      <p:ext uri="{BB962C8B-B14F-4D97-AF65-F5344CB8AC3E}">
        <p14:creationId xmlns:p14="http://schemas.microsoft.com/office/powerpoint/2010/main" val="454793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F7B1-7DC4-3728-7AED-10D780B546DE}"/>
              </a:ext>
            </a:extLst>
          </p:cNvPr>
          <p:cNvSpPr>
            <a:spLocks noGrp="1"/>
          </p:cNvSpPr>
          <p:nvPr>
            <p:ph type="title"/>
          </p:nvPr>
        </p:nvSpPr>
        <p:spPr/>
        <p:txBody>
          <a:bodyPr/>
          <a:lstStyle/>
          <a:p>
            <a:r>
              <a:rPr lang="en-US" b="1" dirty="0">
                <a:solidFill>
                  <a:schemeClr val="tx1"/>
                </a:solidFill>
              </a:rPr>
              <a:t>Consumer online shopping activities</a:t>
            </a:r>
            <a:endParaRPr lang="en-US" dirty="0"/>
          </a:p>
        </p:txBody>
      </p:sp>
      <p:pic>
        <p:nvPicPr>
          <p:cNvPr id="2050" name="Picture 2" descr="Electronic Commerce (Ecommerce) Definition">
            <a:extLst>
              <a:ext uri="{FF2B5EF4-FFF2-40B4-BE49-F238E27FC236}">
                <a16:creationId xmlns:a16="http://schemas.microsoft.com/office/drawing/2014/main" id="{2DBC6C51-4356-822B-7C32-469CC2FAD3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7409" y="2500796"/>
            <a:ext cx="8361227" cy="363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783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143A-DF73-85F8-64AD-8BE74DDC8711}"/>
              </a:ext>
            </a:extLst>
          </p:cNvPr>
          <p:cNvSpPr>
            <a:spLocks noGrp="1"/>
          </p:cNvSpPr>
          <p:nvPr>
            <p:ph type="title"/>
          </p:nvPr>
        </p:nvSpPr>
        <p:spPr/>
        <p:txBody>
          <a:bodyPr/>
          <a:lstStyle/>
          <a:p>
            <a:r>
              <a:rPr lang="en-US" b="1" dirty="0">
                <a:solidFill>
                  <a:schemeClr val="tx1"/>
                </a:solidFill>
              </a:rPr>
              <a:t>Consumer online shopping preferences:-</a:t>
            </a:r>
            <a:endParaRPr lang="en-US" dirty="0"/>
          </a:p>
        </p:txBody>
      </p:sp>
      <p:sp>
        <p:nvSpPr>
          <p:cNvPr id="4" name="Text Placeholder 3">
            <a:extLst>
              <a:ext uri="{FF2B5EF4-FFF2-40B4-BE49-F238E27FC236}">
                <a16:creationId xmlns:a16="http://schemas.microsoft.com/office/drawing/2014/main" id="{DF77BF25-91CF-1AC6-7AE7-F8D4A33B9B2E}"/>
              </a:ext>
            </a:extLst>
          </p:cNvPr>
          <p:cNvSpPr>
            <a:spLocks noGrp="1"/>
          </p:cNvSpPr>
          <p:nvPr>
            <p:ph type="body" sz="half" idx="2"/>
          </p:nvPr>
        </p:nvSpPr>
        <p:spPr/>
        <p:txBody>
          <a:bodyPr>
            <a:normAutofit/>
          </a:bodyPr>
          <a:lstStyle/>
          <a:p>
            <a:r>
              <a:rPr lang="en-US" sz="3200" dirty="0">
                <a:latin typeface="Arial Black" panose="020B0A04020102020204" pitchFamily="34" charset="0"/>
              </a:rPr>
              <a:t>Survey says 49% of Indian consumer prefers e-commerce shopping.</a:t>
            </a:r>
          </a:p>
        </p:txBody>
      </p:sp>
      <p:pic>
        <p:nvPicPr>
          <p:cNvPr id="3074" name="Picture 2" descr="We're all shopping more online as consumer behaviour shifts | World  Economic Forum">
            <a:extLst>
              <a:ext uri="{FF2B5EF4-FFF2-40B4-BE49-F238E27FC236}">
                <a16:creationId xmlns:a16="http://schemas.microsoft.com/office/drawing/2014/main" id="{F7737B82-BBF3-F496-A632-CCA95D8752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56163" y="671083"/>
            <a:ext cx="6251575" cy="4964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44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FF48A-A1AE-ACA7-351B-0C9479164F16}"/>
              </a:ext>
            </a:extLst>
          </p:cNvPr>
          <p:cNvSpPr>
            <a:spLocks noGrp="1"/>
          </p:cNvSpPr>
          <p:nvPr>
            <p:ph type="title"/>
          </p:nvPr>
        </p:nvSpPr>
        <p:spPr/>
        <p:txBody>
          <a:bodyPr/>
          <a:lstStyle/>
          <a:p>
            <a:r>
              <a:rPr lang="en-US" dirty="0">
                <a:solidFill>
                  <a:srgbClr val="000000"/>
                </a:solidFill>
                <a:latin typeface="Arial" panose="020B0604020202020204" pitchFamily="34" charset="0"/>
              </a:rPr>
              <a:t>consumer</a:t>
            </a:r>
            <a:r>
              <a:rPr lang="en-US" sz="4000" b="1" i="0" u="none" strike="noStrike" dirty="0">
                <a:solidFill>
                  <a:srgbClr val="000000"/>
                </a:solidFill>
                <a:effectLst/>
                <a:latin typeface="Arial" panose="020B0604020202020204" pitchFamily="34" charset="0"/>
              </a:rPr>
              <a:t> opinions on Website Features</a:t>
            </a:r>
            <a:endParaRPr lang="en-US" dirty="0"/>
          </a:p>
        </p:txBody>
      </p:sp>
      <p:sp>
        <p:nvSpPr>
          <p:cNvPr id="3" name="Content Placeholder 2">
            <a:extLst>
              <a:ext uri="{FF2B5EF4-FFF2-40B4-BE49-F238E27FC236}">
                <a16:creationId xmlns:a16="http://schemas.microsoft.com/office/drawing/2014/main" id="{C79E2BCA-6DF2-2D00-5F93-76B7DF50FBEF}"/>
              </a:ext>
            </a:extLst>
          </p:cNvPr>
          <p:cNvSpPr>
            <a:spLocks noGrp="1"/>
          </p:cNvSpPr>
          <p:nvPr>
            <p:ph idx="1"/>
          </p:nvPr>
        </p:nvSpPr>
        <p:spPr/>
        <p:txBody>
          <a:bodyPr/>
          <a:lstStyle/>
          <a:p>
            <a:r>
              <a:rPr lang="en-US" sz="1800" b="0" i="0" u="none" strike="noStrike" dirty="0">
                <a:effectLst/>
                <a:latin typeface="Arial" panose="020B0604020202020204" pitchFamily="34" charset="0"/>
              </a:rPr>
              <a:t>Analyzing the opinions of the participants on the various features of the e-commerce websites reveals that Majority of the consumers strongly agree that:</a:t>
            </a:r>
          </a:p>
          <a:p>
            <a:pPr marL="457200"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The content on the website must be easy to read and understand</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Information on similar product to the one highlighted  is important for product comparison</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Complete information on listed seller and product being offered is important for purchase decision</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All relevant information on listed products must be stated clearly</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Navigation in website should be easy</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Loading and processing should be quick</a:t>
            </a:r>
          </a:p>
          <a:p>
            <a:pPr marL="457200"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Interface of the website must be user friendly</a:t>
            </a:r>
          </a:p>
          <a:p>
            <a:endParaRPr lang="en-IN" sz="2400" dirty="0"/>
          </a:p>
          <a:p>
            <a:endParaRPr lang="en-US" dirty="0"/>
          </a:p>
        </p:txBody>
      </p:sp>
    </p:spTree>
    <p:extLst>
      <p:ext uri="{BB962C8B-B14F-4D97-AF65-F5344CB8AC3E}">
        <p14:creationId xmlns:p14="http://schemas.microsoft.com/office/powerpoint/2010/main" val="3796539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5CC2-5FB3-56EC-B321-6A931CA2ECB8}"/>
              </a:ext>
            </a:extLst>
          </p:cNvPr>
          <p:cNvSpPr>
            <a:spLocks noGrp="1"/>
          </p:cNvSpPr>
          <p:nvPr>
            <p:ph type="title"/>
          </p:nvPr>
        </p:nvSpPr>
        <p:spPr/>
        <p:txBody>
          <a:bodyPr/>
          <a:lstStyle/>
          <a:p>
            <a:r>
              <a:rPr lang="en-US" sz="2000" b="1" i="0" u="none" strike="noStrike" dirty="0">
                <a:solidFill>
                  <a:srgbClr val="000000"/>
                </a:solidFill>
                <a:effectLst/>
                <a:latin typeface="Arial" panose="020B0604020202020204" pitchFamily="34" charset="0"/>
              </a:rPr>
              <a:t>Consumer Ecommerce Website preferences and opinions</a:t>
            </a:r>
            <a:endParaRPr lang="en-US" dirty="0"/>
          </a:p>
        </p:txBody>
      </p:sp>
      <p:sp>
        <p:nvSpPr>
          <p:cNvPr id="4" name="Text Placeholder 3">
            <a:extLst>
              <a:ext uri="{FF2B5EF4-FFF2-40B4-BE49-F238E27FC236}">
                <a16:creationId xmlns:a16="http://schemas.microsoft.com/office/drawing/2014/main" id="{1C766A0A-F55F-7948-4C11-2AEB0EAA0A06}"/>
              </a:ext>
            </a:extLst>
          </p:cNvPr>
          <p:cNvSpPr>
            <a:spLocks noGrp="1"/>
          </p:cNvSpPr>
          <p:nvPr>
            <p:ph type="body" sz="half" idx="2"/>
          </p:nvPr>
        </p:nvSpPr>
        <p:spPr/>
        <p:txBody>
          <a:bodyPr>
            <a:normAutofit/>
          </a:bodyPr>
          <a:lstStyle/>
          <a:p>
            <a:pPr rtl="0" fontAlgn="base">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Amazon.in, Flipkart.com take the longest  time displaying graphics and photos  during promotion, sales period. </a:t>
            </a:r>
          </a:p>
          <a:p>
            <a:pPr rtl="0" fontAlgn="base">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Most people face Late declaration of price on Myntra and Paytm  during promotion, sales period. </a:t>
            </a:r>
          </a:p>
          <a:p>
            <a:pPr rtl="0" fontAlgn="base">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Myntra and Paytm  take the longest page loading time  during promotion, sales period. </a:t>
            </a:r>
          </a:p>
          <a:p>
            <a:pPr rtl="0" fontAlgn="base">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Snapdeal.com and Amazon.in have the most limited modes of payment on most products  during promotion, sales period. </a:t>
            </a:r>
          </a:p>
          <a:p>
            <a:pPr rtl="0" fontAlgn="base">
              <a:spcBef>
                <a:spcPts val="0"/>
              </a:spcBef>
              <a:spcAft>
                <a:spcPts val="0"/>
              </a:spcAft>
            </a:pPr>
            <a:endParaRPr lang="en-US" sz="1400" b="0" i="0" u="none" strike="noStrike" dirty="0">
              <a:effectLst/>
              <a:latin typeface="Arial" panose="020B0604020202020204" pitchFamily="34" charset="0"/>
            </a:endParaRPr>
          </a:p>
          <a:p>
            <a:endParaRPr lang="en-IN" dirty="0"/>
          </a:p>
          <a:p>
            <a:endParaRPr lang="en-US" dirty="0"/>
          </a:p>
        </p:txBody>
      </p:sp>
      <p:pic>
        <p:nvPicPr>
          <p:cNvPr id="4098" name="Picture 2" descr="89% Of Consumers Are More Likely To Buy Products From Amazon Than Other  E-Commerce Sites: Study">
            <a:extLst>
              <a:ext uri="{FF2B5EF4-FFF2-40B4-BE49-F238E27FC236}">
                <a16:creationId xmlns:a16="http://schemas.microsoft.com/office/drawing/2014/main" id="{2A089101-762D-46D4-1FDC-4F9A26AED5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56163" y="1069711"/>
            <a:ext cx="6251575" cy="4167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9004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1533</TotalTime>
  <Words>1093</Words>
  <Application>Microsoft Office PowerPoint</Application>
  <PresentationFormat>Widescreen</PresentationFormat>
  <Paragraphs>58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Bahnschrift Light Condensed</vt:lpstr>
      <vt:lpstr>Bahnschrift SemiBold Condensed</vt:lpstr>
      <vt:lpstr>Century Gothic</vt:lpstr>
      <vt:lpstr>Wingdings 2</vt:lpstr>
      <vt:lpstr>Quotable</vt:lpstr>
      <vt:lpstr>A case study from Indian e-commerce customers</vt:lpstr>
      <vt:lpstr>Introduction</vt:lpstr>
      <vt:lpstr>Analysis:-</vt:lpstr>
      <vt:lpstr>Exploratory Data analysis</vt:lpstr>
      <vt:lpstr>DETAILING:-</vt:lpstr>
      <vt:lpstr>Consumer online shopping activities</vt:lpstr>
      <vt:lpstr>Consumer online shopping preferences:-</vt:lpstr>
      <vt:lpstr>consumer opinions on Website Features</vt:lpstr>
      <vt:lpstr>Consumer Ecommerce Website preferences and opinions</vt:lpstr>
      <vt:lpstr>Analyzing Relationship between Customer retention and Perceived Risks</vt:lpstr>
      <vt:lpstr>Analyzing Relationship between Customer retention and Perceived Risks </vt:lpstr>
      <vt:lpstr>Analysing Relationship between Customer retention and Perceived Risks</vt:lpstr>
      <vt:lpstr>PowerPoint Presentation</vt:lpstr>
      <vt:lpstr>Analyzing Relationship between Customer retention and Utilitarian Value </vt:lpstr>
      <vt:lpstr>Analyzing Relationship between Customer retention and Utilitarian Value</vt:lpstr>
      <vt:lpstr>Analyzing Relationship between Hedonic value and Utilitarian Value</vt:lpstr>
      <vt:lpstr>Consumer Hesitation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case study from Indian e-commerce customers</dc:title>
  <dc:creator>admin</dc:creator>
  <cp:lastModifiedBy>admin</cp:lastModifiedBy>
  <cp:revision>1</cp:revision>
  <dcterms:created xsi:type="dcterms:W3CDTF">2022-06-11T03:02:48Z</dcterms:created>
  <dcterms:modified xsi:type="dcterms:W3CDTF">2022-06-12T04:36:28Z</dcterms:modified>
</cp:coreProperties>
</file>