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7" r:id="rId9"/>
    <p:sldId id="268" r:id="rId10"/>
    <p:sldId id="269" r:id="rId11"/>
    <p:sldId id="271" r:id="rId12"/>
    <p:sldId id="270" r:id="rId13"/>
    <p:sldId id="263" r:id="rId14"/>
    <p:sldId id="272" r:id="rId15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2" autoAdjust="0"/>
    <p:restoredTop sz="93969" autoAdjust="0"/>
  </p:normalViewPr>
  <p:slideViewPr>
    <p:cSldViewPr snapToGrid="0" snapToObjects="1">
      <p:cViewPr varScale="1">
        <p:scale>
          <a:sx n="57" d="100"/>
          <a:sy n="57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621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0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9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5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4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5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3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6268799" y="1503184"/>
            <a:ext cx="7477601" cy="18003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Unrolled Linked List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10586799" y="6607050"/>
            <a:ext cx="3823468" cy="8409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ct val="200000"/>
              </a:lnSpc>
              <a:buNone/>
            </a:pPr>
            <a:r>
              <a:rPr lang="en-US" sz="3200" dirty="0">
                <a:solidFill>
                  <a:srgbClr val="DCD7E5"/>
                </a:solidFill>
                <a:latin typeface="Gulim" panose="020B0600000101010101" pitchFamily="34" charset="-127"/>
                <a:ea typeface="Gulim" panose="020B0600000101010101" pitchFamily="34" charset="-127"/>
                <a:cs typeface="Heebo" pitchFamily="34" charset="-120"/>
              </a:rPr>
              <a:t>AAKANKSH N </a:t>
            </a:r>
          </a:p>
          <a:p>
            <a:pPr marL="0" indent="0" algn="r">
              <a:lnSpc>
                <a:spcPts val="2799"/>
              </a:lnSpc>
              <a:buNone/>
            </a:pPr>
            <a:r>
              <a:rPr lang="en-US" sz="3200" dirty="0">
                <a:solidFill>
                  <a:srgbClr val="DCD7E5"/>
                </a:solidFill>
                <a:latin typeface="Gulim" panose="020B0600000101010101" pitchFamily="34" charset="-127"/>
                <a:ea typeface="Gulim" panose="020B0600000101010101" pitchFamily="34" charset="-127"/>
                <a:cs typeface="Heebo" pitchFamily="34" charset="-120"/>
              </a:rPr>
              <a:t>USN: 1RV22CS002</a:t>
            </a:r>
            <a:endParaRPr lang="en-US" sz="320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DA9257-0ED5-0F81-51B7-6CCE595258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51308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1"/>
          <p:cNvSpPr/>
          <p:nvPr/>
        </p:nvSpPr>
        <p:spPr>
          <a:xfrm>
            <a:off x="721410" y="373972"/>
            <a:ext cx="6435675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</a:rPr>
              <a:t>SEARCHING OF ELEMENTS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DEC91-BB54-3D95-FDED-7963DA3E1C59}"/>
              </a:ext>
            </a:extLst>
          </p:cNvPr>
          <p:cNvSpPr txBox="1"/>
          <p:nvPr/>
        </p:nvSpPr>
        <p:spPr>
          <a:xfrm>
            <a:off x="1486771" y="1330765"/>
            <a:ext cx="5828429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bool search(struct Node* head, int element) {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// Traverse the list from head to tail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struct Node* current = head;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while (current != NULL) {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 // Search for the element in the current node's array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 for (int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= 0;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 &lt; current-&gt;numElements; 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++)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if (current-&gt;array[</a:t>
            </a:r>
            <a:r>
              <a:rPr lang="en-US" sz="2000" dirty="0" err="1">
                <a:solidFill>
                  <a:schemeClr val="bg1"/>
                </a:solidFill>
              </a:rPr>
              <a:t>i</a:t>
            </a:r>
            <a:r>
              <a:rPr lang="en-US" sz="2000" dirty="0">
                <a:solidFill>
                  <a:schemeClr val="bg1"/>
                </a:solidFill>
              </a:rPr>
              <a:t>] == element) {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return true; // Element found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    // Move to the next node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current = current-&gt;next;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}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   return false; // Element not found</a:t>
            </a:r>
          </a:p>
          <a:p>
            <a:r>
              <a:rPr lang="en-US" sz="2000" dirty="0">
                <a:solidFill>
                  <a:schemeClr val="bg1"/>
                </a:solidFill>
              </a:rPr>
              <a:t>}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AAF0A-4D0F-40CD-FBEC-061F84CCD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686" y="0"/>
            <a:ext cx="4578714" cy="81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0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7481768" y="4092654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endParaRPr lang="en-US" sz="787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6EAA2-BA34-3DB8-73FA-7697586371CC}"/>
              </a:ext>
            </a:extLst>
          </p:cNvPr>
          <p:cNvSpPr txBox="1"/>
          <p:nvPr/>
        </p:nvSpPr>
        <p:spPr>
          <a:xfrm>
            <a:off x="938966" y="519248"/>
            <a:ext cx="834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DELETION OF ELEMENT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1B5CBB-0544-B226-4295-8EA3E22B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33" y="1622553"/>
            <a:ext cx="86360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631" tIns="0" rIns="20631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u="sng" dirty="0">
                <a:solidFill>
                  <a:schemeClr val="bg1"/>
                </a:solidFill>
                <a:latin typeface="-apple-system"/>
              </a:rPr>
              <a:t>STEP 1</a:t>
            </a:r>
            <a:r>
              <a:rPr lang="en-US" altLang="en-US" sz="2400" dirty="0">
                <a:solidFill>
                  <a:schemeClr val="bg1"/>
                </a:solidFill>
                <a:latin typeface="-apple-system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Traverse the list from head to tail using a pointer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STEP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:For each node, search for the element in the node’s array using a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STEP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:If the element is found, delete it from the array by swapping it with the last element and reducing the number of elements by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STEP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:If the array becomes empty, delete the node from the list by updating the previous node’s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next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 pointer and freeing the memory for the node.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STEP 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:Return true if the element is deleted, or false if the element is not found or the list is empty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40C17-DCCE-B1FD-AE3D-3F050D26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087" y="39271"/>
            <a:ext cx="4578493" cy="81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8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7481768" y="4092654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endParaRPr lang="en-US" sz="787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4303D6-652C-E27D-C6D2-B231A80CC536}"/>
              </a:ext>
            </a:extLst>
          </p:cNvPr>
          <p:cNvSpPr txBox="1"/>
          <p:nvPr/>
        </p:nvSpPr>
        <p:spPr>
          <a:xfrm>
            <a:off x="586633" y="2096808"/>
            <a:ext cx="66160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bool delete(struct Node* head, int element) {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// Traverse the list from head to tail</a:t>
            </a:r>
          </a:p>
          <a:p>
            <a:r>
              <a:rPr lang="en-US" dirty="0">
                <a:solidFill>
                  <a:schemeClr val="bg1"/>
                </a:solidFill>
              </a:rPr>
              <a:t>    struct Node* current = head;</a:t>
            </a:r>
          </a:p>
          <a:p>
            <a:r>
              <a:rPr lang="en-US" dirty="0">
                <a:solidFill>
                  <a:schemeClr val="bg1"/>
                </a:solidFill>
              </a:rPr>
              <a:t>    struct Node* 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 = NULL;</a:t>
            </a:r>
          </a:p>
          <a:p>
            <a:r>
              <a:rPr lang="en-US" dirty="0">
                <a:solidFill>
                  <a:schemeClr val="bg1"/>
                </a:solidFill>
              </a:rPr>
              <a:t>    while (current != NULL) {</a:t>
            </a:r>
          </a:p>
          <a:p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// Search for the element in the current node's array</a:t>
            </a:r>
          </a:p>
          <a:p>
            <a:r>
              <a:rPr lang="en-US" dirty="0">
                <a:solidFill>
                  <a:schemeClr val="bg1"/>
                </a:solidFill>
              </a:rPr>
              <a:t>        for (int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= 0;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&lt; current-&gt;</a:t>
            </a:r>
            <a:r>
              <a:rPr lang="en-US" dirty="0" err="1">
                <a:solidFill>
                  <a:schemeClr val="bg1"/>
                </a:solidFill>
              </a:rPr>
              <a:t>numElements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++)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if (current-&gt;array[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== element) {</a:t>
            </a:r>
          </a:p>
          <a:p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current-&gt;array[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 = current-&gt;array[current-&gt;</a:t>
            </a:r>
            <a:r>
              <a:rPr lang="en-US" dirty="0" err="1">
                <a:solidFill>
                  <a:schemeClr val="bg1"/>
                </a:solidFill>
              </a:rPr>
              <a:t>numElements</a:t>
            </a:r>
            <a:r>
              <a:rPr lang="en-US" dirty="0">
                <a:solidFill>
                  <a:schemeClr val="bg1"/>
                </a:solidFill>
              </a:rPr>
              <a:t> - 1]; // Swap with the last element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current-&gt;</a:t>
            </a:r>
            <a:r>
              <a:rPr lang="en-US" dirty="0" err="1">
                <a:solidFill>
                  <a:schemeClr val="bg1"/>
                </a:solidFill>
              </a:rPr>
              <a:t>numElements</a:t>
            </a:r>
            <a:r>
              <a:rPr lang="en-US" dirty="0">
                <a:solidFill>
                  <a:schemeClr val="bg1"/>
                </a:solidFill>
              </a:rPr>
              <a:t>--; // Reduce the number of elements by 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return false; // Element not found or list is empty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94ADC5-5B37-66A1-3DDF-FD05132D447A}"/>
              </a:ext>
            </a:extLst>
          </p:cNvPr>
          <p:cNvSpPr txBox="1"/>
          <p:nvPr/>
        </p:nvSpPr>
        <p:spPr>
          <a:xfrm>
            <a:off x="7789333" y="1913466"/>
            <a:ext cx="6189134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// If the array becomes empty, delete the node from the list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if (current-&gt;</a:t>
            </a:r>
            <a:r>
              <a:rPr lang="en-US" dirty="0" err="1">
                <a:solidFill>
                  <a:schemeClr val="bg1"/>
                </a:solidFill>
              </a:rPr>
              <a:t>numElements</a:t>
            </a:r>
            <a:r>
              <a:rPr lang="en-US" dirty="0">
                <a:solidFill>
                  <a:schemeClr val="bg1"/>
                </a:solidFill>
              </a:rPr>
              <a:t> == 0)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if (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 == NULL)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// The first node is empty, update the head pointer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head = current-&gt;next;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} else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// The middle or last node is empty, update the 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 pointer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-&gt;next = current-&gt;next;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// Free the memory for the node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free(current);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return true; // Element deleted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}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// Move to the next node</a:t>
            </a:r>
          </a:p>
          <a:p>
            <a:r>
              <a:rPr lang="en-US" dirty="0">
                <a:solidFill>
                  <a:schemeClr val="bg1"/>
                </a:solidFill>
              </a:rPr>
              <a:t>        </a:t>
            </a:r>
            <a:r>
              <a:rPr lang="en-US" dirty="0" err="1">
                <a:solidFill>
                  <a:schemeClr val="bg1"/>
                </a:solidFill>
              </a:rPr>
              <a:t>prev</a:t>
            </a:r>
            <a:r>
              <a:rPr lang="en-US" dirty="0">
                <a:solidFill>
                  <a:schemeClr val="bg1"/>
                </a:solidFill>
              </a:rPr>
              <a:t> = current;</a:t>
            </a:r>
          </a:p>
          <a:p>
            <a:r>
              <a:rPr lang="en-US" dirty="0">
                <a:solidFill>
                  <a:schemeClr val="bg1"/>
                </a:solidFill>
              </a:rPr>
              <a:t>        current = current-&gt;next;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46EAA2-BA34-3DB8-73FA-7697586371CC}"/>
              </a:ext>
            </a:extLst>
          </p:cNvPr>
          <p:cNvSpPr txBox="1"/>
          <p:nvPr/>
        </p:nvSpPr>
        <p:spPr>
          <a:xfrm>
            <a:off x="938966" y="519248"/>
            <a:ext cx="8348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DELETION OF ELEMENT </a:t>
            </a:r>
          </a:p>
        </p:txBody>
      </p:sp>
    </p:spTree>
    <p:extLst>
      <p:ext uri="{BB962C8B-B14F-4D97-AF65-F5344CB8AC3E}">
        <p14:creationId xmlns:p14="http://schemas.microsoft.com/office/powerpoint/2010/main" val="284281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583439" y="477559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Time complexity of Searching in Unrolled Linked List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10205622" y="3094751"/>
            <a:ext cx="3405782" cy="12553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r>
              <a:rPr lang="en-US" sz="7873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O(√n)</a:t>
            </a:r>
            <a:endParaRPr lang="en-US" sz="7873" dirty="0"/>
          </a:p>
        </p:txBody>
      </p:sp>
      <p:sp>
        <p:nvSpPr>
          <p:cNvPr id="6" name="Text 3"/>
          <p:cNvSpPr/>
          <p:nvPr/>
        </p:nvSpPr>
        <p:spPr>
          <a:xfrm>
            <a:off x="9186506" y="5292447"/>
            <a:ext cx="511052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Efficient search operations due to reduced number of nodes accessed.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481768" y="4092654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endParaRPr lang="en-US" sz="787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106774-333C-57D7-25A9-CB01D4A2610E}"/>
              </a:ext>
            </a:extLst>
          </p:cNvPr>
          <p:cNvSpPr txBox="1"/>
          <p:nvPr/>
        </p:nvSpPr>
        <p:spPr>
          <a:xfrm>
            <a:off x="1236133" y="2810933"/>
            <a:ext cx="795037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Time complexity is less because :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-apple-system"/>
              </a:rPr>
              <a:t>The array size is fixed and small (5 in your example), so the number of elements to check in each node’s array is bounded by a constant. This means that the time complexity of searching in the array is O(1), which is negligible compared to the time complexity of traversing the nodes, which is O(sqrt(n)).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7481768" y="4092654"/>
            <a:ext cx="5110639" cy="9998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7873"/>
              </a:lnSpc>
              <a:buNone/>
            </a:pPr>
            <a:endParaRPr lang="en-US" sz="787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9F9FF-21E6-1C6D-2848-F416D334AF78}"/>
              </a:ext>
            </a:extLst>
          </p:cNvPr>
          <p:cNvSpPr txBox="1"/>
          <p:nvPr/>
        </p:nvSpPr>
        <p:spPr>
          <a:xfrm>
            <a:off x="3272283" y="3269158"/>
            <a:ext cx="7752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OCR A Extended" panose="02010509020102010303" pitchFamily="50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2571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7712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266190" y="799146"/>
            <a:ext cx="67132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</a:rPr>
              <a:t>NEED FOR UNROLLED LINKED LIST</a:t>
            </a:r>
          </a:p>
        </p:txBody>
      </p:sp>
      <p:sp>
        <p:nvSpPr>
          <p:cNvPr id="5" name="Text 2"/>
          <p:cNvSpPr/>
          <p:nvPr/>
        </p:nvSpPr>
        <p:spPr>
          <a:xfrm>
            <a:off x="1266188" y="2741932"/>
            <a:ext cx="2720274" cy="3554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Montserrat" pitchFamily="34" charset="0"/>
              </a:rPr>
              <a:t>Memory</a:t>
            </a:r>
            <a:r>
              <a:rPr lang="en-US" sz="2187" dirty="0">
                <a:solidFill>
                  <a:srgbClr val="F2F0F4"/>
                </a:solidFill>
                <a:latin typeface="Montserrat" pitchFamily="34" charset="0"/>
              </a:rPr>
              <a:t> 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1266188" y="3315225"/>
            <a:ext cx="9916941" cy="14332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Each node carries both the data and a pointer to the next node, leading to increased memory consumption.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The allocation of space for pointers, in proportion to the actual data, contributes to the overall inefficiency of memory utilization.</a:t>
            </a:r>
          </a:p>
          <a:p>
            <a:pPr marL="0" indent="0">
              <a:lnSpc>
                <a:spcPts val="2799"/>
              </a:lnSpc>
              <a:buNone/>
            </a:pP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266189" y="525457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Cache Misses 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1266189" y="5681893"/>
            <a:ext cx="99169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As each node only contains a single element along with a pointer to the next node, accessing elements sequentially may require frequent jumps to non-contiguous memory locations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3DED6-2147-8CC0-284C-3D0F296EB389}"/>
              </a:ext>
            </a:extLst>
          </p:cNvPr>
          <p:cNvSpPr txBox="1"/>
          <p:nvPr/>
        </p:nvSpPr>
        <p:spPr>
          <a:xfrm>
            <a:off x="1266188" y="1862666"/>
            <a:ext cx="118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We need unrolled linked list to overcome some disadvantages of traditional linked list  such 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6004" y="-84415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2723" y="-27622"/>
            <a:ext cx="4174505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365493" y="607099"/>
            <a:ext cx="89611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an Unrolled Linked List?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1164" y="3737252"/>
            <a:ext cx="499943" cy="499942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80600" y="3734531"/>
            <a:ext cx="121920" cy="2892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36934" y="369778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Node Structure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3278" y="4141231"/>
            <a:ext cx="38200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Each node contains a fixed number of elements and a reference to the next node.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9389323" y="366367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98218" y="3663137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0038100" y="3606761"/>
            <a:ext cx="26060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Memory Efficiency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10038100" y="4087178"/>
            <a:ext cx="3820001" cy="10425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Reduces memory overhead by storing multiple elements in a single node.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4626921" y="55898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788979" y="5625466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5273814" y="562546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5273814" y="6105883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Improves access times by reducing the number of nodes needed to access a specific element.</a:t>
            </a:r>
            <a:endParaRPr lang="en-US" sz="17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E81E5-1BA9-A581-FE25-A49B30DDDCB3}"/>
              </a:ext>
            </a:extLst>
          </p:cNvPr>
          <p:cNvSpPr txBox="1"/>
          <p:nvPr/>
        </p:nvSpPr>
        <p:spPr>
          <a:xfrm>
            <a:off x="4991107" y="1828800"/>
            <a:ext cx="8098360" cy="114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99"/>
              </a:lnSpc>
              <a:buNone/>
            </a:pPr>
            <a:r>
              <a:rPr lang="en-US" sz="18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 unrolled linked list is a variation of linked lists where each node contains an array of elements rather than a single element. This enables more efficient usage of memory and faster access times.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3376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2037993" y="740343"/>
            <a:ext cx="96926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Advantages of Unrolled Linked List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802011" y="1969573"/>
            <a:ext cx="3370064" cy="2721173"/>
          </a:xfrm>
          <a:prstGeom prst="roundRect">
            <a:avLst>
              <a:gd name="adj" fmla="val 3675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037993" y="220555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Memory Optimization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037993" y="3033158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Reduces the amount of space needed to store the same elements compared to traditional linked lists.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394246" y="1969573"/>
            <a:ext cx="3370064" cy="2721173"/>
          </a:xfrm>
          <a:prstGeom prst="roundRect">
            <a:avLst>
              <a:gd name="adj" fmla="val 3675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5630227" y="2205554"/>
            <a:ext cx="24536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Efficient Traversal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5630227" y="26859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Minimizes the number of nodes traversed to access specific elements, resulting in faster operations.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986480" y="1969573"/>
            <a:ext cx="3370064" cy="2721173"/>
          </a:xfrm>
          <a:prstGeom prst="roundRect">
            <a:avLst>
              <a:gd name="adj" fmla="val 3675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9222462" y="2205554"/>
            <a:ext cx="28981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Cache Performance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9222462" y="3033158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Enhances cache performance due to better locality of reference.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59CD01-F844-EECE-7239-3A21DD80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215" y="5225603"/>
            <a:ext cx="11069452" cy="26314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8104" y="275415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1"/>
          <p:cNvSpPr/>
          <p:nvPr/>
        </p:nvSpPr>
        <p:spPr>
          <a:xfrm>
            <a:off x="1659665" y="162514"/>
            <a:ext cx="5843534" cy="6571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Structure of a NODE and Threshold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223791" y="1220082"/>
            <a:ext cx="376893" cy="47311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319702" y="1257274"/>
            <a:ext cx="91912" cy="3941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075499" y="1254184"/>
            <a:ext cx="1675063" cy="3285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Node Structure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100019" y="1708921"/>
            <a:ext cx="4541025" cy="15397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Each node in the unrolled linked list contains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1.An array of elements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2. A reference to the next node.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D6839B-6A68-3A0B-049F-0CED1851C155}"/>
              </a:ext>
            </a:extLst>
          </p:cNvPr>
          <p:cNvSpPr/>
          <p:nvPr/>
        </p:nvSpPr>
        <p:spPr>
          <a:xfrm>
            <a:off x="0" y="5588000"/>
            <a:ext cx="14630400" cy="270522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273CC23-359B-3AD7-5885-E3628FB20C43}"/>
              </a:ext>
            </a:extLst>
          </p:cNvPr>
          <p:cNvSpPr/>
          <p:nvPr/>
        </p:nvSpPr>
        <p:spPr>
          <a:xfrm>
            <a:off x="917767" y="6293882"/>
            <a:ext cx="5621867" cy="1422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686403-A2C3-832D-2DEF-834A7E799EF4}"/>
              </a:ext>
            </a:extLst>
          </p:cNvPr>
          <p:cNvSpPr/>
          <p:nvPr/>
        </p:nvSpPr>
        <p:spPr>
          <a:xfrm>
            <a:off x="7471065" y="6316133"/>
            <a:ext cx="5432135" cy="14224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E84B4CC-9224-83DB-4541-8C3B3F38A9BD}"/>
              </a:ext>
            </a:extLst>
          </p:cNvPr>
          <p:cNvSpPr/>
          <p:nvPr/>
        </p:nvSpPr>
        <p:spPr>
          <a:xfrm>
            <a:off x="1288782" y="6642621"/>
            <a:ext cx="778933" cy="7047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A55575C-0E8B-1470-1D11-1CF2713D2E9A}"/>
              </a:ext>
            </a:extLst>
          </p:cNvPr>
          <p:cNvSpPr/>
          <p:nvPr/>
        </p:nvSpPr>
        <p:spPr>
          <a:xfrm>
            <a:off x="10876785" y="6678143"/>
            <a:ext cx="778933" cy="7281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978F75D-2042-5E0F-2CD4-31925C41C7A4}"/>
              </a:ext>
            </a:extLst>
          </p:cNvPr>
          <p:cNvSpPr/>
          <p:nvPr/>
        </p:nvSpPr>
        <p:spPr>
          <a:xfrm>
            <a:off x="9797665" y="6669677"/>
            <a:ext cx="778933" cy="7281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60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EDCA176-D06B-8ED4-7643-BD4F29FD07B5}"/>
              </a:ext>
            </a:extLst>
          </p:cNvPr>
          <p:cNvSpPr/>
          <p:nvPr/>
        </p:nvSpPr>
        <p:spPr>
          <a:xfrm>
            <a:off x="8771680" y="6669677"/>
            <a:ext cx="778933" cy="7281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9B8E9CB-D310-7D21-4956-604186C7F193}"/>
              </a:ext>
            </a:extLst>
          </p:cNvPr>
          <p:cNvSpPr/>
          <p:nvPr/>
        </p:nvSpPr>
        <p:spPr>
          <a:xfrm>
            <a:off x="7702934" y="6678143"/>
            <a:ext cx="778933" cy="7281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40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C95BACC-6CD1-9DE0-112D-93B9E6A41A53}"/>
              </a:ext>
            </a:extLst>
          </p:cNvPr>
          <p:cNvSpPr/>
          <p:nvPr/>
        </p:nvSpPr>
        <p:spPr>
          <a:xfrm>
            <a:off x="5424367" y="6665964"/>
            <a:ext cx="778933" cy="7047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CDEDB7-3280-64DB-D77B-136E71D2481A}"/>
              </a:ext>
            </a:extLst>
          </p:cNvPr>
          <p:cNvSpPr/>
          <p:nvPr/>
        </p:nvSpPr>
        <p:spPr>
          <a:xfrm>
            <a:off x="4379408" y="6657498"/>
            <a:ext cx="778933" cy="7047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9724AE7-6093-A23B-A49D-50563F1B7E8D}"/>
              </a:ext>
            </a:extLst>
          </p:cNvPr>
          <p:cNvSpPr/>
          <p:nvPr/>
        </p:nvSpPr>
        <p:spPr>
          <a:xfrm>
            <a:off x="3300288" y="6642621"/>
            <a:ext cx="778933" cy="7047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30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F5F748-F515-FD12-5F18-61399F8977A7}"/>
              </a:ext>
            </a:extLst>
          </p:cNvPr>
          <p:cNvSpPr/>
          <p:nvPr/>
        </p:nvSpPr>
        <p:spPr>
          <a:xfrm>
            <a:off x="2298196" y="6651087"/>
            <a:ext cx="778933" cy="70479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0691B0-23D0-C102-AE54-5EA9DDC3B4BF}"/>
              </a:ext>
            </a:extLst>
          </p:cNvPr>
          <p:cNvSpPr/>
          <p:nvPr/>
        </p:nvSpPr>
        <p:spPr>
          <a:xfrm>
            <a:off x="11929999" y="6661225"/>
            <a:ext cx="778933" cy="7281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NULL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15B6634A-1127-6706-4764-B415D32A6AD3}"/>
              </a:ext>
            </a:extLst>
          </p:cNvPr>
          <p:cNvSpPr/>
          <p:nvPr/>
        </p:nvSpPr>
        <p:spPr>
          <a:xfrm>
            <a:off x="5743865" y="7005082"/>
            <a:ext cx="1725544" cy="1652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38C6BE-AB0B-9E82-7A5C-784BCAEEFAB2}"/>
              </a:ext>
            </a:extLst>
          </p:cNvPr>
          <p:cNvSpPr txBox="1"/>
          <p:nvPr/>
        </p:nvSpPr>
        <p:spPr>
          <a:xfrm>
            <a:off x="3241690" y="5906281"/>
            <a:ext cx="83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NODE</a:t>
            </a:r>
          </a:p>
        </p:txBody>
      </p:sp>
      <p:sp>
        <p:nvSpPr>
          <p:cNvPr id="44" name="Shape 2">
            <a:extLst>
              <a:ext uri="{FF2B5EF4-FFF2-40B4-BE49-F238E27FC236}">
                <a16:creationId xmlns:a16="http://schemas.microsoft.com/office/drawing/2014/main" id="{7D91B9CE-CB79-5334-03A9-A18B22A14140}"/>
              </a:ext>
            </a:extLst>
          </p:cNvPr>
          <p:cNvSpPr/>
          <p:nvPr/>
        </p:nvSpPr>
        <p:spPr>
          <a:xfrm>
            <a:off x="7753349" y="1626600"/>
            <a:ext cx="376893" cy="473110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ACFA40-B447-8821-0D87-BB8B1D8E1D01}"/>
              </a:ext>
            </a:extLst>
          </p:cNvPr>
          <p:cNvSpPr txBox="1"/>
          <p:nvPr/>
        </p:nvSpPr>
        <p:spPr>
          <a:xfrm>
            <a:off x="8319647" y="1601545"/>
            <a:ext cx="3448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Threshold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FAE8C0D-1E1D-473A-7781-26CA0992AA85}"/>
              </a:ext>
            </a:extLst>
          </p:cNvPr>
          <p:cNvCxnSpPr/>
          <p:nvPr/>
        </p:nvCxnSpPr>
        <p:spPr>
          <a:xfrm>
            <a:off x="9161146" y="3014133"/>
            <a:ext cx="14154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A0E3CD0-9D34-A1DF-401E-418AE296676A}"/>
              </a:ext>
            </a:extLst>
          </p:cNvPr>
          <p:cNvSpPr txBox="1"/>
          <p:nvPr/>
        </p:nvSpPr>
        <p:spPr>
          <a:xfrm>
            <a:off x="9205211" y="2521862"/>
            <a:ext cx="14154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capacity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B32A8D-E63C-FF48-753E-02A9CDCA0645}"/>
              </a:ext>
            </a:extLst>
          </p:cNvPr>
          <p:cNvSpPr txBox="1"/>
          <p:nvPr/>
        </p:nvSpPr>
        <p:spPr>
          <a:xfrm>
            <a:off x="9692730" y="3036055"/>
            <a:ext cx="30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2" name="Plus Sign 51">
            <a:extLst>
              <a:ext uri="{FF2B5EF4-FFF2-40B4-BE49-F238E27FC236}">
                <a16:creationId xmlns:a16="http://schemas.microsoft.com/office/drawing/2014/main" id="{4ED05054-62CD-851E-C6BE-3C932A8B7C45}"/>
              </a:ext>
            </a:extLst>
          </p:cNvPr>
          <p:cNvSpPr/>
          <p:nvPr/>
        </p:nvSpPr>
        <p:spPr>
          <a:xfrm>
            <a:off x="10956080" y="2775478"/>
            <a:ext cx="309677" cy="369332"/>
          </a:xfrm>
          <a:prstGeom prst="mathPlu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6085AA-61A6-EA75-E192-AEB2A5BE8860}"/>
              </a:ext>
            </a:extLst>
          </p:cNvPr>
          <p:cNvSpPr txBox="1"/>
          <p:nvPr/>
        </p:nvSpPr>
        <p:spPr>
          <a:xfrm>
            <a:off x="11655718" y="2667756"/>
            <a:ext cx="289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28E560-076A-CFB0-8E1F-10E094BF1BDC}"/>
              </a:ext>
            </a:extLst>
          </p:cNvPr>
          <p:cNvSpPr txBox="1"/>
          <p:nvPr/>
        </p:nvSpPr>
        <p:spPr>
          <a:xfrm>
            <a:off x="7941795" y="3680235"/>
            <a:ext cx="5023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Here , threshold  gives the number of array elements that can be filled inside each node </a:t>
            </a: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1370B3B6-1CC1-6FC3-370E-12645999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33" y="3474973"/>
            <a:ext cx="353267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{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numElements;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array[maxElements];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Node *next;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791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85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Operations on Unrolled Linked List</a:t>
            </a:r>
            <a:endParaRPr lang="en-US" sz="4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556" y="2320052"/>
            <a:ext cx="1104781" cy="176772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64688" y="2540913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Insertion</a:t>
            </a:r>
            <a:endParaRPr lang="en-US" sz="2175" dirty="0"/>
          </a:p>
        </p:txBody>
      </p:sp>
      <p:sp>
        <p:nvSpPr>
          <p:cNvPr id="8" name="Text 3"/>
          <p:cNvSpPr/>
          <p:nvPr/>
        </p:nvSpPr>
        <p:spPr>
          <a:xfrm>
            <a:off x="2264688" y="3018711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Addition of new elements by adjusting references and redistributing elements within nodes.</a:t>
            </a:r>
            <a:endParaRPr lang="en-US" sz="174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556" y="4087773"/>
            <a:ext cx="1104781" cy="17677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4688" y="4308634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dirty="0">
                <a:solidFill>
                  <a:srgbClr val="DCD7E5"/>
                </a:solidFill>
                <a:latin typeface="Montserrat" pitchFamily="34" charset="0"/>
              </a:rPr>
              <a:t>Searching</a:t>
            </a:r>
            <a:endParaRPr lang="en-US" sz="2175" dirty="0"/>
          </a:p>
        </p:txBody>
      </p:sp>
      <p:sp>
        <p:nvSpPr>
          <p:cNvPr id="11" name="Text 5"/>
          <p:cNvSpPr/>
          <p:nvPr/>
        </p:nvSpPr>
        <p:spPr>
          <a:xfrm>
            <a:off x="2264688" y="4786432"/>
            <a:ext cx="7879556" cy="706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Searching for the element by traversing through the linked list .</a:t>
            </a:r>
            <a:endParaRPr lang="en-US" sz="174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56" y="5855494"/>
            <a:ext cx="1104781" cy="1767721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64688" y="6076355"/>
            <a:ext cx="220968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19"/>
              </a:lnSpc>
            </a:pPr>
            <a:r>
              <a:rPr lang="en-US" sz="2175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Deletion</a:t>
            </a:r>
            <a:endParaRPr lang="en-US" sz="2175" dirty="0"/>
          </a:p>
          <a:p>
            <a:pPr marL="0" indent="0" algn="l">
              <a:lnSpc>
                <a:spcPts val="2719"/>
              </a:lnSpc>
              <a:buNone/>
            </a:pP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2264688" y="6554153"/>
            <a:ext cx="7879556" cy="7069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Removal of elements by redistributing data and adjusting references without </a:t>
            </a:r>
          </a:p>
          <a:p>
            <a:pPr marL="0" indent="0" algn="l">
              <a:lnSpc>
                <a:spcPts val="2784"/>
              </a:lnSpc>
              <a:buNone/>
            </a:pPr>
            <a:r>
              <a:rPr lang="en-US" sz="174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leaving gaps</a:t>
            </a:r>
            <a:endParaRPr lang="en-US" sz="1740" dirty="0"/>
          </a:p>
        </p:txBody>
      </p:sp>
      <p:pic>
        <p:nvPicPr>
          <p:cNvPr id="15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81095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721410" y="373972"/>
            <a:ext cx="6435675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</a:rPr>
              <a:t>INSERTION OF ELEMENTS </a:t>
            </a:r>
          </a:p>
        </p:txBody>
      </p:sp>
      <p:sp>
        <p:nvSpPr>
          <p:cNvPr id="6" name="Shape 2"/>
          <p:cNvSpPr/>
          <p:nvPr/>
        </p:nvSpPr>
        <p:spPr>
          <a:xfrm>
            <a:off x="682320" y="2356341"/>
            <a:ext cx="45719" cy="3002797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7" name="Shape 3"/>
          <p:cNvSpPr/>
          <p:nvPr/>
        </p:nvSpPr>
        <p:spPr>
          <a:xfrm>
            <a:off x="888889" y="221457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8" name="Shape 4"/>
          <p:cNvSpPr/>
          <p:nvPr/>
        </p:nvSpPr>
        <p:spPr>
          <a:xfrm>
            <a:off x="388946" y="198686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77898" y="202854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6"/>
          <p:cNvSpPr/>
          <p:nvPr/>
        </p:nvSpPr>
        <p:spPr>
          <a:xfrm>
            <a:off x="1860975" y="2035446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</a:rPr>
              <a:t>Creation of node 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1860975" y="2515863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cs typeface="Heebo" pitchFamily="34" charset="-120"/>
              </a:rPr>
              <a:t>The program should be run to check if there is a node created ,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cs typeface="Heebo" pitchFamily="34" charset="-120"/>
              </a:rPr>
              <a:t> if no nodes are found or if all nodes are full new node must be created 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888889" y="371690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3" name="Shape 9"/>
          <p:cNvSpPr/>
          <p:nvPr/>
        </p:nvSpPr>
        <p:spPr>
          <a:xfrm>
            <a:off x="388946" y="348919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543608" y="3530871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1"/>
          <p:cNvSpPr/>
          <p:nvPr/>
        </p:nvSpPr>
        <p:spPr>
          <a:xfrm>
            <a:off x="1860975" y="353777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</a:rPr>
              <a:t>Check if the node is full</a:t>
            </a:r>
            <a:endParaRPr lang="en-US" sz="2187" dirty="0"/>
          </a:p>
        </p:txBody>
      </p:sp>
      <p:sp>
        <p:nvSpPr>
          <p:cNvPr id="16" name="Text 12"/>
          <p:cNvSpPr/>
          <p:nvPr/>
        </p:nvSpPr>
        <p:spPr>
          <a:xfrm>
            <a:off x="1860975" y="401819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Each array element is checked to make sure that the node is .</a:t>
            </a:r>
            <a:endParaRPr lang="en-US" sz="1750" dirty="0"/>
          </a:p>
        </p:txBody>
      </p:sp>
      <p:sp>
        <p:nvSpPr>
          <p:cNvPr id="17" name="Shape 13"/>
          <p:cNvSpPr/>
          <p:nvPr/>
        </p:nvSpPr>
        <p:spPr>
          <a:xfrm>
            <a:off x="888889" y="5219237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552C86"/>
          </a:solidFill>
          <a:ln/>
        </p:spPr>
      </p:sp>
      <p:sp>
        <p:nvSpPr>
          <p:cNvPr id="18" name="Shape 14"/>
          <p:cNvSpPr/>
          <p:nvPr/>
        </p:nvSpPr>
        <p:spPr>
          <a:xfrm>
            <a:off x="388946" y="49915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13811">
            <a:solidFill>
              <a:srgbClr val="552C86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543608" y="5033202"/>
            <a:ext cx="19050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6"/>
          <p:cNvSpPr/>
          <p:nvPr/>
        </p:nvSpPr>
        <p:spPr>
          <a:xfrm>
            <a:off x="1860975" y="5040107"/>
            <a:ext cx="3154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</a:rPr>
              <a:t>Add element to either new node or current node </a:t>
            </a:r>
            <a:endParaRPr lang="en-US" sz="2187" dirty="0"/>
          </a:p>
        </p:txBody>
      </p:sp>
      <p:sp>
        <p:nvSpPr>
          <p:cNvPr id="21" name="Text 17"/>
          <p:cNvSpPr/>
          <p:nvPr/>
        </p:nvSpPr>
        <p:spPr>
          <a:xfrm>
            <a:off x="1860975" y="5520524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Implement methods to add or remove elements from the unrolled linked list.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98E6F0B-FE7E-6823-A87E-32F53E49E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686" y="40548"/>
            <a:ext cx="4578714" cy="8148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5" name="Text 1"/>
          <p:cNvSpPr/>
          <p:nvPr/>
        </p:nvSpPr>
        <p:spPr>
          <a:xfrm>
            <a:off x="721410" y="373972"/>
            <a:ext cx="6435675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chemeClr val="bg1"/>
                </a:solidFill>
              </a:rPr>
              <a:t>INSERTION OF ELEMENTS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4DEC91-BB54-3D95-FDED-7963DA3E1C59}"/>
              </a:ext>
            </a:extLst>
          </p:cNvPr>
          <p:cNvSpPr txBox="1"/>
          <p:nvPr/>
        </p:nvSpPr>
        <p:spPr>
          <a:xfrm>
            <a:off x="721410" y="2067221"/>
            <a:ext cx="659379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typedef struct node 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int data[NODE_SIZE];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int numElements;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struct node* next;</a:t>
            </a:r>
          </a:p>
          <a:p>
            <a:r>
              <a:rPr lang="en-IN" sz="2000" dirty="0">
                <a:solidFill>
                  <a:schemeClr val="bg1"/>
                </a:solidFill>
              </a:rPr>
              <a:t>} *NODE;</a:t>
            </a:r>
          </a:p>
          <a:p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void insertElement(NODE* head, NODE* last, int newElement) 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if (head == NULL) 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// Insert the first element into the first node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head = createNode();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head-&gt;data[0] = newElement;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last = head;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} else if (last-&gt;numElements &lt; NODE_SIZE) {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// Insert into the current node if there is space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last-&gt;data[last-&gt;numElements++] = newElement;</a:t>
            </a:r>
          </a:p>
          <a:p>
            <a:r>
              <a:rPr lang="en-IN" dirty="0"/>
              <a:t>   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25053-4B2F-4A7B-C934-E6C3CFCA5D87}"/>
              </a:ext>
            </a:extLst>
          </p:cNvPr>
          <p:cNvSpPr txBox="1"/>
          <p:nvPr/>
        </p:nvSpPr>
        <p:spPr>
          <a:xfrm>
            <a:off x="8263467" y="1572571"/>
            <a:ext cx="564552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else {</a:t>
            </a:r>
          </a:p>
          <a:p>
            <a:r>
              <a:rPr lang="en-IN" dirty="0">
                <a:solidFill>
                  <a:schemeClr val="bg1"/>
                </a:solidFill>
              </a:rPr>
              <a:t>        // Create a new node if the current node is full</a:t>
            </a:r>
          </a:p>
          <a:p>
            <a:r>
              <a:rPr lang="en-IN" dirty="0">
                <a:solidFill>
                  <a:schemeClr val="bg1"/>
                </a:solidFill>
              </a:rPr>
              <a:t>        NODE new_node = createNode();</a:t>
            </a:r>
          </a:p>
          <a:p>
            <a:r>
              <a:rPr lang="en-IN" dirty="0">
                <a:solidFill>
                  <a:schemeClr val="bg1"/>
                </a:solidFill>
              </a:rPr>
              <a:t>        int mid = last-&gt;numElements / 2;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// Move the final half of last-&gt;data into new_node-&gt;data</a:t>
            </a:r>
          </a:p>
          <a:p>
            <a:r>
              <a:rPr lang="en-IN" dirty="0">
                <a:solidFill>
                  <a:schemeClr val="bg1"/>
                </a:solidFill>
              </a:rPr>
              <a:t>        new_node-&gt;numElements = last-&gt;numElements - mid;</a:t>
            </a:r>
          </a:p>
          <a:p>
            <a:r>
              <a:rPr lang="en-IN" dirty="0">
                <a:solidFill>
                  <a:schemeClr val="bg1"/>
                </a:solidFill>
              </a:rPr>
              <a:t>        for (int i = mid, j = 0; i &lt; last-&gt;numElements; i++, </a:t>
            </a:r>
            <a:r>
              <a:rPr lang="en-IN" dirty="0" err="1">
                <a:solidFill>
                  <a:schemeClr val="bg1"/>
                </a:solidFill>
              </a:rPr>
              <a:t>j++</a:t>
            </a:r>
            <a:r>
              <a:rPr lang="en-IN" dirty="0">
                <a:solidFill>
                  <a:schemeClr val="bg1"/>
                </a:solidFill>
              </a:rPr>
              <a:t>) {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new_node-&gt;data[j] = last-&gt;data[i];</a:t>
            </a:r>
          </a:p>
          <a:p>
            <a:r>
              <a:rPr lang="en-IN" dirty="0">
                <a:solidFill>
                  <a:schemeClr val="bg1"/>
                </a:solidFill>
              </a:rPr>
              <a:t>        }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// Update last</a:t>
            </a:r>
          </a:p>
          <a:p>
            <a:r>
              <a:rPr lang="en-IN" dirty="0">
                <a:solidFill>
                  <a:schemeClr val="bg1"/>
                </a:solidFill>
              </a:rPr>
              <a:t>        last-&gt;numElements = mid;</a:t>
            </a:r>
          </a:p>
          <a:p>
            <a:r>
              <a:rPr lang="en-IN" dirty="0">
                <a:solidFill>
                  <a:schemeClr val="bg1"/>
                </a:solidFill>
              </a:rPr>
              <a:t>        last-&gt;next = new_node;</a:t>
            </a:r>
          </a:p>
          <a:p>
            <a:r>
              <a:rPr lang="en-IN" dirty="0">
                <a:solidFill>
                  <a:schemeClr val="bg1"/>
                </a:solidFill>
              </a:rPr>
              <a:t>        last = new_node;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// Insert the new element into the new node</a:t>
            </a:r>
          </a:p>
          <a:p>
            <a:r>
              <a:rPr lang="en-IN" dirty="0">
                <a:solidFill>
                  <a:schemeClr val="bg1"/>
                </a:solidFill>
              </a:rPr>
              <a:t>        last-&gt;data[last-&gt;numElements++] = newElement;</a:t>
            </a:r>
          </a:p>
          <a:p>
            <a:r>
              <a:rPr lang="en-IN" dirty="0">
                <a:solidFill>
                  <a:schemeClr val="bg1"/>
                </a:solidFill>
              </a:rPr>
              <a:t>    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842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1150299" y="198090"/>
            <a:ext cx="7751088" cy="8246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u="sng" dirty="0">
                <a:solidFill>
                  <a:schemeClr val="bg1"/>
                </a:solidFill>
              </a:rPr>
              <a:t>SEARCHING FOR AN ELEMENT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0DC71-BC92-D6A6-3724-32AE34082C38}"/>
              </a:ext>
            </a:extLst>
          </p:cNvPr>
          <p:cNvSpPr txBox="1"/>
          <p:nvPr/>
        </p:nvSpPr>
        <p:spPr>
          <a:xfrm>
            <a:off x="378726" y="1661074"/>
            <a:ext cx="8748342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sng" dirty="0">
                <a:solidFill>
                  <a:schemeClr val="bg1"/>
                </a:solidFill>
                <a:effectLst/>
                <a:latin typeface="-apple-system"/>
              </a:rPr>
              <a:t>STEP 1 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Start with the first node of the list and remember its address.</a:t>
            </a: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sz="2400" b="0" i="0" u="sng" dirty="0">
                <a:solidFill>
                  <a:schemeClr val="bg1"/>
                </a:solidFill>
                <a:effectLst/>
                <a:latin typeface="-apple-system"/>
              </a:rPr>
              <a:t>STEP2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Check each element in the node’s array one by one and compare it with the element you are looking for.</a:t>
            </a: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sz="2400" b="0" i="0" u="sng" dirty="0">
                <a:solidFill>
                  <a:schemeClr val="bg1"/>
                </a:solidFill>
                <a:effectLst/>
                <a:latin typeface="-apple-system"/>
              </a:rPr>
              <a:t>STEP 3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If you find a match, stop and return true, meaning the element is found in the list.</a:t>
            </a:r>
          </a:p>
          <a:p>
            <a:pPr algn="l"/>
            <a:endParaRPr lang="en-US" sz="2400" b="0" i="0" u="sng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sz="2400" b="0" i="0" u="sng" dirty="0">
                <a:solidFill>
                  <a:schemeClr val="bg1"/>
                </a:solidFill>
                <a:effectLst/>
                <a:latin typeface="-apple-system"/>
              </a:rPr>
              <a:t>STEP 4: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If you don’t find a match, move to the next node of the list and remember its address.</a:t>
            </a: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sz="2400" b="0" i="0" u="sng" dirty="0">
                <a:solidFill>
                  <a:schemeClr val="bg1"/>
                </a:solidFill>
                <a:effectLst/>
                <a:latin typeface="-apple-system"/>
              </a:rPr>
              <a:t>STEP 5: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Repeat steps 2 to 4 until you reach the end of the list or find a match.</a:t>
            </a:r>
          </a:p>
          <a:p>
            <a:pPr algn="l"/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sz="2400" b="0" i="0" u="sng" dirty="0">
                <a:solidFill>
                  <a:schemeClr val="bg1"/>
                </a:solidFill>
                <a:effectLst/>
                <a:latin typeface="-apple-system"/>
              </a:rPr>
              <a:t>STEP 6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: 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-apple-system"/>
              </a:rPr>
              <a:t>If you reach the end of the list without finding a match, stop and return false, meaning the element is not found in the list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-apple-system"/>
              </a:rPr>
              <a:t>.</a:t>
            </a:r>
            <a:endParaRPr lang="en-US" sz="16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04E754C-FA9E-5562-732F-652397CDB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686" y="0"/>
            <a:ext cx="4578714" cy="814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5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1492</Words>
  <Application>Microsoft Office PowerPoint</Application>
  <PresentationFormat>Custom</PresentationFormat>
  <Paragraphs>212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Adobe Gothic Std B</vt:lpstr>
      <vt:lpstr>Gulim</vt:lpstr>
      <vt:lpstr>-apple-system</vt:lpstr>
      <vt:lpstr>Arial</vt:lpstr>
      <vt:lpstr>Arial Unicode MS</vt:lpstr>
      <vt:lpstr>Consolas</vt:lpstr>
      <vt:lpstr>Heebo</vt:lpstr>
      <vt:lpstr>Montserrat</vt:lpstr>
      <vt:lpstr>OCR A Extended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Aakanksh Nagaraju</cp:lastModifiedBy>
  <cp:revision>5</cp:revision>
  <dcterms:created xsi:type="dcterms:W3CDTF">2024-01-23T18:30:10Z</dcterms:created>
  <dcterms:modified xsi:type="dcterms:W3CDTF">2024-01-25T18:32:48Z</dcterms:modified>
</cp:coreProperties>
</file>