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47204ef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47204ef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dfba730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fba730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247204e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247204e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dfba730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dfba730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zero.webappsecurity.com/" TargetMode="External"/><Relationship Id="rId4" Type="http://schemas.openxmlformats.org/officeDocument/2006/relationships/hyperlink" Target="http://zero.webappsecurity.com/" TargetMode="External"/><Relationship Id="rId5" Type="http://schemas.openxmlformats.org/officeDocument/2006/relationships/hyperlink" Target="http://zero.webappsecurity.com/resources/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Task 2:Report on Tomcat Vulnerability</a:t>
            </a:r>
            <a:endParaRPr sz="37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 Name:Aakanksha Kalyani</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437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44"/>
              <a:t>Title :</a:t>
            </a:r>
            <a:r>
              <a:rPr lang="en" sz="3500">
                <a:highlight>
                  <a:schemeClr val="lt1"/>
                </a:highlight>
              </a:rPr>
              <a:t> </a:t>
            </a:r>
            <a:r>
              <a:rPr b="1" lang="en" sz="2000">
                <a:highlight>
                  <a:schemeClr val="lt1"/>
                </a:highlight>
              </a:rPr>
              <a:t>Out-of-date Version (Tomcat)</a:t>
            </a:r>
            <a:endParaRPr b="1" sz="2000">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244"/>
              <a:t>Domain :</a:t>
            </a:r>
            <a:r>
              <a:rPr lang="en"/>
              <a:t> </a:t>
            </a:r>
            <a:r>
              <a:rPr lang="en" sz="2000" u="sng">
                <a:solidFill>
                  <a:schemeClr val="hlink"/>
                </a:solidFill>
                <a:highlight>
                  <a:schemeClr val="lt1"/>
                </a:highlight>
                <a:hlinkClick r:id="rId3"/>
              </a:rPr>
              <a:t>http://zero.webappsecurity.com</a:t>
            </a:r>
            <a:r>
              <a:rPr lang="en" sz="2000" u="sng">
                <a:solidFill>
                  <a:schemeClr val="hlink"/>
                </a:solidFill>
                <a:highlight>
                  <a:schemeClr val="lt1"/>
                </a:highlight>
                <a:hlinkClick r:id="rId4"/>
              </a:rPr>
              <a:t>/</a:t>
            </a:r>
            <a:endParaRPr sz="2000">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305"/>
              <a:t>Subdomain :</a:t>
            </a:r>
            <a:r>
              <a:rPr lang="en"/>
              <a:t> </a:t>
            </a:r>
            <a:r>
              <a:rPr lang="en" sz="2000" u="sng">
                <a:solidFill>
                  <a:schemeClr val="hlink"/>
                </a:solidFill>
                <a:hlinkClick r:id="rId5"/>
              </a:rPr>
              <a:t>http://zero.webappsecurity.com/resources/js/</a:t>
            </a:r>
            <a:endParaRPr sz="2000"/>
          </a:p>
          <a:p>
            <a:pPr indent="0" lvl="0" marL="0" rtl="0" algn="l">
              <a:spcBef>
                <a:spcPts val="0"/>
              </a:spcBef>
              <a:spcAft>
                <a:spcPts val="0"/>
              </a:spcAft>
              <a:buNone/>
            </a:pPr>
            <a:r>
              <a:t/>
            </a:r>
            <a:endParaRPr sz="2000"/>
          </a:p>
          <a:p>
            <a:pPr indent="0" lvl="0" marL="0" rtl="0" algn="just">
              <a:lnSpc>
                <a:spcPct val="115000"/>
              </a:lnSpc>
              <a:spcBef>
                <a:spcPts val="1200"/>
              </a:spcBef>
              <a:spcAft>
                <a:spcPts val="0"/>
              </a:spcAft>
              <a:buNone/>
            </a:pPr>
            <a:r>
              <a:rPr b="1" lang="en" sz="1750"/>
              <a:t>IDENTIFIED VERSION :</a:t>
            </a:r>
            <a:r>
              <a:rPr b="1" lang="en" sz="1866"/>
              <a:t> </a:t>
            </a:r>
            <a:r>
              <a:rPr lang="en" sz="1866"/>
              <a:t>7.0.70 (contains 4 critical and 44 other vulnerabilities)</a:t>
            </a:r>
            <a:endParaRPr sz="1866"/>
          </a:p>
          <a:p>
            <a:pPr indent="0" lvl="0" marL="0" rtl="0" algn="just">
              <a:lnSpc>
                <a:spcPct val="115000"/>
              </a:lnSpc>
              <a:spcBef>
                <a:spcPts val="1200"/>
              </a:spcBef>
              <a:spcAft>
                <a:spcPts val="0"/>
              </a:spcAft>
              <a:buNone/>
            </a:pPr>
            <a:r>
              <a:t/>
            </a:r>
            <a:endParaRPr sz="1866"/>
          </a:p>
          <a:p>
            <a:pPr indent="0" lvl="0" marL="0" rtl="0" algn="just">
              <a:lnSpc>
                <a:spcPct val="115000"/>
              </a:lnSpc>
              <a:spcBef>
                <a:spcPts val="1200"/>
              </a:spcBef>
              <a:spcAft>
                <a:spcPts val="0"/>
              </a:spcAft>
              <a:buNone/>
            </a:pPr>
            <a:r>
              <a:rPr b="1" lang="en" sz="1750"/>
              <a:t>LATEST VERSION :</a:t>
            </a:r>
            <a:r>
              <a:rPr lang="en" sz="1866"/>
              <a:t> 10.0.5</a:t>
            </a:r>
            <a:endParaRPr sz="1866"/>
          </a:p>
          <a:p>
            <a:pPr indent="0" lvl="0" marL="0" rtl="0" algn="l">
              <a:spcBef>
                <a:spcPts val="1200"/>
              </a:spcBef>
              <a:spcAft>
                <a:spcPts val="0"/>
              </a:spcAft>
              <a:buNone/>
            </a:pPr>
            <a:r>
              <a:t/>
            </a:r>
            <a:endParaRPr sz="1866"/>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42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t>Steps to reproduce : </a:t>
            </a:r>
            <a:endParaRPr sz="1800"/>
          </a:p>
          <a:p>
            <a:pPr indent="0" lvl="0" marL="0" rtl="0" algn="l">
              <a:spcBef>
                <a:spcPts val="0"/>
              </a:spcBef>
              <a:spcAft>
                <a:spcPts val="0"/>
              </a:spcAft>
              <a:buNone/>
            </a:pPr>
            <a:r>
              <a:t/>
            </a:r>
            <a:endParaRPr sz="1800"/>
          </a:p>
          <a:p>
            <a:pPr indent="0" lvl="0" marL="0" rtl="0" algn="l">
              <a:lnSpc>
                <a:spcPct val="162500"/>
              </a:lnSpc>
              <a:spcBef>
                <a:spcPts val="0"/>
              </a:spcBef>
              <a:spcAft>
                <a:spcPts val="0"/>
              </a:spcAft>
              <a:buNone/>
            </a:pPr>
            <a:r>
              <a:rPr lang="en" sz="1744">
                <a:highlight>
                  <a:schemeClr val="lt1"/>
                </a:highlight>
              </a:rPr>
              <a:t>Step 1: Add Website you want to s to the dialogue box.</a:t>
            </a:r>
            <a:endParaRPr sz="1744">
              <a:highlight>
                <a:schemeClr val="lt1"/>
              </a:highlight>
            </a:endParaRPr>
          </a:p>
          <a:p>
            <a:pPr indent="0" lvl="0" marL="0" rtl="0" algn="l">
              <a:lnSpc>
                <a:spcPct val="162500"/>
              </a:lnSpc>
              <a:spcBef>
                <a:spcPts val="1400"/>
              </a:spcBef>
              <a:spcAft>
                <a:spcPts val="0"/>
              </a:spcAft>
              <a:buNone/>
            </a:pPr>
            <a:r>
              <a:rPr lang="en" sz="1744">
                <a:highlight>
                  <a:schemeClr val="lt1"/>
                </a:highlight>
              </a:rPr>
              <a:t>Step 2: Define the customization option to scan as per your need</a:t>
            </a:r>
            <a:endParaRPr sz="1744">
              <a:highlight>
                <a:schemeClr val="lt1"/>
              </a:highlight>
            </a:endParaRPr>
          </a:p>
          <a:p>
            <a:pPr indent="0" lvl="0" marL="0" rtl="0" algn="l">
              <a:lnSpc>
                <a:spcPct val="162500"/>
              </a:lnSpc>
              <a:spcBef>
                <a:spcPts val="1400"/>
              </a:spcBef>
              <a:spcAft>
                <a:spcPts val="0"/>
              </a:spcAft>
              <a:buNone/>
            </a:pPr>
            <a:r>
              <a:rPr lang="en" sz="1744">
                <a:highlight>
                  <a:schemeClr val="lt1"/>
                </a:highlight>
              </a:rPr>
              <a:t>Step 3: It will start scanning it automatically</a:t>
            </a:r>
            <a:endParaRPr sz="1744">
              <a:highlight>
                <a:schemeClr val="lt1"/>
              </a:highlight>
            </a:endParaRPr>
          </a:p>
          <a:p>
            <a:pPr indent="0" lvl="0" marL="0" rtl="0" algn="l">
              <a:lnSpc>
                <a:spcPct val="162500"/>
              </a:lnSpc>
              <a:spcBef>
                <a:spcPts val="1400"/>
              </a:spcBef>
              <a:spcAft>
                <a:spcPts val="0"/>
              </a:spcAft>
              <a:buNone/>
            </a:pPr>
            <a:r>
              <a:rPr lang="en" sz="1744">
                <a:highlight>
                  <a:schemeClr val="lt1"/>
                </a:highlight>
              </a:rPr>
              <a:t>Step 4: Choose any one of the Critical Vulnerabilities. </a:t>
            </a:r>
            <a:endParaRPr sz="1744">
              <a:highlight>
                <a:schemeClr val="lt1"/>
              </a:highlight>
            </a:endParaRPr>
          </a:p>
          <a:p>
            <a:pPr indent="0" lvl="0" marL="0" rtl="0" algn="l">
              <a:lnSpc>
                <a:spcPct val="162500"/>
              </a:lnSpc>
              <a:spcBef>
                <a:spcPts val="1400"/>
              </a:spcBef>
              <a:spcAft>
                <a:spcPts val="0"/>
              </a:spcAft>
              <a:buNone/>
            </a:pPr>
            <a:r>
              <a:rPr lang="en" sz="1744">
                <a:highlight>
                  <a:schemeClr val="lt1"/>
                </a:highlight>
              </a:rPr>
              <a:t>Step 5: Write Reports for the vulnerability you wanted to write. Make sure the report should not be the same as in Netsparker.</a:t>
            </a:r>
            <a:endParaRPr sz="1744">
              <a:highlight>
                <a:schemeClr val="lt1"/>
              </a:highlight>
            </a:endParaRPr>
          </a:p>
          <a:p>
            <a:pPr indent="0" lvl="0" marL="0" rtl="0" algn="l">
              <a:spcBef>
                <a:spcPts val="14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43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00"/>
              <a:t>Impact : </a:t>
            </a:r>
            <a:r>
              <a:rPr lang="en" sz="1666"/>
              <a:t>Apache Tomcat uses a package renamed copy of Apache Commons FileUpload to implement the file upload requirements of the Servlet specification. A denial of service vulnerability was identified in Commons FileUpload that occurred when the length of the multipart boundary was just below the size of the buffer (4096 bytes) used to read the uploaded file. This caused the file upload process to take several orders of magnitude longer than if the boundary was the typical tens of bytes long.</a:t>
            </a:r>
            <a:endParaRPr sz="1666"/>
          </a:p>
          <a:p>
            <a:pPr indent="0" lvl="0" marL="0" rtl="0" algn="l">
              <a:spcBef>
                <a:spcPts val="0"/>
              </a:spcBef>
              <a:spcAft>
                <a:spcPts val="0"/>
              </a:spcAft>
              <a:buNone/>
            </a:pPr>
            <a:r>
              <a:t/>
            </a:r>
            <a:endParaRPr sz="1650"/>
          </a:p>
          <a:p>
            <a:pPr indent="0" lvl="0" marL="0" rtl="0" algn="l">
              <a:spcBef>
                <a:spcPts val="0"/>
              </a:spcBef>
              <a:spcAft>
                <a:spcPts val="0"/>
              </a:spcAft>
              <a:buNone/>
            </a:pPr>
            <a:r>
              <a:rPr b="1" lang="en" sz="2200"/>
              <a:t>Mitigation :</a:t>
            </a:r>
            <a:r>
              <a:rPr lang="en" sz="2911"/>
              <a:t> </a:t>
            </a:r>
            <a:r>
              <a:rPr lang="en" sz="2000"/>
              <a:t>Upgrade your installation of Tomcat to the latest stable version.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222"/>
              <a:t>References :</a:t>
            </a:r>
            <a:r>
              <a:rPr lang="en" sz="2000"/>
              <a:t> </a:t>
            </a:r>
            <a:r>
              <a:rPr lang="en" sz="1600"/>
              <a:t>KNOWN VULNERABILITIES IN THIS VERSION</a:t>
            </a:r>
            <a:endParaRPr sz="1100"/>
          </a:p>
          <a:p>
            <a:pPr indent="0" lvl="0" marL="0" rtl="0" algn="just">
              <a:lnSpc>
                <a:spcPct val="115000"/>
              </a:lnSpc>
              <a:spcBef>
                <a:spcPts val="1200"/>
              </a:spcBef>
              <a:spcAft>
                <a:spcPts val="0"/>
              </a:spcAft>
              <a:buNone/>
            </a:pPr>
            <a:r>
              <a:rPr b="1" lang="en" sz="1422"/>
              <a:t>Apache Tomcat Deserialization of Untrusted Data Vulnerability</a:t>
            </a:r>
            <a:endParaRPr b="1" sz="1422"/>
          </a:p>
          <a:p>
            <a:pPr indent="0" lvl="0" marL="0" rtl="0" algn="just">
              <a:lnSpc>
                <a:spcPct val="115000"/>
              </a:lnSpc>
              <a:spcBef>
                <a:spcPts val="1200"/>
              </a:spcBef>
              <a:spcAft>
                <a:spcPts val="0"/>
              </a:spcAft>
              <a:buNone/>
            </a:pPr>
            <a:r>
              <a:rPr lang="en" sz="1422"/>
              <a:t>The fix for CVE-2020-9484 was incomplete. When using Apache Tomcat 10.0.0-M1 to 10.0.0, 9.0.0.M1 to 9.0.41, 8.5.0 to 8.5.61 or 7.0.0. to 7.0.107 with a configuration edge case that was highly unlikely to be used, the Tomcat instance was still vulnerable to CVE-2020-9494. Note that both the previously published prerequisites for CVE-2020-9484 and the previously published mitigations for CVE-2020-9484 also apply to this issue.</a:t>
            </a:r>
            <a:endParaRPr sz="1422"/>
          </a:p>
          <a:p>
            <a:pPr indent="0" lvl="0" marL="0" rtl="0" algn="l">
              <a:spcBef>
                <a:spcPts val="1200"/>
              </a:spcBef>
              <a:spcAft>
                <a:spcPts val="0"/>
              </a:spcAft>
              <a:buNone/>
            </a:pPr>
            <a:r>
              <a:t/>
            </a:r>
            <a:endParaRPr sz="20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37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External</a:t>
            </a:r>
            <a:r>
              <a:rPr b="1" lang="en" sz="2000"/>
              <a:t> References : </a:t>
            </a:r>
            <a:r>
              <a:rPr b="1" lang="en" sz="2000">
                <a:solidFill>
                  <a:srgbClr val="000000"/>
                </a:solidFill>
              </a:rPr>
              <a:t> </a:t>
            </a:r>
            <a:endParaRPr b="1" sz="2000"/>
          </a:p>
          <a:p>
            <a:pPr indent="0" lvl="0" marL="0" rtl="0" algn="just">
              <a:lnSpc>
                <a:spcPct val="115000"/>
              </a:lnSpc>
              <a:spcBef>
                <a:spcPts val="1200"/>
              </a:spcBef>
              <a:spcAft>
                <a:spcPts val="0"/>
              </a:spcAft>
              <a:buNone/>
            </a:pPr>
            <a:r>
              <a:rPr lang="en" sz="1400" u="sng"/>
              <a:t>CVE-2021-25329</a:t>
            </a:r>
            <a:endParaRPr sz="1400" u="sng"/>
          </a:p>
          <a:p>
            <a:pPr indent="0" lvl="0" marL="0" rtl="0" algn="just">
              <a:lnSpc>
                <a:spcPct val="115000"/>
              </a:lnSpc>
              <a:spcBef>
                <a:spcPts val="1200"/>
              </a:spcBef>
              <a:spcAft>
                <a:spcPts val="0"/>
              </a:spcAft>
              <a:buNone/>
            </a:pPr>
            <a:r>
              <a:rPr b="1" lang="en" sz="1400"/>
              <a:t>Apache Tomcat Exposure of Sensitive Information to an Unauthorized Actor</a:t>
            </a:r>
            <a:endParaRPr b="1" sz="1400"/>
          </a:p>
          <a:p>
            <a:pPr indent="0" lvl="0" marL="0" rtl="0" algn="just">
              <a:lnSpc>
                <a:spcPct val="115000"/>
              </a:lnSpc>
              <a:spcBef>
                <a:spcPts val="1200"/>
              </a:spcBef>
              <a:spcAft>
                <a:spcPts val="0"/>
              </a:spcAft>
              <a:buNone/>
            </a:pPr>
            <a:r>
              <a:rPr lang="en" sz="1400"/>
              <a:t>When serving resources from a network location using the NTFS file system, Apache Tomcat versions 10.0.0-M1 to 10.0.0-M9, 9.0.0.M1 to 9.0.39, 8.5.0 to 8.5.59 and 7.0.0 to 7.0.106 were susceptible to JSP source code disclosure in some configurations. The root cause was the unexpected behavior of the JRE API File.getCanonicalPath() which in turn was caused by the inconsistent behavior of the Windows API (FindFirstFileW) in some circumstances.</a:t>
            </a:r>
            <a:endParaRPr sz="1400"/>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