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1b2958d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1b2958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1b2958d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1b2958d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1b2958d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1b2958d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1b2958d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1b2958d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2bc99cb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2bc99cb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2bc99cb9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2bc99cb9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testasp.vulnweb.com/" TargetMode="External"/><Relationship Id="rId4" Type="http://schemas.openxmlformats.org/officeDocument/2006/relationships/hyperlink" Target="http://testasp.vulnweb.com/Search.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testasp.vulnwe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Task 3:Report on XSS Vulnerability</a:t>
            </a:r>
            <a:endParaRPr sz="37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 Name:Aakanksha Kalyani</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43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44"/>
              <a:t>Title :</a:t>
            </a:r>
            <a:r>
              <a:rPr lang="en" sz="3600">
                <a:highlight>
                  <a:schemeClr val="lt1"/>
                </a:highlight>
              </a:rPr>
              <a:t> </a:t>
            </a:r>
            <a:r>
              <a:rPr b="1" lang="en" sz="2100">
                <a:highlight>
                  <a:schemeClr val="lt1"/>
                </a:highlight>
              </a:rPr>
              <a:t>Cross Site Scripting</a:t>
            </a:r>
            <a:endParaRPr b="1" sz="2100">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244"/>
              <a:t>Domain :</a:t>
            </a:r>
            <a:r>
              <a:rPr lang="en">
                <a:solidFill>
                  <a:schemeClr val="accent1"/>
                </a:solidFill>
              </a:rPr>
              <a:t> </a:t>
            </a:r>
            <a:r>
              <a:rPr lang="en" sz="1977" u="sng">
                <a:solidFill>
                  <a:schemeClr val="accent1"/>
                </a:solidFill>
                <a:highlight>
                  <a:srgbClr val="FFFFFF"/>
                </a:highlight>
                <a:hlinkClick r:id="rId3">
                  <a:extLst>
                    <a:ext uri="{A12FA001-AC4F-418D-AE19-62706E023703}">
                      <ahyp:hlinkClr val="tx"/>
                    </a:ext>
                  </a:extLst>
                </a:hlinkClick>
              </a:rPr>
              <a:t>http://testasp.vulnweb.com/</a:t>
            </a:r>
            <a:endParaRPr sz="2777">
              <a:solidFill>
                <a:schemeClr val="accent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305"/>
              <a:t>Subdomain :</a:t>
            </a:r>
            <a:r>
              <a:rPr lang="en"/>
              <a:t> </a:t>
            </a:r>
            <a:r>
              <a:rPr lang="en" sz="2000" u="sng">
                <a:solidFill>
                  <a:schemeClr val="accent1"/>
                </a:solidFill>
                <a:hlinkClick r:id="rId4">
                  <a:extLst>
                    <a:ext uri="{A12FA001-AC4F-418D-AE19-62706E023703}">
                      <ahyp:hlinkClr val="tx"/>
                    </a:ext>
                  </a:extLst>
                </a:hlinkClick>
              </a:rPr>
              <a:t>http://testasp.vulnweb.com/Search.asp</a:t>
            </a:r>
            <a:endParaRPr sz="20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422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11"/>
              <a:t>Steps to reproduce : </a:t>
            </a:r>
            <a:endParaRPr sz="1022"/>
          </a:p>
          <a:p>
            <a:pPr indent="0" lvl="0" marL="0" rtl="0" algn="l">
              <a:lnSpc>
                <a:spcPct val="150000"/>
              </a:lnSpc>
              <a:spcBef>
                <a:spcPts val="0"/>
              </a:spcBef>
              <a:spcAft>
                <a:spcPts val="0"/>
              </a:spcAft>
              <a:buNone/>
            </a:pPr>
            <a:r>
              <a:t/>
            </a:r>
            <a:endParaRPr sz="1133"/>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1: Visit </a:t>
            </a:r>
            <a:r>
              <a:rPr lang="en" sz="1866" u="sng">
                <a:solidFill>
                  <a:srgbClr val="F28F3D"/>
                </a:solidFill>
                <a:highlight>
                  <a:srgbClr val="FFFFFF"/>
                </a:highlight>
                <a:hlinkClick r:id="rId3">
                  <a:extLst>
                    <a:ext uri="{A12FA001-AC4F-418D-AE19-62706E023703}">
                      <ahyp:hlinkClr val="tx"/>
                    </a:ext>
                  </a:extLst>
                </a:hlinkClick>
              </a:rPr>
              <a:t>http://testasp.vulnweb.com/</a:t>
            </a:r>
            <a:endParaRPr sz="1866" u="sng">
              <a:solidFill>
                <a:srgbClr val="F28F3D"/>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2: On the top menu you will find a search option.</a:t>
            </a:r>
            <a:endParaRPr sz="1866">
              <a:solidFill>
                <a:srgbClr val="666666"/>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3: Click on it and you will be prompted with the Search box.</a:t>
            </a:r>
            <a:endParaRPr sz="1866">
              <a:solidFill>
                <a:srgbClr val="666666"/>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4: You can intercept the request in Burp Suite</a:t>
            </a:r>
            <a:endParaRPr sz="1866">
              <a:solidFill>
                <a:srgbClr val="666666"/>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5: Now you can find different payloads for XSS. </a:t>
            </a:r>
            <a:endParaRPr sz="1866">
              <a:solidFill>
                <a:srgbClr val="666666"/>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6: Send the request to the intruder and paste all the payloads.</a:t>
            </a:r>
            <a:endParaRPr sz="1866">
              <a:solidFill>
                <a:srgbClr val="666666"/>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7: Try to find a successful payload for XSS.</a:t>
            </a:r>
            <a:endParaRPr sz="1866">
              <a:solidFill>
                <a:srgbClr val="666666"/>
              </a:solidFill>
              <a:highlight>
                <a:srgbClr val="FFFFFF"/>
              </a:highlight>
            </a:endParaRPr>
          </a:p>
          <a:p>
            <a:pPr indent="0" lvl="0" marL="0" rtl="0" algn="l">
              <a:lnSpc>
                <a:spcPct val="150000"/>
              </a:lnSpc>
              <a:spcBef>
                <a:spcPts val="0"/>
              </a:spcBef>
              <a:spcAft>
                <a:spcPts val="0"/>
              </a:spcAft>
              <a:buClr>
                <a:schemeClr val="dk1"/>
              </a:buClr>
              <a:buSzPct val="58928"/>
              <a:buFont typeface="Arial"/>
              <a:buNone/>
            </a:pPr>
            <a:r>
              <a:rPr lang="en" sz="1866">
                <a:solidFill>
                  <a:srgbClr val="666666"/>
                </a:solidFill>
                <a:highlight>
                  <a:srgbClr val="FFFFFF"/>
                </a:highlight>
              </a:rPr>
              <a:t>Step 8: Prepare a report for it.</a:t>
            </a:r>
            <a:endParaRPr sz="1866">
              <a:solidFill>
                <a:srgbClr val="666666"/>
              </a:solidFill>
              <a:highlight>
                <a:srgbClr val="FFFFFF"/>
              </a:highlight>
            </a:endParaRPr>
          </a:p>
          <a:p>
            <a:pPr indent="0" lvl="0" marL="0" rtl="0" algn="l">
              <a:lnSpc>
                <a:spcPct val="162500"/>
              </a:lnSpc>
              <a:spcBef>
                <a:spcPts val="0"/>
              </a:spcBef>
              <a:spcAft>
                <a:spcPts val="0"/>
              </a:spcAft>
              <a:buNone/>
            </a:pPr>
            <a:r>
              <a:t/>
            </a:r>
            <a:endParaRPr sz="1744">
              <a:highlight>
                <a:schemeClr val="lt1"/>
              </a:highlight>
            </a:endParaRPr>
          </a:p>
          <a:p>
            <a:pPr indent="0" lvl="0" marL="0" rtl="0" algn="l">
              <a:spcBef>
                <a:spcPts val="14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4362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200"/>
              <a:t>Impact : </a:t>
            </a:r>
            <a:r>
              <a:rPr lang="en" sz="1500">
                <a:solidFill>
                  <a:srgbClr val="333333"/>
                </a:solidFill>
                <a:highlight>
                  <a:srgbClr val="FFFFFF"/>
                </a:highlight>
                <a:latin typeface="Roboto"/>
                <a:ea typeface="Roboto"/>
                <a:cs typeface="Roboto"/>
                <a:sym typeface="Roboto"/>
              </a:rPr>
              <a:t>The impact of cross-site scripting vulnerabilities can vary from one web application to another. It ranges from session hijacking to credential theft and other security vulnerabilities. By exploiting a cross-site scripting vulnerability, an attacker can impersonate a legitimate user and take over their account.</a:t>
            </a:r>
            <a:endParaRPr sz="1500">
              <a:solidFill>
                <a:srgbClr val="33333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500">
                <a:solidFill>
                  <a:srgbClr val="333333"/>
                </a:solidFill>
                <a:highlight>
                  <a:srgbClr val="FFFFFF"/>
                </a:highlight>
                <a:latin typeface="Roboto"/>
                <a:ea typeface="Roboto"/>
                <a:cs typeface="Roboto"/>
                <a:sym typeface="Roboto"/>
              </a:rPr>
              <a:t>If the victim user has administrative privileges, it might lead to severe damage such as modifications in code or databases to further weaken the security of the web application, depending on the rights of the account and the web application.</a:t>
            </a:r>
            <a:endParaRPr sz="1500">
              <a:solidFill>
                <a:srgbClr val="333333"/>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b="1" lang="en" sz="2200"/>
              <a:t>Mitigation :</a:t>
            </a:r>
            <a:r>
              <a:rPr lang="en" sz="2911"/>
              <a:t> </a:t>
            </a:r>
            <a:r>
              <a:rPr lang="en" sz="1600">
                <a:solidFill>
                  <a:srgbClr val="37474F"/>
                </a:solidFill>
                <a:highlight>
                  <a:srgbClr val="FFFFFF"/>
                </a:highlight>
              </a:rPr>
              <a:t>XSS typically involve sanitizing data input (to make sure input does not contain any code), escaping all output (to make sure data is not presented as code), and re-structuring applications so code is loaded from well-defined endpoints.</a:t>
            </a:r>
            <a:endParaRPr sz="1600">
              <a:solidFill>
                <a:srgbClr val="37474F"/>
              </a:solidFill>
              <a:highlight>
                <a:srgbClr val="FFFFFF"/>
              </a:highlight>
            </a:endParaRPr>
          </a:p>
          <a:p>
            <a:pPr indent="0" lvl="0" marL="0" rtl="0" algn="l">
              <a:lnSpc>
                <a:spcPct val="100000"/>
              </a:lnSpc>
              <a:spcBef>
                <a:spcPts val="1200"/>
              </a:spcBef>
              <a:spcAft>
                <a:spcPts val="1200"/>
              </a:spcAft>
              <a:buNone/>
            </a:pPr>
            <a:r>
              <a:rPr lang="en" sz="1600">
                <a:solidFill>
                  <a:srgbClr val="37474F"/>
                </a:solidFill>
                <a:highlight>
                  <a:srgbClr val="FFFFFF"/>
                </a:highlight>
              </a:rPr>
              <a:t>If you want to prevent your website to be vulnerable of cross site scripting then you can jst enable noscript on browser.</a:t>
            </a:r>
            <a:endParaRPr sz="1600">
              <a:solidFill>
                <a:srgbClr val="37474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