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saveSubsetFonts="1" autoCompressPictures="0">
  <p:sldMasterIdLst>
    <p:sldMasterId id="2147488462" r:id="rId1"/>
    <p:sldMasterId id="2147488464" r:id="rId2"/>
    <p:sldMasterId id="2147488473" r:id="rId3"/>
  </p:sldMasterIdLst>
  <p:notesMasterIdLst>
    <p:notesMasterId r:id="rId5"/>
  </p:notesMasterIdLst>
  <p:handoutMasterIdLst>
    <p:handoutMasterId r:id="rId6"/>
  </p:handoutMasterIdLst>
  <p:sldIdLst>
    <p:sldId id="636" r:id="rId4"/>
  </p:sldIdLst>
  <p:sldSz cx="10369550" cy="7251700"/>
  <p:notesSz cx="6797675" cy="9928225"/>
  <p:custDataLst>
    <p:tags r:id="rId7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9" userDrawn="1">
          <p15:clr>
            <a:srgbClr val="A4A3A4"/>
          </p15:clr>
        </p15:guide>
        <p15:guide id="2" orient="horz" pos="3737" userDrawn="1">
          <p15:clr>
            <a:srgbClr val="A4A3A4"/>
          </p15:clr>
        </p15:guide>
        <p15:guide id="3" orient="horz" pos="741" userDrawn="1">
          <p15:clr>
            <a:srgbClr val="A4A3A4"/>
          </p15:clr>
        </p15:guide>
        <p15:guide id="4" orient="horz" pos="4213" userDrawn="1">
          <p15:clr>
            <a:srgbClr val="A4A3A4"/>
          </p15:clr>
        </p15:guide>
        <p15:guide id="5" pos="6282" userDrawn="1">
          <p15:clr>
            <a:srgbClr val="A4A3A4"/>
          </p15:clr>
        </p15:guide>
        <p15:guide id="6" pos="1724" userDrawn="1">
          <p15:clr>
            <a:srgbClr val="A4A3A4"/>
          </p15:clr>
        </p15:guide>
        <p15:guide id="7" pos="250" userDrawn="1">
          <p15:clr>
            <a:srgbClr val="A4A3A4"/>
          </p15:clr>
        </p15:guide>
        <p15:guide id="8" pos="1542" userDrawn="1">
          <p15:clr>
            <a:srgbClr val="A4A3A4"/>
          </p15:clr>
        </p15:guide>
        <p15:guide id="9" pos="32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6B"/>
    <a:srgbClr val="4F81BD"/>
    <a:srgbClr val="1F497D"/>
    <a:srgbClr val="C6D9F1"/>
    <a:srgbClr val="BFBFBF"/>
    <a:srgbClr val="FFC5C9"/>
    <a:srgbClr val="4988D7"/>
    <a:srgbClr val="F3F7E6"/>
    <a:srgbClr val="FFCCCC"/>
    <a:srgbClr val="194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2" autoAdjust="0"/>
    <p:restoredTop sz="94689" autoAdjust="0"/>
  </p:normalViewPr>
  <p:slideViewPr>
    <p:cSldViewPr showGuides="1">
      <p:cViewPr varScale="1">
        <p:scale>
          <a:sx n="107" d="100"/>
          <a:sy n="107" d="100"/>
        </p:scale>
        <p:origin x="1832" y="168"/>
      </p:cViewPr>
      <p:guideLst>
        <p:guide orient="horz" pos="469"/>
        <p:guide orient="horz" pos="3737"/>
        <p:guide orient="horz" pos="741"/>
        <p:guide orient="horz" pos="4213"/>
        <p:guide pos="6282"/>
        <p:guide pos="1724"/>
        <p:guide pos="250"/>
        <p:guide pos="1542"/>
        <p:guide pos="32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-3258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27850</c:v>
                </c:pt>
                <c:pt idx="1">
                  <c:v>23575</c:v>
                </c:pt>
                <c:pt idx="2">
                  <c:v>41075</c:v>
                </c:pt>
                <c:pt idx="3">
                  <c:v>19750</c:v>
                </c:pt>
                <c:pt idx="4">
                  <c:v>11300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0-4EBF-9117-1B09C6D33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-27"/>
        <c:axId val="740071856"/>
        <c:axId val="740073104"/>
      </c:barChart>
      <c:catAx>
        <c:axId val="7400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3104"/>
        <c:crosses val="autoZero"/>
        <c:auto val="1"/>
        <c:lblAlgn val="ctr"/>
        <c:lblOffset val="100"/>
        <c:noMultiLvlLbl val="0"/>
      </c:catAx>
      <c:valAx>
        <c:axId val="74007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2557</c:v>
                </c:pt>
                <c:pt idx="1">
                  <c:v>1300</c:v>
                </c:pt>
                <c:pt idx="2">
                  <c:v>4350</c:v>
                </c:pt>
                <c:pt idx="3">
                  <c:v>2027.4780000000001</c:v>
                </c:pt>
                <c:pt idx="4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0-4EBF-9117-1B09C6D33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-27"/>
        <c:axId val="740071856"/>
        <c:axId val="740073104"/>
      </c:barChart>
      <c:catAx>
        <c:axId val="7400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3104"/>
        <c:crosses val="autoZero"/>
        <c:auto val="1"/>
        <c:lblAlgn val="ctr"/>
        <c:lblOffset val="100"/>
        <c:noMultiLvlLbl val="0"/>
      </c:catAx>
      <c:valAx>
        <c:axId val="74007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Issuance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9-4978-A582-2DC31B497C0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9-4978-A582-2DC31B497C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9-4978-A582-2DC31B497C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9-4978-A582-2DC31B497C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&lt;5 years</c:v>
                </c:pt>
                <c:pt idx="1">
                  <c:v>5-10 years</c:v>
                </c:pt>
                <c:pt idx="2">
                  <c:v>10-30 years</c:v>
                </c:pt>
                <c:pt idx="3">
                  <c:v>&gt;30 years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0.13</c:v>
                </c:pt>
                <c:pt idx="1">
                  <c:v>0.6</c:v>
                </c:pt>
                <c:pt idx="2">
                  <c:v>0.26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2-45E9-8C72-F06DF9B0E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Issuance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9-4978-A582-2DC31B497C0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9-4978-A582-2DC31B497C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9-4978-A582-2DC31B497C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9-4978-A582-2DC31B497C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E89-4F2F-9BCE-708BA24611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≥A-</c:v>
                </c:pt>
                <c:pt idx="1">
                  <c:v>BBB +/-</c:v>
                </c:pt>
                <c:pt idx="2">
                  <c:v>XO</c:v>
                </c:pt>
                <c:pt idx="3">
                  <c:v>NR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0.27</c:v>
                </c:pt>
                <c:pt idx="1">
                  <c:v>0.66</c:v>
                </c:pt>
                <c:pt idx="2">
                  <c:v>0.03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2-45E9-8C72-F06DF9B0E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143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t" anchorCtr="0" compatLnSpc="1">
            <a:prstTxWarp prst="textNoShape">
              <a:avLst/>
            </a:prstTxWarp>
          </a:bodyPr>
          <a:lstStyle>
            <a:lvl1pPr algn="l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t" anchorCtr="0" compatLnSpc="1">
            <a:prstTxWarp prst="textNoShape">
              <a:avLst/>
            </a:prstTxWarp>
          </a:bodyPr>
          <a:lstStyle>
            <a:lvl1pPr algn="r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7713" y="752475"/>
            <a:ext cx="5302250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6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6" tIns="46838" rIns="93676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b" anchorCtr="0" compatLnSpc="1">
            <a:prstTxWarp prst="textNoShape">
              <a:avLst/>
            </a:prstTxWarp>
          </a:bodyPr>
          <a:lstStyle>
            <a:lvl1pPr algn="l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9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b" anchorCtr="0" compatLnSpc="1">
            <a:prstTxWarp prst="textNoShape">
              <a:avLst/>
            </a:prstTxWarp>
          </a:bodyPr>
          <a:lstStyle>
            <a:lvl1pPr algn="r" defTabSz="930180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4BECC-0DD7-44DD-85D8-680FC2922F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859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3820117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3065447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6681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"/>
            <a:ext cx="10369550" cy="7249542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 flipH="1">
            <a:off x="2145470" y="6287862"/>
            <a:ext cx="1" cy="6941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64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248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6195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00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21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4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017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51519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418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365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63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rgbClr val="252525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rgbClr val="252525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1" name="Background grid" hidden="1"/>
          <p:cNvGrpSpPr/>
          <p:nvPr userDrawn="1"/>
        </p:nvGrpSpPr>
        <p:grpSpPr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auto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auto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auto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auto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1454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65" r:id="rId1"/>
    <p:sldLayoutId id="2147488466" r:id="rId2"/>
    <p:sldLayoutId id="2147488467" r:id="rId3"/>
    <p:sldLayoutId id="2147488468" r:id="rId4"/>
    <p:sldLayoutId id="2147488469" r:id="rId5"/>
    <p:sldLayoutId id="2147488470" r:id="rId6"/>
    <p:sldLayoutId id="2147488471" r:id="rId7"/>
    <p:sldLayoutId id="2147488472" r:id="rId8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GB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5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74" r:id="rId1"/>
    <p:sldLayoutId id="2147488475" r:id="rId2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0">
          <p15:clr>
            <a:srgbClr val="DB0011"/>
          </p15:clr>
        </p15:guide>
        <p15:guide id="2" pos="264">
          <p15:clr>
            <a:srgbClr val="DB0011"/>
          </p15:clr>
        </p15:guide>
        <p15:guide id="3" orient="horz" pos="2442">
          <p15:clr>
            <a:srgbClr val="DB0011"/>
          </p15:clr>
        </p15:guide>
        <p15:guide id="4" pos="1537">
          <p15:clr>
            <a:srgbClr val="DB0011"/>
          </p15:clr>
        </p15:guide>
        <p15:guide id="5" orient="horz" pos="2557">
          <p15:clr>
            <a:srgbClr val="DB0011"/>
          </p15:clr>
        </p15:guide>
        <p15:guide id="6" pos="1728">
          <p15:clr>
            <a:srgbClr val="DB0011"/>
          </p15:clr>
        </p15:guide>
        <p15:guide id="7" orient="horz" pos="4158">
          <p15:clr>
            <a:srgbClr val="DB0011"/>
          </p15:clr>
        </p15:guide>
        <p15:guide id="8" pos="3939">
          <p15:clr>
            <a:srgbClr val="DB0011"/>
          </p15:clr>
        </p15:guide>
        <p15:guide id="9" pos="4055">
          <p15:clr>
            <a:srgbClr val="DB0011"/>
          </p15:clr>
        </p15:guide>
        <p15:guide id="10" pos="6266">
          <p15:clr>
            <a:srgbClr val="DB001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0" name="TBar31770"/>
          <p:cNvSpPr txBox="1">
            <a:spLocks/>
          </p:cNvSpPr>
          <p:nvPr/>
        </p:nvSpPr>
        <p:spPr bwMode="gray">
          <a:xfrm>
            <a:off x="2734056" y="1296924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EUR Monthly Issuance Volumes (M)</a:t>
            </a:r>
          </a:p>
        </p:txBody>
      </p:sp>
      <p:sp>
        <p:nvSpPr>
          <p:cNvPr id="31766" name="TBar31766"/>
          <p:cNvSpPr txBox="1">
            <a:spLocks/>
          </p:cNvSpPr>
          <p:nvPr/>
        </p:nvSpPr>
        <p:spPr bwMode="gray">
          <a:xfrm>
            <a:off x="2734056" y="3958776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solidFill>
                  <a:srgbClr val="000000"/>
                </a:solidFill>
                <a:ea typeface="SimHei" panose="02010609060101010101" pitchFamily="49" charset="-122"/>
              </a:rPr>
              <a:t>Breakdown by Ratings (% Issuance)</a:t>
            </a:r>
            <a:endParaRPr kumimoji="0" lang="en-GB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291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Corporate Senior Bond Market Backdrop</a:t>
            </a:r>
          </a:p>
        </p:txBody>
      </p:sp>
      <p:sp>
        <p:nvSpPr>
          <p:cNvPr id="8" name="Key message"/>
          <p:cNvSpPr>
            <a:spLocks noGrp="1"/>
          </p:cNvSpPr>
          <p:nvPr>
            <p:ph type="body" sz="quarter" idx="14"/>
          </p:nvPr>
        </p:nvSpPr>
        <p:spPr>
          <a:xfrm>
            <a:off x="347274" y="1337725"/>
            <a:ext cx="2121331" cy="5303900"/>
          </a:xfrm>
        </p:spPr>
        <p:txBody>
          <a:bodyPr/>
          <a:lstStyle/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Strong corporate issuance characterised the start of 2021, with robust volumes in January and February</a:t>
            </a:r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The market closed out Q1 with year-to-date highs in issuance during March</a:t>
            </a:r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Through 14 May 2021, Q2 has been characterised by volumes moderately down vs. Q1 averages</a:t>
            </a:r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From a ratings perspective, 66% have been BBB +/-, followed by ≥A- at 27%, with NR (not rated) and XO (crossover) comprising the rest</a:t>
            </a:r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Medium-term issuance has accounted for the large majority of issuance in 2021 year-to-date, with a notable small minority of issuances with a tenor of &lt;5 years</a:t>
            </a:r>
          </a:p>
        </p:txBody>
      </p:sp>
      <p:sp>
        <p:nvSpPr>
          <p:cNvPr id="31768" name="TBar31768"/>
          <p:cNvSpPr txBox="1">
            <a:spLocks/>
          </p:cNvSpPr>
          <p:nvPr/>
        </p:nvSpPr>
        <p:spPr bwMode="gray">
          <a:xfrm>
            <a:off x="6437376" y="1296924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rgbClr val="000000"/>
                </a:solidFill>
                <a:ea typeface="SimHei" panose="02010609060101010101" pitchFamily="49" charset="-122"/>
              </a:rPr>
              <a:t>GBP Monthly </a:t>
            </a:r>
            <a:r>
              <a:rPr lang="en-GB" altLang="en-US">
                <a:solidFill>
                  <a:srgbClr val="000000"/>
                </a:solidFill>
                <a:ea typeface="SimHei" panose="02010609060101010101" pitchFamily="49" charset="-122"/>
              </a:rPr>
              <a:t>Issuance Volumes (M)</a:t>
            </a:r>
            <a:endParaRPr lang="en-GB" altLang="en-US" dirty="0">
              <a:solidFill>
                <a:srgbClr val="000000"/>
              </a:solidFill>
              <a:ea typeface="SimHei" panose="02010609060101010101" pitchFamily="49" charset="-122"/>
            </a:endParaRPr>
          </a:p>
        </p:txBody>
      </p:sp>
      <p:sp>
        <p:nvSpPr>
          <p:cNvPr id="20" name="TBar31764"/>
          <p:cNvSpPr txBox="1">
            <a:spLocks/>
          </p:cNvSpPr>
          <p:nvPr/>
        </p:nvSpPr>
        <p:spPr bwMode="gray">
          <a:xfrm>
            <a:off x="6437376" y="3958776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Breakdown by Tenor (% Issuance)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9B8A5F-784F-476F-AD2C-7199D8ED8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264753"/>
              </p:ext>
            </p:extLst>
          </p:nvPr>
        </p:nvGraphicFramePr>
        <p:xfrm>
          <a:off x="2744231" y="1607383"/>
          <a:ext cx="2981463" cy="216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8BF47C-1041-4AC1-A5CC-9BAB37A74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645246"/>
              </p:ext>
            </p:extLst>
          </p:nvPr>
        </p:nvGraphicFramePr>
        <p:xfrm>
          <a:off x="6437376" y="1607383"/>
          <a:ext cx="2981463" cy="216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A42A127-DF9D-4541-95A9-D127ABD02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43465"/>
              </p:ext>
            </p:extLst>
          </p:nvPr>
        </p:nvGraphicFramePr>
        <p:xfrm>
          <a:off x="6213150" y="4330110"/>
          <a:ext cx="3429914" cy="212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EAAA83C-10E7-4D7D-BAAA-3B174298D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955894"/>
              </p:ext>
            </p:extLst>
          </p:nvPr>
        </p:nvGraphicFramePr>
        <p:xfrm>
          <a:off x="2520005" y="4330110"/>
          <a:ext cx="3429914" cy="212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45AFB86-8DF7-40A9-8241-0D35E165F057}"/>
              </a:ext>
            </a:extLst>
          </p:cNvPr>
          <p:cNvSpPr/>
          <p:nvPr/>
        </p:nvSpPr>
        <p:spPr bwMode="auto">
          <a:xfrm>
            <a:off x="9721279" y="3312445"/>
            <a:ext cx="4392488" cy="646331"/>
          </a:xfrm>
          <a:prstGeom prst="wedgeRectCallout">
            <a:avLst>
              <a:gd name="adj1" fmla="val -61217"/>
              <a:gd name="adj2" fmla="val 16376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Figures for the 4x charts are inserted from the New Issue Excel Tracker. Refer to that file for detailed explanations of how the figures wer</a:t>
            </a:r>
            <a:r>
              <a:rPr lang="en-AU" dirty="0">
                <a:solidFill>
                  <a:schemeClr val="bg1"/>
                </a:solidFill>
                <a:latin typeface="Arial" charset="0"/>
              </a:rPr>
              <a:t>e derived from the database</a:t>
            </a:r>
            <a:endParaRPr kumimoji="0" lang="en-AU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C05EA88-493A-43C7-8B6D-291601664529}"/>
              </a:ext>
            </a:extLst>
          </p:cNvPr>
          <p:cNvSpPr/>
          <p:nvPr/>
        </p:nvSpPr>
        <p:spPr bwMode="auto">
          <a:xfrm>
            <a:off x="-4382068" y="1451856"/>
            <a:ext cx="4392488" cy="461665"/>
          </a:xfrm>
          <a:prstGeom prst="wedgeRectCallout">
            <a:avLst>
              <a:gd name="adj1" fmla="val 56585"/>
              <a:gd name="adj2" fmla="val 16376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Commentary that January and February were relatively strong months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5792A7F-54B5-42FD-81CB-662915DBCCA4}"/>
              </a:ext>
            </a:extLst>
          </p:cNvPr>
          <p:cNvSpPr/>
          <p:nvPr/>
        </p:nvSpPr>
        <p:spPr bwMode="auto">
          <a:xfrm>
            <a:off x="-4382068" y="2329706"/>
            <a:ext cx="4392488" cy="461665"/>
          </a:xfrm>
          <a:prstGeom prst="wedgeRectCallout">
            <a:avLst>
              <a:gd name="adj1" fmla="val 56585"/>
              <a:gd name="adj2" fmla="val 16376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Commentary that there was a strong acceleration in March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944CEBA-6E1B-49E8-9F02-C2EE498867C1}"/>
              </a:ext>
            </a:extLst>
          </p:cNvPr>
          <p:cNvSpPr/>
          <p:nvPr/>
        </p:nvSpPr>
        <p:spPr bwMode="auto">
          <a:xfrm>
            <a:off x="-4382068" y="2896946"/>
            <a:ext cx="4392488" cy="830997"/>
          </a:xfrm>
          <a:prstGeom prst="wedgeRectCallout">
            <a:avLst>
              <a:gd name="adj1" fmla="val 56585"/>
              <a:gd name="adj2" fmla="val 16376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Commentary that issuance volume in April was moderately down vs. Q1 monthly averages; and when you multiple May-21 MTD by 2 (to get a full month’s estimated issuance), it has a similar message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E32E2D9-3658-4E95-A0D8-999634947E69}"/>
              </a:ext>
            </a:extLst>
          </p:cNvPr>
          <p:cNvSpPr/>
          <p:nvPr/>
        </p:nvSpPr>
        <p:spPr bwMode="auto">
          <a:xfrm>
            <a:off x="-4382068" y="4068798"/>
            <a:ext cx="4392488" cy="646331"/>
          </a:xfrm>
          <a:prstGeom prst="wedgeRectCallout">
            <a:avLst>
              <a:gd name="adj1" fmla="val 56585"/>
              <a:gd name="adj2" fmla="val 16376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Commentary on issuance breakdown for 2021 YTD, from both a ratings perspective and tenor perspective (using the key </a:t>
            </a:r>
            <a:r>
              <a:rPr kumimoji="0" lang="en-AU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messages from the 2x pie charts)</a:t>
            </a:r>
            <a:endParaRPr kumimoji="0" lang="en-AU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TBar31770">
            <a:extLst>
              <a:ext uri="{FF2B5EF4-FFF2-40B4-BE49-F238E27FC236}">
                <a16:creationId xmlns:a16="http://schemas.microsoft.com/office/drawing/2014/main" id="{1BC1085F-4314-4497-BA31-AFD7FA17DF92}"/>
              </a:ext>
            </a:extLst>
          </p:cNvPr>
          <p:cNvSpPr txBox="1">
            <a:spLocks/>
          </p:cNvSpPr>
          <p:nvPr/>
        </p:nvSpPr>
        <p:spPr bwMode="gray">
          <a:xfrm>
            <a:off x="621370" y="6856918"/>
            <a:ext cx="4235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Note: May-21 MTD from 1 May 2021 to 14 May 2021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XO stands for crossover (at least 1 rating is investment-grade, at least 1 rating is high-yield)</a:t>
            </a:r>
            <a:b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</a:b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NR stands for not rated (no ratings on the issuance)</a:t>
            </a:r>
          </a:p>
        </p:txBody>
      </p:sp>
    </p:spTree>
    <p:extLst>
      <p:ext uri="{BB962C8B-B14F-4D97-AF65-F5344CB8AC3E}">
        <p14:creationId xmlns:p14="http://schemas.microsoft.com/office/powerpoint/2010/main" val="2950139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1_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0</TotalTime>
  <Words>292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Helvetica Neue for HSBC Lt</vt:lpstr>
      <vt:lpstr>Symbol</vt:lpstr>
      <vt:lpstr>Times New Roman</vt:lpstr>
      <vt:lpstr>Wingdings</vt:lpstr>
      <vt:lpstr>Wingdings 2</vt:lpstr>
      <vt:lpstr>HSBC A4 Landscape 2018</vt:lpstr>
      <vt:lpstr>Non-Message Driven</vt:lpstr>
      <vt:lpstr>1_HSBC A4 Landscape 2018</vt:lpstr>
      <vt:lpstr>Corporate Senior Bond Market Backdrop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2021-05-18T04:53:26Z</dcterms:created>
  <dcterms:modified xsi:type="dcterms:W3CDTF">2023-08-29T15:06:57Z</dcterms:modified>
  <cp:category/>
</cp:coreProperties>
</file>