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71" d="100"/>
          <a:sy n="71" d="100"/>
        </p:scale>
        <p:origin x="996" y="-408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D8-435E-B6C7-B8D15C3F036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D8-435E-B6C7-B8D15C3F036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D8-435E-B6C7-B8D15C3F03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Sheet1!$B$2:$B$4</c:f>
              <c:strCache>
                <c:ptCount val="3"/>
                <c:pt idx="0">
                  <c:v>Happy Family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D8-435E-B6C7-B8D15C3F03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AU" sz="1400" dirty="0"/>
              <a:t>Leading Producer of beer, spirits and non-alcoholic beverages in Singapore and Malaysia markets</a:t>
            </a: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85687" y="1892808"/>
            <a:ext cx="4289233" cy="2267712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q"/>
            </a:pPr>
            <a:r>
              <a:rPr lang="en-AU" sz="900" dirty="0">
                <a:solidFill>
                  <a:schemeClr val="tx2"/>
                </a:solidFill>
                <a:cs typeface="Times New Roman" panose="02020603050405020304" pitchFamily="18" charset="0"/>
              </a:rPr>
              <a:t>Asia based producer of beer, spirits and non-alcoholic beverages.</a:t>
            </a:r>
          </a:p>
          <a:p>
            <a:pPr marL="685800" lvl="2" indent="-22860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tx2"/>
                </a:solidFill>
                <a:cs typeface="Times New Roman" panose="02020603050405020304" pitchFamily="18" charset="0"/>
              </a:rPr>
              <a:t>Operations include  manufacturing, distribution and direct sales in Singapore (HQ), Malaysia (</a:t>
            </a:r>
            <a:r>
              <a:rPr lang="en-US" sz="900" dirty="0">
                <a:solidFill>
                  <a:schemeClr val="tx2"/>
                </a:solidFill>
                <a:cs typeface="Times New Roman" panose="02020603050405020304" pitchFamily="18" charset="0"/>
              </a:rPr>
              <a:t>manufacturing is outsourced in Malaysia to Brew Co.), and China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132000"/>
              <a:buFont typeface="Wingdings" panose="05000000000000000000" pitchFamily="2" charset="2"/>
              <a:buChar char="q"/>
            </a:pPr>
            <a:r>
              <a:rPr lang="en-AU" sz="900" dirty="0">
                <a:solidFill>
                  <a:schemeClr val="tx2"/>
                </a:solidFill>
                <a:cs typeface="Times New Roman" panose="02020603050405020304" pitchFamily="18" charset="0"/>
              </a:rPr>
              <a:t>Recently expanded operations to China and has expansion plans for Cambodia.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132000"/>
              <a:buFont typeface="Wingdings" panose="05000000000000000000" pitchFamily="2" charset="2"/>
              <a:buChar char="q"/>
            </a:pPr>
            <a:r>
              <a:rPr lang="en-AU" sz="900" dirty="0">
                <a:solidFill>
                  <a:schemeClr val="tx2"/>
                </a:solidFill>
                <a:cs typeface="Times New Roman" panose="02020603050405020304" pitchFamily="18" charset="0"/>
              </a:rPr>
              <a:t>Majority owner and co-founder Ms. Happy looking to exit with no close family to inherit the business.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132000"/>
              <a:buFont typeface="Wingdings" panose="05000000000000000000" pitchFamily="2" charset="2"/>
              <a:buChar char="q"/>
            </a:pPr>
            <a:r>
              <a:rPr lang="en-AU" sz="900" dirty="0">
                <a:solidFill>
                  <a:schemeClr val="tx2"/>
                </a:solidFill>
                <a:cs typeface="Times New Roman" panose="02020603050405020304" pitchFamily="18" charset="0"/>
              </a:rPr>
              <a:t>Key Strengths:</a:t>
            </a:r>
          </a:p>
          <a:p>
            <a:pPr marL="628650" lvl="2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132000"/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tx2"/>
                </a:solidFill>
                <a:cs typeface="Times New Roman" panose="02020603050405020304" pitchFamily="18" charset="0"/>
              </a:rPr>
              <a:t>Largest beer and spirits company in Singapore and Malaysia.</a:t>
            </a:r>
          </a:p>
          <a:p>
            <a:pPr marL="628650" lvl="2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132000"/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tx2"/>
                </a:solidFill>
                <a:cs typeface="Times New Roman" panose="02020603050405020304" pitchFamily="18" charset="0"/>
              </a:rPr>
              <a:t>Largest non-alcoholic beverages in Malaysia.</a:t>
            </a:r>
          </a:p>
          <a:p>
            <a:pPr marL="628650" lvl="2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132000"/>
              <a:buFont typeface="Wingdings" panose="05000000000000000000" pitchFamily="2" charset="2"/>
              <a:buChar char="§"/>
            </a:pPr>
            <a:r>
              <a:rPr lang="en-AU" sz="900" dirty="0">
                <a:solidFill>
                  <a:schemeClr val="tx2"/>
                </a:solidFill>
                <a:cs typeface="Times New Roman" panose="02020603050405020304" pitchFamily="18" charset="0"/>
              </a:rPr>
              <a:t>Developed a strong supply chain with strong relationship with the distributers.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556304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4556304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752E61-DBFF-48B6-5C74-E9D1D9176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093"/>
              </p:ext>
            </p:extLst>
          </p:nvPr>
        </p:nvGraphicFramePr>
        <p:xfrm>
          <a:off x="5623561" y="2008558"/>
          <a:ext cx="3708400" cy="246406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18572142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7922833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361262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6843926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9755267"/>
                    </a:ext>
                  </a:extLst>
                </a:gridCol>
              </a:tblGrid>
              <a:tr h="189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US$mm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FY18A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FY19A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FY20E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21624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083252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Growth 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405468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462920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265318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Spirits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293833"/>
                  </a:ext>
                </a:extLst>
              </a:tr>
              <a:tr h="379087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Non-alcoholic beverages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404653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EBIDTA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4128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Margin(%)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633498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55176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NPAT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211359"/>
                  </a:ext>
                </a:extLst>
              </a:tr>
              <a:tr h="18954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Margin(%)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0606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D1244F-14B4-3EB2-2488-5E0AD4244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478687"/>
              </p:ext>
            </p:extLst>
          </p:nvPr>
        </p:nvGraphicFramePr>
        <p:xfrm>
          <a:off x="648349" y="4803192"/>
          <a:ext cx="4194956" cy="1801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526F11-F49F-48EC-34B0-0BA4B283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16865"/>
              </p:ext>
            </p:extLst>
          </p:nvPr>
        </p:nvGraphicFramePr>
        <p:xfrm>
          <a:off x="5623560" y="4975523"/>
          <a:ext cx="3708399" cy="1589160"/>
        </p:xfrm>
        <a:graphic>
          <a:graphicData uri="http://schemas.openxmlformats.org/drawingml/2006/table">
            <a:tbl>
              <a:tblPr/>
              <a:tblGrid>
                <a:gridCol w="1184196">
                  <a:extLst>
                    <a:ext uri="{9D8B030D-6E8A-4147-A177-3AD203B41FA5}">
                      <a16:colId xmlns:a16="http://schemas.microsoft.com/office/drawing/2014/main" val="993335587"/>
                    </a:ext>
                  </a:extLst>
                </a:gridCol>
                <a:gridCol w="841401">
                  <a:extLst>
                    <a:ext uri="{9D8B030D-6E8A-4147-A177-3AD203B41FA5}">
                      <a16:colId xmlns:a16="http://schemas.microsoft.com/office/drawing/2014/main" val="303901513"/>
                    </a:ext>
                  </a:extLst>
                </a:gridCol>
                <a:gridCol w="841401">
                  <a:extLst>
                    <a:ext uri="{9D8B030D-6E8A-4147-A177-3AD203B41FA5}">
                      <a16:colId xmlns:a16="http://schemas.microsoft.com/office/drawing/2014/main" val="1795615572"/>
                    </a:ext>
                  </a:extLst>
                </a:gridCol>
                <a:gridCol w="841401">
                  <a:extLst>
                    <a:ext uri="{9D8B030D-6E8A-4147-A177-3AD203B41FA5}">
                      <a16:colId xmlns:a16="http://schemas.microsoft.com/office/drawing/2014/main" val="783221209"/>
                    </a:ext>
                  </a:extLst>
                </a:gridCol>
              </a:tblGrid>
              <a:tr h="2648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US$mm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2240320"/>
                  </a:ext>
                </a:extLst>
              </a:tr>
              <a:tr h="2648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2020 EBIDTA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786812"/>
                  </a:ext>
                </a:extLst>
              </a:tr>
              <a:tr h="26486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Growth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48437"/>
                  </a:ext>
                </a:extLst>
              </a:tr>
              <a:tr h="26486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598735"/>
                  </a:ext>
                </a:extLst>
              </a:tr>
              <a:tr h="26486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EV/EBIDTA Multiple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10.0x - 11.5x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748800"/>
                  </a:ext>
                </a:extLst>
              </a:tr>
              <a:tr h="26486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Valuation Range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3,000 - 3,500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196B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26673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3924897"/>
              </p:ext>
            </p:extLst>
          </p:nvPr>
        </p:nvGraphicFramePr>
        <p:xfrm>
          <a:off x="913379" y="1360789"/>
          <a:ext cx="8989572" cy="545712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99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4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2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14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  <a:latin typeface="+mn-lt"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  <a:latin typeface="+mn-lt"/>
                        </a:rPr>
                        <a:t>Event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  <a:latin typeface="+mn-lt"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08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Mar 10, 2020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Access to Indicative Bid Documents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Valuation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Initial valuation analysis based on indicative bid documents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Structure And Financing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Begin financing discussion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Approvals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Collect and confirm required approvals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08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9 am Apr 10, 2020 – 5pm Apr 10,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Indicative Bid Q&amp;A Submission Due                       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08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5pm May 13, 2020 (HKT)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Indicative Bid Due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2699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Late May,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Start of Final Bid Phase 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Release of Process letter Two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Site visit &amp; management presentation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Organize site visit and presentation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Due diligence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Conduct due diligence based on new information collected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Organize Q&amp;A submissions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Valuations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Finalize valuation based on the financial forecasts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Financing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Confirm sources for financing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US" sz="900" b="1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Approvals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Commence preparing application for internal regulatory approvals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0114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Late July,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Final Bid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269</TotalTime>
  <Words>358</Words>
  <Application>Microsoft Office PowerPoint</Application>
  <PresentationFormat>Custom</PresentationFormat>
  <Paragraphs>111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 Narrow</vt:lpstr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aakanksha malik</cp:lastModifiedBy>
  <cp:revision>20</cp:revision>
  <dcterms:created xsi:type="dcterms:W3CDTF">2020-04-17T12:29:06Z</dcterms:created>
  <dcterms:modified xsi:type="dcterms:W3CDTF">2024-04-14T09:16:43Z</dcterms:modified>
</cp:coreProperties>
</file>