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20450-7916-4880-9D3D-68D05D51E061}" v="13" dt="2024-04-19T13:57:56.381"/>
  </p1510:revLst>
</p1510:revInfo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86" d="100"/>
          <a:sy n="86" d="100"/>
        </p:scale>
        <p:origin x="1110" y="-396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89685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166624" y="1312862"/>
            <a:ext cx="3736334" cy="400141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EA25EE-2558-8222-8EC1-BE1FD12F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49191"/>
              </p:ext>
            </p:extLst>
          </p:nvPr>
        </p:nvGraphicFramePr>
        <p:xfrm>
          <a:off x="795528" y="1527177"/>
          <a:ext cx="8816824" cy="5296513"/>
        </p:xfrm>
        <a:graphic>
          <a:graphicData uri="http://schemas.openxmlformats.org/drawingml/2006/table">
            <a:tbl>
              <a:tblPr/>
              <a:tblGrid>
                <a:gridCol w="516706">
                  <a:extLst>
                    <a:ext uri="{9D8B030D-6E8A-4147-A177-3AD203B41FA5}">
                      <a16:colId xmlns:a16="http://schemas.microsoft.com/office/drawing/2014/main" val="2494600098"/>
                    </a:ext>
                  </a:extLst>
                </a:gridCol>
                <a:gridCol w="516706">
                  <a:extLst>
                    <a:ext uri="{9D8B030D-6E8A-4147-A177-3AD203B41FA5}">
                      <a16:colId xmlns:a16="http://schemas.microsoft.com/office/drawing/2014/main" val="1177386511"/>
                    </a:ext>
                  </a:extLst>
                </a:gridCol>
                <a:gridCol w="516706">
                  <a:extLst>
                    <a:ext uri="{9D8B030D-6E8A-4147-A177-3AD203B41FA5}">
                      <a16:colId xmlns:a16="http://schemas.microsoft.com/office/drawing/2014/main" val="2274992282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1209159083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2023334761"/>
                    </a:ext>
                  </a:extLst>
                </a:gridCol>
                <a:gridCol w="41009">
                  <a:extLst>
                    <a:ext uri="{9D8B030D-6E8A-4147-A177-3AD203B41FA5}">
                      <a16:colId xmlns:a16="http://schemas.microsoft.com/office/drawing/2014/main" val="3712460200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4247269143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2700659383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927775834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1869884611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6125991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534100756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1840683540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2277746254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1550252926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4102323305"/>
                    </a:ext>
                  </a:extLst>
                </a:gridCol>
                <a:gridCol w="549514">
                  <a:extLst>
                    <a:ext uri="{9D8B030D-6E8A-4147-A177-3AD203B41FA5}">
                      <a16:colId xmlns:a16="http://schemas.microsoft.com/office/drawing/2014/main" val="312463565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563160266"/>
                    </a:ext>
                  </a:extLst>
                </a:gridCol>
              </a:tblGrid>
              <a:tr h="1086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Summary financials and cashflow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F81BD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85024"/>
                  </a:ext>
                </a:extLst>
              </a:tr>
              <a:tr h="81779"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465231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53121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77435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96817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472285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309944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742338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93950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964669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794233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97790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47928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31679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70067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32692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18334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000268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191006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991700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59694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207838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475836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63611"/>
                  </a:ext>
                </a:extLst>
              </a:tr>
              <a:tr h="1380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154709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881517"/>
                  </a:ext>
                </a:extLst>
              </a:tr>
              <a:tr h="1380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27552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15679"/>
                  </a:ext>
                </a:extLst>
              </a:tr>
              <a:tr h="13800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Net Present Value based on Perpetuity Growth Method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166646"/>
                  </a:ext>
                </a:extLst>
              </a:tr>
              <a:tr h="138001"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934105"/>
                  </a:ext>
                </a:extLst>
              </a:tr>
              <a:tr h="138001">
                <a:tc rowSpan="2" gridSpan="3">
                  <a:txBody>
                    <a:bodyPr/>
                    <a:lstStyle/>
                    <a:p>
                      <a:pPr algn="l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% of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Sensitising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firm value ($m) and implied offer price to WACC and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19906"/>
                  </a:ext>
                </a:extLst>
              </a:tr>
              <a:tr h="138001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5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Perpetuity Growth Rate (%)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98516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5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WACC (%)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0.25%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0.50%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9994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/ 404c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 / 412c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 / 421c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 / 431c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/ 442c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66880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/ 374c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844 / 382c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859 / 389c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875 / 397c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/ 406c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935434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790 / 355c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803 / 361c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817 / 368c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/ 375c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29569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718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/ 325c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743 / 331c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754 / 336c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765 / 342c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717345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/ 305c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/ 309c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/ 314c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/ 319c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/ 324c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072654"/>
                  </a:ext>
                </a:extLst>
              </a:tr>
              <a:tr h="1380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58238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9882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16040</TotalTime>
  <Words>816</Words>
  <Application>Microsoft Office PowerPoint</Application>
  <PresentationFormat>Custom</PresentationFormat>
  <Paragraphs>420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aakanksha malik</cp:lastModifiedBy>
  <cp:revision>866</cp:revision>
  <cp:lastPrinted>2020-01-28T09:55:08Z</cp:lastPrinted>
  <dcterms:created xsi:type="dcterms:W3CDTF">2015-06-19T14:55:37Z</dcterms:created>
  <dcterms:modified xsi:type="dcterms:W3CDTF">2024-04-19T13:58:41Z</dcterms:modified>
</cp:coreProperties>
</file>