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>
        <p:scale>
          <a:sx n="87" d="100"/>
          <a:sy n="87" d="100"/>
        </p:scale>
        <p:origin x="888" y="-216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3111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Email to management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01198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1" y="5039957"/>
            <a:ext cx="4372824" cy="14708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377599" cy="147084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95528" y="1591056"/>
            <a:ext cx="9107424" cy="296475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6308"/>
              </p:ext>
            </p:extLst>
          </p:nvPr>
        </p:nvGraphicFramePr>
        <p:xfrm>
          <a:off x="795528" y="5289345"/>
          <a:ext cx="4279392" cy="1121664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2BB6AF-A00A-C83C-BFE8-BB9B08D9DFFA}"/>
              </a:ext>
            </a:extLst>
          </p:cNvPr>
          <p:cNvSpPr txBox="1"/>
          <p:nvPr/>
        </p:nvSpPr>
        <p:spPr>
          <a:xfrm>
            <a:off x="744241" y="1572206"/>
            <a:ext cx="9200156" cy="33267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IN" sz="1000" b="0" i="0" dirty="0" err="1">
                <a:solidFill>
                  <a:schemeClr val="tx2"/>
                </a:solidFill>
                <a:latin typeface="Arial"/>
              </a:rPr>
              <a:t>WorldWide</a:t>
            </a:r>
            <a:r>
              <a:rPr lang="en-IN" sz="1000" b="0" i="0" dirty="0">
                <a:solidFill>
                  <a:schemeClr val="tx2"/>
                </a:solidFill>
                <a:latin typeface="Arial"/>
              </a:rPr>
              <a:t> Brewing Co. team,</a:t>
            </a:r>
          </a:p>
          <a:p>
            <a:pPr algn="just">
              <a:lnSpc>
                <a:spcPct val="110000"/>
              </a:lnSpc>
            </a:pPr>
            <a:endParaRPr lang="en-IN" sz="1000" dirty="0">
              <a:solidFill>
                <a:schemeClr val="tx2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lang="en-IN" sz="1000" b="0" i="0" dirty="0">
                <a:solidFill>
                  <a:schemeClr val="tx2"/>
                </a:solidFill>
                <a:latin typeface="Arial"/>
              </a:rPr>
              <a:t>Our team put together a list of final key considerations for you all to think about as you prepare to submit the final bit. Please let us know if you would like to discuss</a:t>
            </a:r>
            <a:r>
              <a:rPr lang="en-IN" sz="1000" dirty="0">
                <a:solidFill>
                  <a:schemeClr val="tx2"/>
                </a:solidFill>
                <a:latin typeface="Arial"/>
              </a:rPr>
              <a:t> - We look forward to supporting the </a:t>
            </a:r>
            <a:r>
              <a:rPr lang="en-IN" sz="1000" dirty="0" err="1">
                <a:solidFill>
                  <a:schemeClr val="tx2"/>
                </a:solidFill>
                <a:latin typeface="Arial"/>
              </a:rPr>
              <a:t>WorldWide</a:t>
            </a:r>
            <a:r>
              <a:rPr lang="en-IN" sz="1000" dirty="0">
                <a:solidFill>
                  <a:schemeClr val="tx2"/>
                </a:solidFill>
                <a:latin typeface="Arial"/>
              </a:rPr>
              <a:t> team across the finish line.</a:t>
            </a:r>
          </a:p>
          <a:p>
            <a:pPr algn="just">
              <a:lnSpc>
                <a:spcPct val="110000"/>
              </a:lnSpc>
            </a:pPr>
            <a:endParaRPr lang="en-IN" sz="1000" b="0" i="0" dirty="0">
              <a:solidFill>
                <a:schemeClr val="tx2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lang="en-IN" sz="1000" b="1" u="sng" dirty="0">
                <a:solidFill>
                  <a:schemeClr val="tx2"/>
                </a:solidFill>
                <a:latin typeface="Arial"/>
              </a:rPr>
              <a:t>Key Considerations</a:t>
            </a: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000" b="1" i="0" dirty="0">
                <a:solidFill>
                  <a:schemeClr val="tx2"/>
                </a:solidFill>
                <a:latin typeface="Arial"/>
              </a:rPr>
              <a:t>Financial impact of fire</a:t>
            </a:r>
          </a:p>
          <a:p>
            <a:pPr marL="628650" lvl="1" indent="-17145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000" b="0" i="0" dirty="0">
                <a:solidFill>
                  <a:schemeClr val="tx2"/>
                </a:solidFill>
                <a:latin typeface="Arial"/>
              </a:rPr>
              <a:t>Given minimal short-term impact in FY21 And the ability to off search losses through ramping production at other facilities, we do not see this as a material issue or a reason to lower your bid given the long-term investment horizon and synergy value at play.</a:t>
            </a:r>
          </a:p>
          <a:p>
            <a:pPr marL="628650" lvl="1" indent="-17145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000" dirty="0">
                <a:solidFill>
                  <a:schemeClr val="tx2"/>
                </a:solidFill>
                <a:latin typeface="Arial"/>
              </a:rPr>
              <a:t>For</a:t>
            </a:r>
            <a:r>
              <a:rPr lang="en-IN" sz="1000" b="0" i="0" dirty="0">
                <a:solidFill>
                  <a:schemeClr val="tx2"/>
                </a:solidFill>
                <a:latin typeface="Arial"/>
              </a:rPr>
              <a:t> reference, we have included the financial impact to the net present value and implications on implied offer share price.</a:t>
            </a:r>
          </a:p>
          <a:p>
            <a:pPr lvl="1" algn="just">
              <a:lnSpc>
                <a:spcPct val="110000"/>
              </a:lnSpc>
            </a:pPr>
            <a:endParaRPr lang="en-IN" sz="1000" b="0" i="0" dirty="0">
              <a:solidFill>
                <a:schemeClr val="tx2"/>
              </a:solidFill>
              <a:latin typeface="Arial"/>
            </a:endParaRP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tx2"/>
                </a:solidFill>
                <a:latin typeface="Arial"/>
              </a:rPr>
              <a:t>P</a:t>
            </a:r>
            <a:r>
              <a:rPr lang="en-IN" sz="1000" b="1" i="0" dirty="0">
                <a:solidFill>
                  <a:schemeClr val="tx2"/>
                </a:solidFill>
                <a:latin typeface="Arial"/>
              </a:rPr>
              <a:t>rocess dynamics</a:t>
            </a:r>
          </a:p>
          <a:p>
            <a:pPr marL="628650" lvl="1" indent="-17145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000" b="0" i="0" dirty="0">
                <a:solidFill>
                  <a:schemeClr val="tx2"/>
                </a:solidFill>
                <a:latin typeface="Arial"/>
              </a:rPr>
              <a:t>We will believe the information in the news around </a:t>
            </a:r>
            <a:r>
              <a:rPr lang="en-IN" sz="1000" b="0" i="0" dirty="0" err="1">
                <a:solidFill>
                  <a:schemeClr val="tx2"/>
                </a:solidFill>
                <a:latin typeface="Arial"/>
              </a:rPr>
              <a:t>DownUnder</a:t>
            </a:r>
            <a:r>
              <a:rPr lang="en-IN" sz="1000" b="0" i="0" dirty="0">
                <a:solidFill>
                  <a:schemeClr val="tx2"/>
                </a:solidFill>
                <a:latin typeface="Arial"/>
              </a:rPr>
              <a:t> Brewing Is credible. Additionally, it is likely that there are additional strategics in the process, thus, we expect a competitive bidding dynamics.</a:t>
            </a:r>
          </a:p>
          <a:p>
            <a:pPr marL="628650" lvl="1" indent="-17145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000" b="0" i="0" dirty="0">
                <a:solidFill>
                  <a:schemeClr val="tx2"/>
                </a:solidFill>
                <a:latin typeface="Arial"/>
              </a:rPr>
              <a:t>regarding the interested private equity firms, we believe </a:t>
            </a:r>
            <a:r>
              <a:rPr lang="en-IN" sz="1000" b="0" i="0" dirty="0" err="1">
                <a:solidFill>
                  <a:schemeClr val="tx2"/>
                </a:solidFill>
                <a:latin typeface="Arial"/>
              </a:rPr>
              <a:t>WorldWide</a:t>
            </a:r>
            <a:r>
              <a:rPr lang="en-IN" sz="1000" b="0" i="0" dirty="0">
                <a:solidFill>
                  <a:schemeClr val="tx2"/>
                </a:solidFill>
                <a:latin typeface="Arial"/>
              </a:rPr>
              <a:t> Brewing Co. </a:t>
            </a:r>
            <a:r>
              <a:rPr lang="en-IN" sz="1000" dirty="0">
                <a:solidFill>
                  <a:schemeClr val="tx2"/>
                </a:solidFill>
                <a:latin typeface="Arial"/>
              </a:rPr>
              <a:t>wi</a:t>
            </a:r>
            <a:r>
              <a:rPr lang="en-IN" sz="1000" b="0" i="0" dirty="0">
                <a:solidFill>
                  <a:schemeClr val="tx2"/>
                </a:solidFill>
                <a:latin typeface="Arial"/>
              </a:rPr>
              <a:t>ll drive significantly more value from synergies and therefore, </a:t>
            </a:r>
            <a:r>
              <a:rPr lang="en-IN" sz="1000" b="0" i="0" dirty="0" err="1">
                <a:solidFill>
                  <a:schemeClr val="tx2"/>
                </a:solidFill>
                <a:latin typeface="Arial"/>
              </a:rPr>
              <a:t>WorldWide</a:t>
            </a:r>
            <a:r>
              <a:rPr lang="en-IN" sz="1000" b="0" i="0" dirty="0">
                <a:solidFill>
                  <a:schemeClr val="tx2"/>
                </a:solidFill>
                <a:latin typeface="Arial"/>
              </a:rPr>
              <a:t> will be able to pay a higher price.</a:t>
            </a:r>
          </a:p>
          <a:p>
            <a:pPr marL="628650" lvl="1" indent="-171450" algn="just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IN" sz="1000" dirty="0">
              <a:solidFill>
                <a:schemeClr val="tx2"/>
              </a:solidFill>
              <a:latin typeface="Arial"/>
            </a:endParaRPr>
          </a:p>
          <a:p>
            <a:pPr marL="171450" indent="-1714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000" b="1" i="0" u="sng" dirty="0">
                <a:solidFill>
                  <a:schemeClr val="tx2"/>
                </a:solidFill>
                <a:latin typeface="Arial"/>
              </a:rPr>
              <a:t>Investment recommendation: $350mm-$370mm per share</a:t>
            </a:r>
          </a:p>
          <a:p>
            <a:pPr marL="628650" lvl="1" indent="-171450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C5481C-4AFF-C253-5BE0-E32BB14E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62708"/>
              </p:ext>
            </p:extLst>
          </p:nvPr>
        </p:nvGraphicFramePr>
        <p:xfrm>
          <a:off x="5508313" y="5135897"/>
          <a:ext cx="4211403" cy="137160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861883">
                  <a:extLst>
                    <a:ext uri="{9D8B030D-6E8A-4147-A177-3AD203B41FA5}">
                      <a16:colId xmlns:a16="http://schemas.microsoft.com/office/drawing/2014/main" val="3118909973"/>
                    </a:ext>
                  </a:extLst>
                </a:gridCol>
                <a:gridCol w="930942">
                  <a:extLst>
                    <a:ext uri="{9D8B030D-6E8A-4147-A177-3AD203B41FA5}">
                      <a16:colId xmlns:a16="http://schemas.microsoft.com/office/drawing/2014/main" val="3702310625"/>
                    </a:ext>
                  </a:extLst>
                </a:gridCol>
                <a:gridCol w="709289">
                  <a:extLst>
                    <a:ext uri="{9D8B030D-6E8A-4147-A177-3AD203B41FA5}">
                      <a16:colId xmlns:a16="http://schemas.microsoft.com/office/drawing/2014/main" val="3090512780"/>
                    </a:ext>
                  </a:extLst>
                </a:gridCol>
                <a:gridCol w="709289">
                  <a:extLst>
                    <a:ext uri="{9D8B030D-6E8A-4147-A177-3AD203B41FA5}">
                      <a16:colId xmlns:a16="http://schemas.microsoft.com/office/drawing/2014/main" val="3099714519"/>
                    </a:ext>
                  </a:extLst>
                </a:gridCol>
              </a:tblGrid>
              <a:tr h="129480">
                <a:tc rowSpan="2" gridSpan="2">
                  <a:txBody>
                    <a:bodyPr/>
                    <a:lstStyle/>
                    <a:p>
                      <a:pPr algn="l" rtl="0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</a:rPr>
                        <a:t>Value Based on 8.5% WACC &amp; 0.5% TGR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</a:rPr>
                        <a:t>Amount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</a:rPr>
                        <a:t>% of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8015737"/>
                  </a:ext>
                </a:extLst>
              </a:tr>
              <a:tr h="12948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</a:rPr>
                        <a:t>($m)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</a:rPr>
                        <a:t>NPV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3702237"/>
                  </a:ext>
                </a:extLst>
              </a:tr>
              <a:tr h="1294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Present Value of Cashflows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345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46.7%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4991994"/>
                  </a:ext>
                </a:extLst>
              </a:tr>
              <a:tr h="1294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PV of Terminal Value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394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53.3%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3343692"/>
                  </a:ext>
                </a:extLst>
              </a:tr>
              <a:tr h="1294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Implied Firm NPV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738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100.0%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1339427"/>
                  </a:ext>
                </a:extLst>
              </a:tr>
              <a:tr h="1294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Net debt &amp; adjustments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(85)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31358285"/>
                  </a:ext>
                </a:extLst>
              </a:tr>
              <a:tr h="1294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Implied equity value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654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</a:rPr>
                        <a:t> 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2575851"/>
                  </a:ext>
                </a:extLst>
              </a:tr>
              <a:tr h="1294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Implied share price ($c)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329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0392728"/>
                  </a:ext>
                </a:extLst>
              </a:tr>
              <a:tr h="129480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% premium to current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99.1% </a:t>
                      </a:r>
                      <a:endParaRPr lang="en-IN" sz="8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15760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16852</TotalTime>
  <Words>381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Calibri</vt:lpstr>
      <vt:lpstr>Courier New</vt:lpstr>
      <vt:lpstr>LF_Kai</vt:lpstr>
      <vt:lpstr>Symbol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aakanksha malik</cp:lastModifiedBy>
  <cp:revision>879</cp:revision>
  <cp:lastPrinted>2020-01-28T09:55:08Z</cp:lastPrinted>
  <dcterms:created xsi:type="dcterms:W3CDTF">2015-06-19T14:55:37Z</dcterms:created>
  <dcterms:modified xsi:type="dcterms:W3CDTF">2024-04-20T07:03:15Z</dcterms:modified>
</cp:coreProperties>
</file>