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14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5890" y="4814828"/>
            <a:ext cx="742403" cy="20807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5890" y="4814828"/>
            <a:ext cx="742403" cy="20807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094751" y="4834280"/>
            <a:ext cx="146050" cy="90170"/>
          </a:xfrm>
          <a:custGeom>
            <a:avLst/>
            <a:gdLst/>
            <a:ahLst/>
            <a:cxnLst/>
            <a:rect l="l" t="t" r="r" b="b"/>
            <a:pathLst>
              <a:path w="146050" h="90170">
                <a:moveTo>
                  <a:pt x="145948" y="54610"/>
                </a:moveTo>
                <a:lnTo>
                  <a:pt x="90906" y="54610"/>
                </a:lnTo>
                <a:lnTo>
                  <a:pt x="90906" y="0"/>
                </a:lnTo>
                <a:lnTo>
                  <a:pt x="55041" y="0"/>
                </a:lnTo>
                <a:lnTo>
                  <a:pt x="55041" y="54610"/>
                </a:lnTo>
                <a:lnTo>
                  <a:pt x="0" y="54610"/>
                </a:lnTo>
                <a:lnTo>
                  <a:pt x="0" y="90170"/>
                </a:lnTo>
                <a:lnTo>
                  <a:pt x="145948" y="90170"/>
                </a:lnTo>
                <a:lnTo>
                  <a:pt x="145948" y="5461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149804" y="4924445"/>
            <a:ext cx="36195" cy="55880"/>
          </a:xfrm>
          <a:custGeom>
            <a:avLst/>
            <a:gdLst/>
            <a:ahLst/>
            <a:cxnLst/>
            <a:rect l="l" t="t" r="r" b="b"/>
            <a:pathLst>
              <a:path w="36195" h="55879">
                <a:moveTo>
                  <a:pt x="0" y="0"/>
                </a:moveTo>
                <a:lnTo>
                  <a:pt x="35858" y="0"/>
                </a:lnTo>
                <a:lnTo>
                  <a:pt x="35858" y="55879"/>
                </a:lnTo>
                <a:lnTo>
                  <a:pt x="0" y="55879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094757" y="4833839"/>
            <a:ext cx="146050" cy="146050"/>
          </a:xfrm>
          <a:custGeom>
            <a:avLst/>
            <a:gdLst/>
            <a:ahLst/>
            <a:cxnLst/>
            <a:rect l="l" t="t" r="r" b="b"/>
            <a:pathLst>
              <a:path w="146050" h="146050">
                <a:moveTo>
                  <a:pt x="0" y="55045"/>
                </a:moveTo>
                <a:lnTo>
                  <a:pt x="55045" y="55045"/>
                </a:lnTo>
                <a:lnTo>
                  <a:pt x="55045" y="0"/>
                </a:lnTo>
                <a:lnTo>
                  <a:pt x="90904" y="0"/>
                </a:lnTo>
                <a:lnTo>
                  <a:pt x="90904" y="55045"/>
                </a:lnTo>
                <a:lnTo>
                  <a:pt x="145950" y="55045"/>
                </a:lnTo>
                <a:lnTo>
                  <a:pt x="145950" y="90904"/>
                </a:lnTo>
                <a:lnTo>
                  <a:pt x="90904" y="90904"/>
                </a:lnTo>
                <a:lnTo>
                  <a:pt x="90904" y="145950"/>
                </a:lnTo>
                <a:lnTo>
                  <a:pt x="55045" y="145950"/>
                </a:lnTo>
                <a:lnTo>
                  <a:pt x="55045" y="90904"/>
                </a:lnTo>
                <a:lnTo>
                  <a:pt x="0" y="90904"/>
                </a:lnTo>
                <a:lnTo>
                  <a:pt x="0" y="55045"/>
                </a:lnTo>
                <a:close/>
              </a:path>
            </a:pathLst>
          </a:custGeom>
          <a:ln w="95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4724" y="1185112"/>
            <a:ext cx="3962400" cy="2593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75890" y="4814828"/>
            <a:ext cx="742403" cy="20807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094751" y="4834280"/>
            <a:ext cx="146050" cy="146050"/>
          </a:xfrm>
          <a:custGeom>
            <a:avLst/>
            <a:gdLst/>
            <a:ahLst/>
            <a:cxnLst/>
            <a:rect l="l" t="t" r="r" b="b"/>
            <a:pathLst>
              <a:path w="146050" h="146050">
                <a:moveTo>
                  <a:pt x="145948" y="54610"/>
                </a:moveTo>
                <a:lnTo>
                  <a:pt x="90906" y="54610"/>
                </a:lnTo>
                <a:lnTo>
                  <a:pt x="90906" y="0"/>
                </a:lnTo>
                <a:lnTo>
                  <a:pt x="55041" y="0"/>
                </a:lnTo>
                <a:lnTo>
                  <a:pt x="55041" y="54610"/>
                </a:lnTo>
                <a:lnTo>
                  <a:pt x="0" y="54610"/>
                </a:lnTo>
                <a:lnTo>
                  <a:pt x="0" y="90170"/>
                </a:lnTo>
                <a:lnTo>
                  <a:pt x="55041" y="90170"/>
                </a:lnTo>
                <a:lnTo>
                  <a:pt x="55041" y="146050"/>
                </a:lnTo>
                <a:lnTo>
                  <a:pt x="90906" y="146050"/>
                </a:lnTo>
                <a:lnTo>
                  <a:pt x="90906" y="90170"/>
                </a:lnTo>
                <a:lnTo>
                  <a:pt x="145948" y="90170"/>
                </a:lnTo>
                <a:lnTo>
                  <a:pt x="145948" y="5461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94757" y="4833839"/>
            <a:ext cx="146050" cy="146050"/>
          </a:xfrm>
          <a:custGeom>
            <a:avLst/>
            <a:gdLst/>
            <a:ahLst/>
            <a:cxnLst/>
            <a:rect l="l" t="t" r="r" b="b"/>
            <a:pathLst>
              <a:path w="146050" h="146050">
                <a:moveTo>
                  <a:pt x="0" y="55045"/>
                </a:moveTo>
                <a:lnTo>
                  <a:pt x="55045" y="55045"/>
                </a:lnTo>
                <a:lnTo>
                  <a:pt x="55045" y="0"/>
                </a:lnTo>
                <a:lnTo>
                  <a:pt x="90904" y="0"/>
                </a:lnTo>
                <a:lnTo>
                  <a:pt x="90904" y="55045"/>
                </a:lnTo>
                <a:lnTo>
                  <a:pt x="145950" y="55045"/>
                </a:lnTo>
                <a:lnTo>
                  <a:pt x="145950" y="90904"/>
                </a:lnTo>
                <a:lnTo>
                  <a:pt x="90904" y="90904"/>
                </a:lnTo>
                <a:lnTo>
                  <a:pt x="90904" y="145950"/>
                </a:lnTo>
                <a:lnTo>
                  <a:pt x="55045" y="145950"/>
                </a:lnTo>
                <a:lnTo>
                  <a:pt x="55045" y="90904"/>
                </a:lnTo>
                <a:lnTo>
                  <a:pt x="0" y="90904"/>
                </a:lnTo>
                <a:lnTo>
                  <a:pt x="0" y="55045"/>
                </a:lnTo>
                <a:close/>
              </a:path>
            </a:pathLst>
          </a:custGeom>
          <a:ln w="95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4" y="279553"/>
            <a:ext cx="8039100" cy="795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11453" y="2362782"/>
            <a:ext cx="3947795" cy="17691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%40impulsq?utm_source=unsplash&amp;utm_medium=referral&amp;utm_content=creditCopyText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unsplash.com/s/photos/health-professionals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84" cy="514349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-99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F3F3F3">
              <a:alpha val="654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02732" y="4946767"/>
            <a:ext cx="136842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0" dirty="0">
                <a:solidFill>
                  <a:srgbClr val="585858"/>
                </a:solidFill>
                <a:latin typeface="Arial MT"/>
                <a:cs typeface="Arial MT"/>
              </a:rPr>
              <a:t>Photo</a:t>
            </a:r>
            <a:r>
              <a:rPr sz="600" dirty="0">
                <a:solidFill>
                  <a:srgbClr val="585858"/>
                </a:solidFill>
                <a:latin typeface="Arial MT"/>
                <a:cs typeface="Arial MT"/>
              </a:rPr>
              <a:t> by</a:t>
            </a:r>
            <a:r>
              <a:rPr sz="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600" u="sng" spc="-1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 MT"/>
                <a:cs typeface="Arial MT"/>
                <a:hlinkClick r:id="rId3"/>
              </a:rPr>
              <a:t>Online</a:t>
            </a:r>
            <a:r>
              <a:rPr sz="600" u="sng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600" u="sng" spc="-1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 MT"/>
                <a:cs typeface="Arial MT"/>
                <a:hlinkClick r:id="rId3"/>
              </a:rPr>
              <a:t>Marketing</a:t>
            </a:r>
            <a:r>
              <a:rPr sz="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585858"/>
                </a:solidFill>
                <a:latin typeface="Arial MT"/>
                <a:cs typeface="Arial MT"/>
              </a:rPr>
              <a:t>on</a:t>
            </a:r>
            <a:r>
              <a:rPr sz="6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600" u="sng" spc="-1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 MT"/>
                <a:cs typeface="Arial MT"/>
                <a:hlinkClick r:id="rId4"/>
              </a:rPr>
              <a:t>Unsplash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2548" y="3169154"/>
            <a:ext cx="753110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400" b="1" spc="-10" dirty="0">
                <a:latin typeface="Arial"/>
                <a:cs typeface="Arial"/>
              </a:rPr>
              <a:t>Preliminary</a:t>
            </a:r>
            <a:r>
              <a:rPr sz="3400" b="1" spc="-90" dirty="0">
                <a:latin typeface="Arial"/>
                <a:cs typeface="Arial"/>
              </a:rPr>
              <a:t> </a:t>
            </a:r>
            <a:r>
              <a:rPr sz="3400" b="1" dirty="0">
                <a:latin typeface="Arial"/>
                <a:cs typeface="Arial"/>
              </a:rPr>
              <a:t>Insights</a:t>
            </a:r>
            <a:r>
              <a:rPr sz="3400" b="1" spc="-85" dirty="0">
                <a:latin typeface="Arial"/>
                <a:cs typeface="Arial"/>
              </a:rPr>
              <a:t> </a:t>
            </a:r>
            <a:r>
              <a:rPr sz="3400" b="1" dirty="0">
                <a:latin typeface="Arial"/>
                <a:cs typeface="Arial"/>
              </a:rPr>
              <a:t>&amp;</a:t>
            </a:r>
            <a:r>
              <a:rPr sz="3400" b="1" spc="-85" dirty="0">
                <a:latin typeface="Arial"/>
                <a:cs typeface="Arial"/>
              </a:rPr>
              <a:t> </a:t>
            </a:r>
            <a:r>
              <a:rPr sz="3400" b="1" dirty="0">
                <a:latin typeface="Arial"/>
                <a:cs typeface="Arial"/>
              </a:rPr>
              <a:t>Selected</a:t>
            </a:r>
            <a:r>
              <a:rPr sz="3400" b="1" spc="-95" dirty="0">
                <a:latin typeface="Arial"/>
                <a:cs typeface="Arial"/>
              </a:rPr>
              <a:t> </a:t>
            </a:r>
            <a:r>
              <a:rPr sz="3400" b="1" spc="-20" dirty="0">
                <a:latin typeface="Arial"/>
                <a:cs typeface="Arial"/>
              </a:rPr>
              <a:t>Best </a:t>
            </a:r>
            <a:r>
              <a:rPr sz="3400" b="1" spc="-10" dirty="0">
                <a:latin typeface="Arial"/>
                <a:cs typeface="Arial"/>
              </a:rPr>
              <a:t>Practices</a:t>
            </a:r>
            <a:endParaRPr sz="3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01806" y="2495737"/>
            <a:ext cx="379095" cy="640715"/>
            <a:chOff x="1601806" y="2495737"/>
            <a:chExt cx="379095" cy="640715"/>
          </a:xfrm>
        </p:grpSpPr>
        <p:sp>
          <p:nvSpPr>
            <p:cNvPr id="7" name="object 7"/>
            <p:cNvSpPr/>
            <p:nvPr/>
          </p:nvSpPr>
          <p:spPr>
            <a:xfrm>
              <a:off x="1606562" y="2500502"/>
              <a:ext cx="369570" cy="631190"/>
            </a:xfrm>
            <a:custGeom>
              <a:avLst/>
              <a:gdLst/>
              <a:ahLst/>
              <a:cxnLst/>
              <a:rect l="l" t="t" r="r" b="b"/>
              <a:pathLst>
                <a:path w="369569" h="631189">
                  <a:moveTo>
                    <a:pt x="368998" y="0"/>
                  </a:moveTo>
                  <a:lnTo>
                    <a:pt x="260959" y="0"/>
                  </a:lnTo>
                  <a:lnTo>
                    <a:pt x="260959" y="251460"/>
                  </a:lnTo>
                  <a:lnTo>
                    <a:pt x="108038" y="251460"/>
                  </a:lnTo>
                  <a:lnTo>
                    <a:pt x="108038" y="0"/>
                  </a:lnTo>
                  <a:lnTo>
                    <a:pt x="0" y="0"/>
                  </a:lnTo>
                  <a:lnTo>
                    <a:pt x="0" y="251460"/>
                  </a:lnTo>
                  <a:lnTo>
                    <a:pt x="0" y="354330"/>
                  </a:lnTo>
                  <a:lnTo>
                    <a:pt x="0" y="631190"/>
                  </a:lnTo>
                  <a:lnTo>
                    <a:pt x="108038" y="631190"/>
                  </a:lnTo>
                  <a:lnTo>
                    <a:pt x="108038" y="354330"/>
                  </a:lnTo>
                  <a:lnTo>
                    <a:pt x="260959" y="354330"/>
                  </a:lnTo>
                  <a:lnTo>
                    <a:pt x="260959" y="631190"/>
                  </a:lnTo>
                  <a:lnTo>
                    <a:pt x="368998" y="631190"/>
                  </a:lnTo>
                  <a:lnTo>
                    <a:pt x="368998" y="354330"/>
                  </a:lnTo>
                  <a:lnTo>
                    <a:pt x="368998" y="251460"/>
                  </a:lnTo>
                  <a:lnTo>
                    <a:pt x="368998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06568" y="2500499"/>
              <a:ext cx="369570" cy="631190"/>
            </a:xfrm>
            <a:custGeom>
              <a:avLst/>
              <a:gdLst/>
              <a:ahLst/>
              <a:cxnLst/>
              <a:rect l="l" t="t" r="r" b="b"/>
              <a:pathLst>
                <a:path w="369569" h="631189">
                  <a:moveTo>
                    <a:pt x="0" y="0"/>
                  </a:moveTo>
                  <a:lnTo>
                    <a:pt x="0" y="631112"/>
                  </a:lnTo>
                  <a:lnTo>
                    <a:pt x="108041" y="631112"/>
                  </a:lnTo>
                  <a:lnTo>
                    <a:pt x="108041" y="354563"/>
                  </a:lnTo>
                  <a:lnTo>
                    <a:pt x="260956" y="354563"/>
                  </a:lnTo>
                  <a:lnTo>
                    <a:pt x="260956" y="631112"/>
                  </a:lnTo>
                  <a:lnTo>
                    <a:pt x="368998" y="631112"/>
                  </a:lnTo>
                  <a:lnTo>
                    <a:pt x="368998" y="0"/>
                  </a:lnTo>
                  <a:lnTo>
                    <a:pt x="260956" y="0"/>
                  </a:lnTo>
                  <a:lnTo>
                    <a:pt x="260956" y="251662"/>
                  </a:lnTo>
                  <a:lnTo>
                    <a:pt x="108041" y="251662"/>
                  </a:lnTo>
                  <a:lnTo>
                    <a:pt x="108041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045718" y="2628978"/>
            <a:ext cx="658495" cy="518795"/>
            <a:chOff x="2045718" y="2628978"/>
            <a:chExt cx="658495" cy="518795"/>
          </a:xfrm>
        </p:grpSpPr>
        <p:sp>
          <p:nvSpPr>
            <p:cNvPr id="10" name="object 10"/>
            <p:cNvSpPr/>
            <p:nvPr/>
          </p:nvSpPr>
          <p:spPr>
            <a:xfrm>
              <a:off x="2050516" y="2633751"/>
              <a:ext cx="648970" cy="509270"/>
            </a:xfrm>
            <a:custGeom>
              <a:avLst/>
              <a:gdLst/>
              <a:ahLst/>
              <a:cxnLst/>
              <a:rect l="l" t="t" r="r" b="b"/>
              <a:pathLst>
                <a:path w="648969" h="509269">
                  <a:moveTo>
                    <a:pt x="311531" y="236842"/>
                  </a:moveTo>
                  <a:lnTo>
                    <a:pt x="309943" y="198386"/>
                  </a:lnTo>
                  <a:lnTo>
                    <a:pt x="309867" y="196545"/>
                  </a:lnTo>
                  <a:lnTo>
                    <a:pt x="309410" y="185356"/>
                  </a:lnTo>
                  <a:lnTo>
                    <a:pt x="303047" y="139420"/>
                  </a:lnTo>
                  <a:lnTo>
                    <a:pt x="292455" y="99021"/>
                  </a:lnTo>
                  <a:lnTo>
                    <a:pt x="292188" y="98425"/>
                  </a:lnTo>
                  <a:lnTo>
                    <a:pt x="277609" y="64173"/>
                  </a:lnTo>
                  <a:lnTo>
                    <a:pt x="257581" y="36093"/>
                  </a:lnTo>
                  <a:lnTo>
                    <a:pt x="231406" y="16040"/>
                  </a:lnTo>
                  <a:lnTo>
                    <a:pt x="203492" y="5664"/>
                  </a:lnTo>
                  <a:lnTo>
                    <a:pt x="203492" y="198386"/>
                  </a:lnTo>
                  <a:lnTo>
                    <a:pt x="108127" y="198386"/>
                  </a:lnTo>
                  <a:lnTo>
                    <a:pt x="117424" y="144259"/>
                  </a:lnTo>
                  <a:lnTo>
                    <a:pt x="139115" y="105968"/>
                  </a:lnTo>
                  <a:lnTo>
                    <a:pt x="149288" y="100241"/>
                  </a:lnTo>
                  <a:lnTo>
                    <a:pt x="149593" y="100241"/>
                  </a:lnTo>
                  <a:lnTo>
                    <a:pt x="160616" y="98425"/>
                  </a:lnTo>
                  <a:lnTo>
                    <a:pt x="193611" y="127508"/>
                  </a:lnTo>
                  <a:lnTo>
                    <a:pt x="202869" y="178282"/>
                  </a:lnTo>
                  <a:lnTo>
                    <a:pt x="202895" y="179133"/>
                  </a:lnTo>
                  <a:lnTo>
                    <a:pt x="203492" y="198386"/>
                  </a:lnTo>
                  <a:lnTo>
                    <a:pt x="203492" y="5664"/>
                  </a:lnTo>
                  <a:lnTo>
                    <a:pt x="198983" y="3975"/>
                  </a:lnTo>
                  <a:lnTo>
                    <a:pt x="198742" y="3975"/>
                  </a:lnTo>
                  <a:lnTo>
                    <a:pt x="160616" y="0"/>
                  </a:lnTo>
                  <a:lnTo>
                    <a:pt x="94538" y="15900"/>
                  </a:lnTo>
                  <a:lnTo>
                    <a:pt x="43497" y="63614"/>
                  </a:lnTo>
                  <a:lnTo>
                    <a:pt x="24447" y="99580"/>
                  </a:lnTo>
                  <a:lnTo>
                    <a:pt x="10845" y="143903"/>
                  </a:lnTo>
                  <a:lnTo>
                    <a:pt x="2679" y="196545"/>
                  </a:lnTo>
                  <a:lnTo>
                    <a:pt x="0" y="256552"/>
                  </a:lnTo>
                  <a:lnTo>
                    <a:pt x="63" y="262737"/>
                  </a:lnTo>
                  <a:lnTo>
                    <a:pt x="2133" y="308876"/>
                  </a:lnTo>
                  <a:lnTo>
                    <a:pt x="8636" y="356374"/>
                  </a:lnTo>
                  <a:lnTo>
                    <a:pt x="20497" y="399021"/>
                  </a:lnTo>
                  <a:lnTo>
                    <a:pt x="38684" y="436067"/>
                  </a:lnTo>
                  <a:lnTo>
                    <a:pt x="63461" y="466623"/>
                  </a:lnTo>
                  <a:lnTo>
                    <a:pt x="94780" y="489762"/>
                  </a:lnTo>
                  <a:lnTo>
                    <a:pt x="133045" y="504228"/>
                  </a:lnTo>
                  <a:lnTo>
                    <a:pt x="178650" y="509054"/>
                  </a:lnTo>
                  <a:lnTo>
                    <a:pt x="196672" y="508431"/>
                  </a:lnTo>
                  <a:lnTo>
                    <a:pt x="243420" y="499122"/>
                  </a:lnTo>
                  <a:lnTo>
                    <a:pt x="281686" y="480860"/>
                  </a:lnTo>
                  <a:lnTo>
                    <a:pt x="293103" y="473265"/>
                  </a:lnTo>
                  <a:lnTo>
                    <a:pt x="278688" y="407962"/>
                  </a:lnTo>
                  <a:lnTo>
                    <a:pt x="278574" y="407416"/>
                  </a:lnTo>
                  <a:lnTo>
                    <a:pt x="272402" y="379450"/>
                  </a:lnTo>
                  <a:lnTo>
                    <a:pt x="259232" y="386537"/>
                  </a:lnTo>
                  <a:lnTo>
                    <a:pt x="247230" y="392557"/>
                  </a:lnTo>
                  <a:lnTo>
                    <a:pt x="207899" y="406323"/>
                  </a:lnTo>
                  <a:lnTo>
                    <a:pt x="187731" y="407962"/>
                  </a:lnTo>
                  <a:lnTo>
                    <a:pt x="176250" y="407416"/>
                  </a:lnTo>
                  <a:lnTo>
                    <a:pt x="135877" y="388353"/>
                  </a:lnTo>
                  <a:lnTo>
                    <a:pt x="117411" y="354774"/>
                  </a:lnTo>
                  <a:lnTo>
                    <a:pt x="108229" y="310070"/>
                  </a:lnTo>
                  <a:lnTo>
                    <a:pt x="106794" y="294297"/>
                  </a:lnTo>
                  <a:lnTo>
                    <a:pt x="309397" y="294297"/>
                  </a:lnTo>
                  <a:lnTo>
                    <a:pt x="310324" y="281609"/>
                  </a:lnTo>
                  <a:lnTo>
                    <a:pt x="310997" y="271094"/>
                  </a:lnTo>
                  <a:lnTo>
                    <a:pt x="311391" y="262737"/>
                  </a:lnTo>
                  <a:lnTo>
                    <a:pt x="311505" y="257530"/>
                  </a:lnTo>
                  <a:lnTo>
                    <a:pt x="311531" y="236842"/>
                  </a:lnTo>
                  <a:close/>
                </a:path>
                <a:path w="648969" h="509269">
                  <a:moveTo>
                    <a:pt x="648716" y="171551"/>
                  </a:moveTo>
                  <a:lnTo>
                    <a:pt x="646150" y="131025"/>
                  </a:lnTo>
                  <a:lnTo>
                    <a:pt x="639914" y="102755"/>
                  </a:lnTo>
                  <a:lnTo>
                    <a:pt x="638429" y="96012"/>
                  </a:lnTo>
                  <a:lnTo>
                    <a:pt x="607580" y="42494"/>
                  </a:lnTo>
                  <a:lnTo>
                    <a:pt x="560603" y="10617"/>
                  </a:lnTo>
                  <a:lnTo>
                    <a:pt x="501942" y="0"/>
                  </a:lnTo>
                  <a:lnTo>
                    <a:pt x="487324" y="368"/>
                  </a:lnTo>
                  <a:lnTo>
                    <a:pt x="446659" y="6007"/>
                  </a:lnTo>
                  <a:lnTo>
                    <a:pt x="402513" y="20561"/>
                  </a:lnTo>
                  <a:lnTo>
                    <a:pt x="385089" y="27952"/>
                  </a:lnTo>
                  <a:lnTo>
                    <a:pt x="408190" y="125831"/>
                  </a:lnTo>
                  <a:lnTo>
                    <a:pt x="424789" y="118516"/>
                  </a:lnTo>
                  <a:lnTo>
                    <a:pt x="438810" y="112826"/>
                  </a:lnTo>
                  <a:lnTo>
                    <a:pt x="482968" y="102971"/>
                  </a:lnTo>
                  <a:lnTo>
                    <a:pt x="491388" y="102755"/>
                  </a:lnTo>
                  <a:lnTo>
                    <a:pt x="503783" y="103632"/>
                  </a:lnTo>
                  <a:lnTo>
                    <a:pt x="504050" y="103632"/>
                  </a:lnTo>
                  <a:lnTo>
                    <a:pt x="514769" y="106248"/>
                  </a:lnTo>
                  <a:lnTo>
                    <a:pt x="514985" y="106248"/>
                  </a:lnTo>
                  <a:lnTo>
                    <a:pt x="524522" y="110858"/>
                  </a:lnTo>
                  <a:lnTo>
                    <a:pt x="544766" y="154647"/>
                  </a:lnTo>
                  <a:lnTo>
                    <a:pt x="545617" y="193497"/>
                  </a:lnTo>
                  <a:lnTo>
                    <a:pt x="545617" y="290106"/>
                  </a:lnTo>
                  <a:lnTo>
                    <a:pt x="545617" y="405447"/>
                  </a:lnTo>
                  <a:lnTo>
                    <a:pt x="539508" y="406552"/>
                  </a:lnTo>
                  <a:lnTo>
                    <a:pt x="532257" y="407339"/>
                  </a:lnTo>
                  <a:lnTo>
                    <a:pt x="523875" y="407809"/>
                  </a:lnTo>
                  <a:lnTo>
                    <a:pt x="514362" y="407962"/>
                  </a:lnTo>
                  <a:lnTo>
                    <a:pt x="500545" y="407098"/>
                  </a:lnTo>
                  <a:lnTo>
                    <a:pt x="463981" y="386092"/>
                  </a:lnTo>
                  <a:lnTo>
                    <a:pt x="455866" y="348551"/>
                  </a:lnTo>
                  <a:lnTo>
                    <a:pt x="456133" y="339217"/>
                  </a:lnTo>
                  <a:lnTo>
                    <a:pt x="476440" y="295694"/>
                  </a:lnTo>
                  <a:lnTo>
                    <a:pt x="505460" y="287451"/>
                  </a:lnTo>
                  <a:lnTo>
                    <a:pt x="514362" y="287451"/>
                  </a:lnTo>
                  <a:lnTo>
                    <a:pt x="524383" y="287616"/>
                  </a:lnTo>
                  <a:lnTo>
                    <a:pt x="532930" y="288112"/>
                  </a:lnTo>
                  <a:lnTo>
                    <a:pt x="540004" y="288950"/>
                  </a:lnTo>
                  <a:lnTo>
                    <a:pt x="545617" y="290106"/>
                  </a:lnTo>
                  <a:lnTo>
                    <a:pt x="545617" y="193497"/>
                  </a:lnTo>
                  <a:lnTo>
                    <a:pt x="537679" y="192214"/>
                  </a:lnTo>
                  <a:lnTo>
                    <a:pt x="526897" y="191198"/>
                  </a:lnTo>
                  <a:lnTo>
                    <a:pt x="525894" y="191198"/>
                  </a:lnTo>
                  <a:lnTo>
                    <a:pt x="516318" y="190741"/>
                  </a:lnTo>
                  <a:lnTo>
                    <a:pt x="472135" y="193116"/>
                  </a:lnTo>
                  <a:lnTo>
                    <a:pt x="430060" y="206489"/>
                  </a:lnTo>
                  <a:lnTo>
                    <a:pt x="395109" y="231101"/>
                  </a:lnTo>
                  <a:lnTo>
                    <a:pt x="369163" y="266725"/>
                  </a:lnTo>
                  <a:lnTo>
                    <a:pt x="354076" y="312928"/>
                  </a:lnTo>
                  <a:lnTo>
                    <a:pt x="351878" y="330936"/>
                  </a:lnTo>
                  <a:lnTo>
                    <a:pt x="351167" y="349389"/>
                  </a:lnTo>
                  <a:lnTo>
                    <a:pt x="354406" y="388073"/>
                  </a:lnTo>
                  <a:lnTo>
                    <a:pt x="371233" y="435089"/>
                  </a:lnTo>
                  <a:lnTo>
                    <a:pt x="399376" y="470319"/>
                  </a:lnTo>
                  <a:lnTo>
                    <a:pt x="436308" y="493687"/>
                  </a:lnTo>
                  <a:lnTo>
                    <a:pt x="479869" y="505206"/>
                  </a:lnTo>
                  <a:lnTo>
                    <a:pt x="511022" y="507377"/>
                  </a:lnTo>
                  <a:lnTo>
                    <a:pt x="526516" y="507034"/>
                  </a:lnTo>
                  <a:lnTo>
                    <a:pt x="573798" y="501916"/>
                  </a:lnTo>
                  <a:lnTo>
                    <a:pt x="627951" y="489864"/>
                  </a:lnTo>
                  <a:lnTo>
                    <a:pt x="648716" y="484022"/>
                  </a:lnTo>
                  <a:lnTo>
                    <a:pt x="648716" y="407962"/>
                  </a:lnTo>
                  <a:lnTo>
                    <a:pt x="648716" y="287451"/>
                  </a:lnTo>
                  <a:lnTo>
                    <a:pt x="648716" y="193497"/>
                  </a:lnTo>
                  <a:lnTo>
                    <a:pt x="648716" y="171551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53894" y="2727406"/>
              <a:ext cx="104879" cy="10949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050481" y="2633741"/>
              <a:ext cx="311785" cy="509270"/>
            </a:xfrm>
            <a:custGeom>
              <a:avLst/>
              <a:gdLst/>
              <a:ahLst/>
              <a:cxnLst/>
              <a:rect l="l" t="t" r="r" b="b"/>
              <a:pathLst>
                <a:path w="311785" h="509269">
                  <a:moveTo>
                    <a:pt x="160660" y="0"/>
                  </a:moveTo>
                  <a:lnTo>
                    <a:pt x="94586" y="15903"/>
                  </a:lnTo>
                  <a:lnTo>
                    <a:pt x="43537" y="63614"/>
                  </a:lnTo>
                  <a:lnTo>
                    <a:pt x="24489" y="99589"/>
                  </a:lnTo>
                  <a:lnTo>
                    <a:pt x="10884" y="143901"/>
                  </a:lnTo>
                  <a:lnTo>
                    <a:pt x="2721" y="196549"/>
                  </a:lnTo>
                  <a:lnTo>
                    <a:pt x="0" y="257534"/>
                  </a:lnTo>
                  <a:lnTo>
                    <a:pt x="542" y="283687"/>
                  </a:lnTo>
                  <a:lnTo>
                    <a:pt x="4883" y="333111"/>
                  </a:lnTo>
                  <a:lnTo>
                    <a:pt x="13814" y="378401"/>
                  </a:lnTo>
                  <a:lnTo>
                    <a:pt x="28838" y="418248"/>
                  </a:lnTo>
                  <a:lnTo>
                    <a:pt x="50298" y="452275"/>
                  </a:lnTo>
                  <a:lnTo>
                    <a:pt x="78343" y="479119"/>
                  </a:lnTo>
                  <a:lnTo>
                    <a:pt x="113033" y="498203"/>
                  </a:lnTo>
                  <a:lnTo>
                    <a:pt x="154968" y="507850"/>
                  </a:lnTo>
                  <a:lnTo>
                    <a:pt x="178690" y="509056"/>
                  </a:lnTo>
                  <a:lnTo>
                    <a:pt x="196711" y="508435"/>
                  </a:lnTo>
                  <a:lnTo>
                    <a:pt x="243461" y="499129"/>
                  </a:lnTo>
                  <a:lnTo>
                    <a:pt x="281724" y="480858"/>
                  </a:lnTo>
                  <a:lnTo>
                    <a:pt x="293142" y="473264"/>
                  </a:lnTo>
                  <a:lnTo>
                    <a:pt x="272442" y="379450"/>
                  </a:lnTo>
                  <a:lnTo>
                    <a:pt x="259270" y="386537"/>
                  </a:lnTo>
                  <a:lnTo>
                    <a:pt x="247268" y="392557"/>
                  </a:lnTo>
                  <a:lnTo>
                    <a:pt x="207937" y="406329"/>
                  </a:lnTo>
                  <a:lnTo>
                    <a:pt x="187771" y="407972"/>
                  </a:lnTo>
                  <a:lnTo>
                    <a:pt x="176286" y="407421"/>
                  </a:lnTo>
                  <a:lnTo>
                    <a:pt x="135920" y="388363"/>
                  </a:lnTo>
                  <a:lnTo>
                    <a:pt x="117457" y="354773"/>
                  </a:lnTo>
                  <a:lnTo>
                    <a:pt x="108275" y="310068"/>
                  </a:lnTo>
                  <a:lnTo>
                    <a:pt x="106840" y="294304"/>
                  </a:lnTo>
                  <a:lnTo>
                    <a:pt x="309435" y="294304"/>
                  </a:lnTo>
                  <a:lnTo>
                    <a:pt x="310370" y="281616"/>
                  </a:lnTo>
                  <a:lnTo>
                    <a:pt x="311038" y="271095"/>
                  </a:lnTo>
                  <a:lnTo>
                    <a:pt x="311438" y="262742"/>
                  </a:lnTo>
                  <a:lnTo>
                    <a:pt x="311572" y="256555"/>
                  </a:lnTo>
                  <a:lnTo>
                    <a:pt x="311572" y="249751"/>
                  </a:lnTo>
                  <a:lnTo>
                    <a:pt x="311572" y="243180"/>
                  </a:lnTo>
                  <a:lnTo>
                    <a:pt x="311572" y="236841"/>
                  </a:lnTo>
                  <a:lnTo>
                    <a:pt x="309452" y="185364"/>
                  </a:lnTo>
                  <a:lnTo>
                    <a:pt x="303091" y="139427"/>
                  </a:lnTo>
                  <a:lnTo>
                    <a:pt x="292491" y="99030"/>
                  </a:lnTo>
                  <a:lnTo>
                    <a:pt x="257618" y="36097"/>
                  </a:lnTo>
                  <a:lnTo>
                    <a:pt x="199123" y="4010"/>
                  </a:lnTo>
                  <a:lnTo>
                    <a:pt x="160660" y="0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01629" y="2916432"/>
              <a:ext cx="99270" cy="13004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401688" y="2633741"/>
              <a:ext cx="297815" cy="508000"/>
            </a:xfrm>
            <a:custGeom>
              <a:avLst/>
              <a:gdLst/>
              <a:ahLst/>
              <a:cxnLst/>
              <a:rect l="l" t="t" r="r" b="b"/>
              <a:pathLst>
                <a:path w="297814" h="508000">
                  <a:moveTo>
                    <a:pt x="150778" y="0"/>
                  </a:moveTo>
                  <a:lnTo>
                    <a:pt x="108509" y="3381"/>
                  </a:lnTo>
                  <a:lnTo>
                    <a:pt x="67409" y="14435"/>
                  </a:lnTo>
                  <a:lnTo>
                    <a:pt x="33921" y="27962"/>
                  </a:lnTo>
                  <a:lnTo>
                    <a:pt x="57025" y="125830"/>
                  </a:lnTo>
                  <a:lnTo>
                    <a:pt x="73627" y="118525"/>
                  </a:lnTo>
                  <a:lnTo>
                    <a:pt x="87642" y="112828"/>
                  </a:lnTo>
                  <a:lnTo>
                    <a:pt x="131797" y="102980"/>
                  </a:lnTo>
                  <a:lnTo>
                    <a:pt x="140227" y="102761"/>
                  </a:lnTo>
                  <a:lnTo>
                    <a:pt x="152990" y="103661"/>
                  </a:lnTo>
                  <a:lnTo>
                    <a:pt x="186861" y="126128"/>
                  </a:lnTo>
                  <a:lnTo>
                    <a:pt x="194449" y="174205"/>
                  </a:lnTo>
                  <a:lnTo>
                    <a:pt x="194449" y="193500"/>
                  </a:lnTo>
                  <a:lnTo>
                    <a:pt x="186519" y="192215"/>
                  </a:lnTo>
                  <a:lnTo>
                    <a:pt x="176753" y="191298"/>
                  </a:lnTo>
                  <a:lnTo>
                    <a:pt x="136079" y="191201"/>
                  </a:lnTo>
                  <a:lnTo>
                    <a:pt x="92283" y="200770"/>
                  </a:lnTo>
                  <a:lnTo>
                    <a:pt x="54722" y="221663"/>
                  </a:lnTo>
                  <a:lnTo>
                    <a:pt x="25508" y="253654"/>
                  </a:lnTo>
                  <a:lnTo>
                    <a:pt x="6535" y="296410"/>
                  </a:lnTo>
                  <a:lnTo>
                    <a:pt x="0" y="349390"/>
                  </a:lnTo>
                  <a:lnTo>
                    <a:pt x="809" y="369480"/>
                  </a:lnTo>
                  <a:lnTo>
                    <a:pt x="12954" y="420834"/>
                  </a:lnTo>
                  <a:lnTo>
                    <a:pt x="37694" y="459842"/>
                  </a:lnTo>
                  <a:lnTo>
                    <a:pt x="72016" y="487280"/>
                  </a:lnTo>
                  <a:lnTo>
                    <a:pt x="113709" y="502502"/>
                  </a:lnTo>
                  <a:lnTo>
                    <a:pt x="159859" y="507378"/>
                  </a:lnTo>
                  <a:lnTo>
                    <a:pt x="175351" y="507037"/>
                  </a:lnTo>
                  <a:lnTo>
                    <a:pt x="222628" y="501925"/>
                  </a:lnTo>
                  <a:lnTo>
                    <a:pt x="276790" y="489867"/>
                  </a:lnTo>
                  <a:lnTo>
                    <a:pt x="297549" y="484030"/>
                  </a:lnTo>
                  <a:lnTo>
                    <a:pt x="297549" y="171549"/>
                  </a:lnTo>
                  <a:lnTo>
                    <a:pt x="294978" y="131030"/>
                  </a:lnTo>
                  <a:lnTo>
                    <a:pt x="274412" y="66506"/>
                  </a:lnTo>
                  <a:lnTo>
                    <a:pt x="234388" y="23907"/>
                  </a:lnTo>
                  <a:lnTo>
                    <a:pt x="181569" y="2656"/>
                  </a:lnTo>
                  <a:lnTo>
                    <a:pt x="150778" y="0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781750" y="2421077"/>
            <a:ext cx="1146810" cy="876935"/>
            <a:chOff x="2781750" y="2421077"/>
            <a:chExt cx="1146810" cy="876935"/>
          </a:xfrm>
        </p:grpSpPr>
        <p:sp>
          <p:nvSpPr>
            <p:cNvPr id="16" name="object 16"/>
            <p:cNvSpPr/>
            <p:nvPr/>
          </p:nvSpPr>
          <p:spPr>
            <a:xfrm>
              <a:off x="2786507" y="2425852"/>
              <a:ext cx="1137285" cy="867410"/>
            </a:xfrm>
            <a:custGeom>
              <a:avLst/>
              <a:gdLst/>
              <a:ahLst/>
              <a:cxnLst/>
              <a:rect l="l" t="t" r="r" b="b"/>
              <a:pathLst>
                <a:path w="1137285" h="867410">
                  <a:moveTo>
                    <a:pt x="158661" y="619925"/>
                  </a:moveTo>
                  <a:lnTo>
                    <a:pt x="117589" y="608520"/>
                  </a:lnTo>
                  <a:lnTo>
                    <a:pt x="104698" y="572808"/>
                  </a:lnTo>
                  <a:lnTo>
                    <a:pt x="104698" y="0"/>
                  </a:lnTo>
                  <a:lnTo>
                    <a:pt x="0" y="19011"/>
                  </a:lnTo>
                  <a:lnTo>
                    <a:pt x="0" y="570992"/>
                  </a:lnTo>
                  <a:lnTo>
                    <a:pt x="1930" y="604443"/>
                  </a:lnTo>
                  <a:lnTo>
                    <a:pt x="17424" y="657707"/>
                  </a:lnTo>
                  <a:lnTo>
                    <a:pt x="49733" y="692950"/>
                  </a:lnTo>
                  <a:lnTo>
                    <a:pt x="106756" y="711555"/>
                  </a:lnTo>
                  <a:lnTo>
                    <a:pt x="145034" y="714717"/>
                  </a:lnTo>
                  <a:lnTo>
                    <a:pt x="158661" y="619925"/>
                  </a:lnTo>
                  <a:close/>
                </a:path>
                <a:path w="1137285" h="867410">
                  <a:moveTo>
                    <a:pt x="424815" y="685355"/>
                  </a:moveTo>
                  <a:lnTo>
                    <a:pt x="402247" y="589026"/>
                  </a:lnTo>
                  <a:lnTo>
                    <a:pt x="389623" y="597141"/>
                  </a:lnTo>
                  <a:lnTo>
                    <a:pt x="379107" y="603453"/>
                  </a:lnTo>
                  <a:lnTo>
                    <a:pt x="370725" y="607974"/>
                  </a:lnTo>
                  <a:lnTo>
                    <a:pt x="364451" y="610692"/>
                  </a:lnTo>
                  <a:lnTo>
                    <a:pt x="357606" y="613029"/>
                  </a:lnTo>
                  <a:lnTo>
                    <a:pt x="350393" y="614184"/>
                  </a:lnTo>
                  <a:lnTo>
                    <a:pt x="342823" y="614184"/>
                  </a:lnTo>
                  <a:lnTo>
                    <a:pt x="307200" y="593039"/>
                  </a:lnTo>
                  <a:lnTo>
                    <a:pt x="300888" y="548754"/>
                  </a:lnTo>
                  <a:lnTo>
                    <a:pt x="300888" y="318350"/>
                  </a:lnTo>
                  <a:lnTo>
                    <a:pt x="409194" y="318350"/>
                  </a:lnTo>
                  <a:lnTo>
                    <a:pt x="409194" y="218935"/>
                  </a:lnTo>
                  <a:lnTo>
                    <a:pt x="300888" y="218935"/>
                  </a:lnTo>
                  <a:lnTo>
                    <a:pt x="300888" y="81648"/>
                  </a:lnTo>
                  <a:lnTo>
                    <a:pt x="196049" y="100660"/>
                  </a:lnTo>
                  <a:lnTo>
                    <a:pt x="196049" y="543585"/>
                  </a:lnTo>
                  <a:lnTo>
                    <a:pt x="198208" y="585190"/>
                  </a:lnTo>
                  <a:lnTo>
                    <a:pt x="215506" y="650405"/>
                  </a:lnTo>
                  <a:lnTo>
                    <a:pt x="250113" y="692073"/>
                  </a:lnTo>
                  <a:lnTo>
                    <a:pt x="301726" y="712698"/>
                  </a:lnTo>
                  <a:lnTo>
                    <a:pt x="333870" y="715276"/>
                  </a:lnTo>
                  <a:lnTo>
                    <a:pt x="355434" y="713409"/>
                  </a:lnTo>
                  <a:lnTo>
                    <a:pt x="377774" y="707796"/>
                  </a:lnTo>
                  <a:lnTo>
                    <a:pt x="400913" y="698449"/>
                  </a:lnTo>
                  <a:lnTo>
                    <a:pt x="424815" y="685355"/>
                  </a:lnTo>
                  <a:close/>
                </a:path>
                <a:path w="1137285" h="867410">
                  <a:moveTo>
                    <a:pt x="771017" y="415518"/>
                  </a:moveTo>
                  <a:lnTo>
                    <a:pt x="768210" y="363156"/>
                  </a:lnTo>
                  <a:lnTo>
                    <a:pt x="759790" y="319328"/>
                  </a:lnTo>
                  <a:lnTo>
                    <a:pt x="746404" y="283387"/>
                  </a:lnTo>
                  <a:lnTo>
                    <a:pt x="717816" y="243535"/>
                  </a:lnTo>
                  <a:lnTo>
                    <a:pt x="684644" y="221716"/>
                  </a:lnTo>
                  <a:lnTo>
                    <a:pt x="680732" y="219913"/>
                  </a:lnTo>
                  <a:lnTo>
                    <a:pt x="666940" y="215392"/>
                  </a:lnTo>
                  <a:lnTo>
                    <a:pt x="652792" y="212153"/>
                  </a:lnTo>
                  <a:lnTo>
                    <a:pt x="638289" y="210223"/>
                  </a:lnTo>
                  <a:lnTo>
                    <a:pt x="623443" y="209575"/>
                  </a:lnTo>
                  <a:lnTo>
                    <a:pt x="613321" y="209804"/>
                  </a:lnTo>
                  <a:lnTo>
                    <a:pt x="603237" y="210477"/>
                  </a:lnTo>
                  <a:lnTo>
                    <a:pt x="593217" y="211620"/>
                  </a:lnTo>
                  <a:lnTo>
                    <a:pt x="583247" y="213207"/>
                  </a:lnTo>
                  <a:lnTo>
                    <a:pt x="571360" y="215392"/>
                  </a:lnTo>
                  <a:lnTo>
                    <a:pt x="571106" y="215392"/>
                  </a:lnTo>
                  <a:lnTo>
                    <a:pt x="564515" y="218313"/>
                  </a:lnTo>
                  <a:lnTo>
                    <a:pt x="564032" y="221716"/>
                  </a:lnTo>
                  <a:lnTo>
                    <a:pt x="564108" y="218313"/>
                  </a:lnTo>
                  <a:lnTo>
                    <a:pt x="564222" y="213207"/>
                  </a:lnTo>
                  <a:lnTo>
                    <a:pt x="564311" y="209575"/>
                  </a:lnTo>
                  <a:lnTo>
                    <a:pt x="569214" y="0"/>
                  </a:lnTo>
                  <a:lnTo>
                    <a:pt x="464375" y="19011"/>
                  </a:lnTo>
                  <a:lnTo>
                    <a:pt x="464375" y="705764"/>
                  </a:lnTo>
                  <a:lnTo>
                    <a:pt x="569214" y="705764"/>
                  </a:lnTo>
                  <a:lnTo>
                    <a:pt x="569214" y="314845"/>
                  </a:lnTo>
                  <a:lnTo>
                    <a:pt x="576986" y="313016"/>
                  </a:lnTo>
                  <a:lnTo>
                    <a:pt x="585609" y="311708"/>
                  </a:lnTo>
                  <a:lnTo>
                    <a:pt x="595083" y="310921"/>
                  </a:lnTo>
                  <a:lnTo>
                    <a:pt x="605409" y="310654"/>
                  </a:lnTo>
                  <a:lnTo>
                    <a:pt x="621576" y="312178"/>
                  </a:lnTo>
                  <a:lnTo>
                    <a:pt x="653351" y="334987"/>
                  </a:lnTo>
                  <a:lnTo>
                    <a:pt x="665505" y="392734"/>
                  </a:lnTo>
                  <a:lnTo>
                    <a:pt x="666305" y="421525"/>
                  </a:lnTo>
                  <a:lnTo>
                    <a:pt x="666305" y="705764"/>
                  </a:lnTo>
                  <a:lnTo>
                    <a:pt x="771017" y="705764"/>
                  </a:lnTo>
                  <a:lnTo>
                    <a:pt x="771017" y="415518"/>
                  </a:lnTo>
                  <a:close/>
                </a:path>
                <a:path w="1137285" h="867410">
                  <a:moveTo>
                    <a:pt x="1136726" y="218935"/>
                  </a:moveTo>
                  <a:lnTo>
                    <a:pt x="1031887" y="218935"/>
                  </a:lnTo>
                  <a:lnTo>
                    <a:pt x="1021664" y="273392"/>
                  </a:lnTo>
                  <a:lnTo>
                    <a:pt x="1011555" y="324637"/>
                  </a:lnTo>
                  <a:lnTo>
                    <a:pt x="1001560" y="372668"/>
                  </a:lnTo>
                  <a:lnTo>
                    <a:pt x="991628" y="417753"/>
                  </a:lnTo>
                  <a:lnTo>
                    <a:pt x="983754" y="453339"/>
                  </a:lnTo>
                  <a:lnTo>
                    <a:pt x="976972" y="486092"/>
                  </a:lnTo>
                  <a:lnTo>
                    <a:pt x="971346" y="515708"/>
                  </a:lnTo>
                  <a:lnTo>
                    <a:pt x="966876" y="542226"/>
                  </a:lnTo>
                  <a:lnTo>
                    <a:pt x="966025" y="535952"/>
                  </a:lnTo>
                  <a:lnTo>
                    <a:pt x="964742" y="528561"/>
                  </a:lnTo>
                  <a:lnTo>
                    <a:pt x="963015" y="520065"/>
                  </a:lnTo>
                  <a:lnTo>
                    <a:pt x="960843" y="510451"/>
                  </a:lnTo>
                  <a:lnTo>
                    <a:pt x="955586" y="487819"/>
                  </a:lnTo>
                  <a:lnTo>
                    <a:pt x="950353" y="464832"/>
                  </a:lnTo>
                  <a:lnTo>
                    <a:pt x="939952" y="417474"/>
                  </a:lnTo>
                  <a:lnTo>
                    <a:pt x="930122" y="369836"/>
                  </a:lnTo>
                  <a:lnTo>
                    <a:pt x="920775" y="321983"/>
                  </a:lnTo>
                  <a:lnTo>
                    <a:pt x="911821" y="272249"/>
                  </a:lnTo>
                  <a:lnTo>
                    <a:pt x="902881" y="218935"/>
                  </a:lnTo>
                  <a:lnTo>
                    <a:pt x="792835" y="218935"/>
                  </a:lnTo>
                  <a:lnTo>
                    <a:pt x="800608" y="258267"/>
                  </a:lnTo>
                  <a:lnTo>
                    <a:pt x="815492" y="330060"/>
                  </a:lnTo>
                  <a:lnTo>
                    <a:pt x="829741" y="393788"/>
                  </a:lnTo>
                  <a:lnTo>
                    <a:pt x="844321" y="454621"/>
                  </a:lnTo>
                  <a:lnTo>
                    <a:pt x="859536" y="514070"/>
                  </a:lnTo>
                  <a:lnTo>
                    <a:pt x="875220" y="571322"/>
                  </a:lnTo>
                  <a:lnTo>
                    <a:pt x="891159" y="625551"/>
                  </a:lnTo>
                  <a:lnTo>
                    <a:pt x="905979" y="672388"/>
                  </a:lnTo>
                  <a:lnTo>
                    <a:pt x="912901" y="692759"/>
                  </a:lnTo>
                  <a:lnTo>
                    <a:pt x="907021" y="707720"/>
                  </a:lnTo>
                  <a:lnTo>
                    <a:pt x="888619" y="746887"/>
                  </a:lnTo>
                  <a:lnTo>
                    <a:pt x="855738" y="768819"/>
                  </a:lnTo>
                  <a:lnTo>
                    <a:pt x="846645" y="767791"/>
                  </a:lnTo>
                  <a:lnTo>
                    <a:pt x="834872" y="764692"/>
                  </a:lnTo>
                  <a:lnTo>
                    <a:pt x="820407" y="759536"/>
                  </a:lnTo>
                  <a:lnTo>
                    <a:pt x="803249" y="752322"/>
                  </a:lnTo>
                  <a:lnTo>
                    <a:pt x="782421" y="847953"/>
                  </a:lnTo>
                  <a:lnTo>
                    <a:pt x="823150" y="862914"/>
                  </a:lnTo>
                  <a:lnTo>
                    <a:pt x="856538" y="867244"/>
                  </a:lnTo>
                  <a:lnTo>
                    <a:pt x="871359" y="866584"/>
                  </a:lnTo>
                  <a:lnTo>
                    <a:pt x="910221" y="856627"/>
                  </a:lnTo>
                  <a:lnTo>
                    <a:pt x="942479" y="833970"/>
                  </a:lnTo>
                  <a:lnTo>
                    <a:pt x="970127" y="797687"/>
                  </a:lnTo>
                  <a:lnTo>
                    <a:pt x="993673" y="747801"/>
                  </a:lnTo>
                  <a:lnTo>
                    <a:pt x="1009167" y="705993"/>
                  </a:lnTo>
                  <a:lnTo>
                    <a:pt x="1023797" y="661162"/>
                  </a:lnTo>
                  <a:lnTo>
                    <a:pt x="1038021" y="615226"/>
                  </a:lnTo>
                  <a:lnTo>
                    <a:pt x="1053185" y="564921"/>
                  </a:lnTo>
                  <a:lnTo>
                    <a:pt x="1068476" y="511238"/>
                  </a:lnTo>
                  <a:lnTo>
                    <a:pt x="1083652" y="454406"/>
                  </a:lnTo>
                  <a:lnTo>
                    <a:pt x="1098473" y="395262"/>
                  </a:lnTo>
                  <a:lnTo>
                    <a:pt x="1113091" y="332765"/>
                  </a:lnTo>
                  <a:lnTo>
                    <a:pt x="1128572" y="259778"/>
                  </a:lnTo>
                  <a:lnTo>
                    <a:pt x="1136726" y="218935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86513" y="2425840"/>
              <a:ext cx="158750" cy="715010"/>
            </a:xfrm>
            <a:custGeom>
              <a:avLst/>
              <a:gdLst/>
              <a:ahLst/>
              <a:cxnLst/>
              <a:rect l="l" t="t" r="r" b="b"/>
              <a:pathLst>
                <a:path w="158750" h="715010">
                  <a:moveTo>
                    <a:pt x="104703" y="0"/>
                  </a:moveTo>
                  <a:lnTo>
                    <a:pt x="0" y="19014"/>
                  </a:lnTo>
                  <a:lnTo>
                    <a:pt x="0" y="570993"/>
                  </a:lnTo>
                  <a:lnTo>
                    <a:pt x="7745" y="633349"/>
                  </a:lnTo>
                  <a:lnTo>
                    <a:pt x="30983" y="677530"/>
                  </a:lnTo>
                  <a:lnTo>
                    <a:pt x="74988" y="704304"/>
                  </a:lnTo>
                  <a:lnTo>
                    <a:pt x="145035" y="714720"/>
                  </a:lnTo>
                  <a:lnTo>
                    <a:pt x="158657" y="619927"/>
                  </a:lnTo>
                  <a:lnTo>
                    <a:pt x="140962" y="616283"/>
                  </a:lnTo>
                  <a:lnTo>
                    <a:pt x="127273" y="612482"/>
                  </a:lnTo>
                  <a:lnTo>
                    <a:pt x="104703" y="572810"/>
                  </a:lnTo>
                  <a:lnTo>
                    <a:pt x="104703" y="0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82563" y="2507490"/>
              <a:ext cx="229235" cy="633730"/>
            </a:xfrm>
            <a:custGeom>
              <a:avLst/>
              <a:gdLst/>
              <a:ahLst/>
              <a:cxnLst/>
              <a:rect l="l" t="t" r="r" b="b"/>
              <a:pathLst>
                <a:path w="229235" h="633730">
                  <a:moveTo>
                    <a:pt x="104836" y="0"/>
                  </a:moveTo>
                  <a:lnTo>
                    <a:pt x="0" y="19014"/>
                  </a:lnTo>
                  <a:lnTo>
                    <a:pt x="0" y="461939"/>
                  </a:lnTo>
                  <a:lnTo>
                    <a:pt x="2161" y="503542"/>
                  </a:lnTo>
                  <a:lnTo>
                    <a:pt x="19456" y="568765"/>
                  </a:lnTo>
                  <a:lnTo>
                    <a:pt x="54062" y="610429"/>
                  </a:lnTo>
                  <a:lnTo>
                    <a:pt x="105679" y="631051"/>
                  </a:lnTo>
                  <a:lnTo>
                    <a:pt x="137823" y="633629"/>
                  </a:lnTo>
                  <a:lnTo>
                    <a:pt x="159383" y="631759"/>
                  </a:lnTo>
                  <a:lnTo>
                    <a:pt x="181728" y="626149"/>
                  </a:lnTo>
                  <a:lnTo>
                    <a:pt x="204857" y="616799"/>
                  </a:lnTo>
                  <a:lnTo>
                    <a:pt x="228771" y="603709"/>
                  </a:lnTo>
                  <a:lnTo>
                    <a:pt x="206201" y="507378"/>
                  </a:lnTo>
                  <a:lnTo>
                    <a:pt x="193572" y="515496"/>
                  </a:lnTo>
                  <a:lnTo>
                    <a:pt x="183063" y="521814"/>
                  </a:lnTo>
                  <a:lnTo>
                    <a:pt x="174675" y="526331"/>
                  </a:lnTo>
                  <a:lnTo>
                    <a:pt x="168406" y="529049"/>
                  </a:lnTo>
                  <a:lnTo>
                    <a:pt x="161551" y="531379"/>
                  </a:lnTo>
                  <a:lnTo>
                    <a:pt x="154339" y="532544"/>
                  </a:lnTo>
                  <a:lnTo>
                    <a:pt x="146771" y="532544"/>
                  </a:lnTo>
                  <a:lnTo>
                    <a:pt x="111146" y="511389"/>
                  </a:lnTo>
                  <a:lnTo>
                    <a:pt x="104836" y="467112"/>
                  </a:lnTo>
                  <a:lnTo>
                    <a:pt x="104836" y="236702"/>
                  </a:lnTo>
                  <a:lnTo>
                    <a:pt x="213145" y="236702"/>
                  </a:lnTo>
                  <a:lnTo>
                    <a:pt x="213145" y="137295"/>
                  </a:lnTo>
                  <a:lnTo>
                    <a:pt x="104836" y="137295"/>
                  </a:lnTo>
                  <a:lnTo>
                    <a:pt x="104836" y="0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50895" y="2425840"/>
              <a:ext cx="672465" cy="867410"/>
            </a:xfrm>
            <a:custGeom>
              <a:avLst/>
              <a:gdLst/>
              <a:ahLst/>
              <a:cxnLst/>
              <a:rect l="l" t="t" r="r" b="b"/>
              <a:pathLst>
                <a:path w="672464" h="867410">
                  <a:moveTo>
                    <a:pt x="99645" y="221718"/>
                  </a:moveTo>
                  <a:lnTo>
                    <a:pt x="99645" y="221718"/>
                  </a:lnTo>
                  <a:lnTo>
                    <a:pt x="99645" y="221718"/>
                  </a:lnTo>
                  <a:close/>
                </a:path>
                <a:path w="672464" h="867410">
                  <a:moveTo>
                    <a:pt x="502489" y="542231"/>
                  </a:moveTo>
                  <a:lnTo>
                    <a:pt x="502489" y="542231"/>
                  </a:lnTo>
                  <a:lnTo>
                    <a:pt x="502489" y="542231"/>
                  </a:lnTo>
                  <a:close/>
                </a:path>
                <a:path w="672464" h="867410">
                  <a:moveTo>
                    <a:pt x="104836" y="0"/>
                  </a:moveTo>
                  <a:lnTo>
                    <a:pt x="0" y="19014"/>
                  </a:lnTo>
                  <a:lnTo>
                    <a:pt x="0" y="705772"/>
                  </a:lnTo>
                  <a:lnTo>
                    <a:pt x="104836" y="705772"/>
                  </a:lnTo>
                  <a:lnTo>
                    <a:pt x="104836" y="314857"/>
                  </a:lnTo>
                  <a:lnTo>
                    <a:pt x="112607" y="313022"/>
                  </a:lnTo>
                  <a:lnTo>
                    <a:pt x="121230" y="311711"/>
                  </a:lnTo>
                  <a:lnTo>
                    <a:pt x="130703" y="310924"/>
                  </a:lnTo>
                  <a:lnTo>
                    <a:pt x="141029" y="310662"/>
                  </a:lnTo>
                  <a:lnTo>
                    <a:pt x="157196" y="312183"/>
                  </a:lnTo>
                  <a:lnTo>
                    <a:pt x="188973" y="334990"/>
                  </a:lnTo>
                  <a:lnTo>
                    <a:pt x="201118" y="392741"/>
                  </a:lnTo>
                  <a:lnTo>
                    <a:pt x="201927" y="421534"/>
                  </a:lnTo>
                  <a:lnTo>
                    <a:pt x="201927" y="705772"/>
                  </a:lnTo>
                  <a:lnTo>
                    <a:pt x="306631" y="705772"/>
                  </a:lnTo>
                  <a:lnTo>
                    <a:pt x="306631" y="415522"/>
                  </a:lnTo>
                  <a:lnTo>
                    <a:pt x="305930" y="388276"/>
                  </a:lnTo>
                  <a:lnTo>
                    <a:pt x="300320" y="340180"/>
                  </a:lnTo>
                  <a:lnTo>
                    <a:pt x="289294" y="300421"/>
                  </a:lnTo>
                  <a:lnTo>
                    <a:pt x="264028" y="255017"/>
                  </a:lnTo>
                  <a:lnTo>
                    <a:pt x="229597" y="225997"/>
                  </a:lnTo>
                  <a:lnTo>
                    <a:pt x="188405" y="212165"/>
                  </a:lnTo>
                  <a:lnTo>
                    <a:pt x="159058" y="209578"/>
                  </a:lnTo>
                  <a:lnTo>
                    <a:pt x="148933" y="209805"/>
                  </a:lnTo>
                  <a:lnTo>
                    <a:pt x="106544" y="215478"/>
                  </a:lnTo>
                  <a:lnTo>
                    <a:pt x="99645" y="221718"/>
                  </a:lnTo>
                  <a:lnTo>
                    <a:pt x="104836" y="0"/>
                  </a:lnTo>
                  <a:close/>
                </a:path>
                <a:path w="672464" h="867410">
                  <a:moveTo>
                    <a:pt x="328451" y="218945"/>
                  </a:moveTo>
                  <a:lnTo>
                    <a:pt x="336222" y="258276"/>
                  </a:lnTo>
                  <a:lnTo>
                    <a:pt x="351113" y="330070"/>
                  </a:lnTo>
                  <a:lnTo>
                    <a:pt x="365320" y="393597"/>
                  </a:lnTo>
                  <a:lnTo>
                    <a:pt x="379943" y="454625"/>
                  </a:lnTo>
                  <a:lnTo>
                    <a:pt x="395151" y="514080"/>
                  </a:lnTo>
                  <a:lnTo>
                    <a:pt x="410843" y="571334"/>
                  </a:lnTo>
                  <a:lnTo>
                    <a:pt x="426778" y="625555"/>
                  </a:lnTo>
                  <a:lnTo>
                    <a:pt x="441602" y="672392"/>
                  </a:lnTo>
                  <a:lnTo>
                    <a:pt x="448513" y="692769"/>
                  </a:lnTo>
                  <a:lnTo>
                    <a:pt x="442637" y="707729"/>
                  </a:lnTo>
                  <a:lnTo>
                    <a:pt x="424232" y="746894"/>
                  </a:lnTo>
                  <a:lnTo>
                    <a:pt x="391353" y="768827"/>
                  </a:lnTo>
                  <a:lnTo>
                    <a:pt x="382264" y="767796"/>
                  </a:lnTo>
                  <a:lnTo>
                    <a:pt x="370486" y="764703"/>
                  </a:lnTo>
                  <a:lnTo>
                    <a:pt x="356021" y="759547"/>
                  </a:lnTo>
                  <a:lnTo>
                    <a:pt x="338868" y="752329"/>
                  </a:lnTo>
                  <a:lnTo>
                    <a:pt x="318035" y="847961"/>
                  </a:lnTo>
                  <a:lnTo>
                    <a:pt x="358767" y="862921"/>
                  </a:lnTo>
                  <a:lnTo>
                    <a:pt x="392155" y="867255"/>
                  </a:lnTo>
                  <a:lnTo>
                    <a:pt x="406979" y="866591"/>
                  </a:lnTo>
                  <a:lnTo>
                    <a:pt x="445842" y="856629"/>
                  </a:lnTo>
                  <a:lnTo>
                    <a:pt x="478094" y="833980"/>
                  </a:lnTo>
                  <a:lnTo>
                    <a:pt x="505739" y="797698"/>
                  </a:lnTo>
                  <a:lnTo>
                    <a:pt x="529294" y="747803"/>
                  </a:lnTo>
                  <a:lnTo>
                    <a:pt x="544786" y="705999"/>
                  </a:lnTo>
                  <a:lnTo>
                    <a:pt x="559418" y="661163"/>
                  </a:lnTo>
                  <a:lnTo>
                    <a:pt x="573641" y="615235"/>
                  </a:lnTo>
                  <a:lnTo>
                    <a:pt x="588799" y="564928"/>
                  </a:lnTo>
                  <a:lnTo>
                    <a:pt x="604090" y="511241"/>
                  </a:lnTo>
                  <a:lnTo>
                    <a:pt x="619273" y="454407"/>
                  </a:lnTo>
                  <a:lnTo>
                    <a:pt x="634097" y="395266"/>
                  </a:lnTo>
                  <a:lnTo>
                    <a:pt x="648705" y="332770"/>
                  </a:lnTo>
                  <a:lnTo>
                    <a:pt x="664196" y="259788"/>
                  </a:lnTo>
                  <a:lnTo>
                    <a:pt x="672343" y="218945"/>
                  </a:lnTo>
                  <a:lnTo>
                    <a:pt x="567506" y="218945"/>
                  </a:lnTo>
                  <a:lnTo>
                    <a:pt x="557281" y="273402"/>
                  </a:lnTo>
                  <a:lnTo>
                    <a:pt x="547173" y="324644"/>
                  </a:lnTo>
                  <a:lnTo>
                    <a:pt x="537182" y="372669"/>
                  </a:lnTo>
                  <a:lnTo>
                    <a:pt x="527308" y="417479"/>
                  </a:lnTo>
                  <a:lnTo>
                    <a:pt x="519369" y="453344"/>
                  </a:lnTo>
                  <a:lnTo>
                    <a:pt x="512586" y="486092"/>
                  </a:lnTo>
                  <a:lnTo>
                    <a:pt x="506959" y="515720"/>
                  </a:lnTo>
                  <a:lnTo>
                    <a:pt x="502489" y="542231"/>
                  </a:lnTo>
                  <a:lnTo>
                    <a:pt x="491199" y="487831"/>
                  </a:lnTo>
                  <a:lnTo>
                    <a:pt x="485974" y="464840"/>
                  </a:lnTo>
                  <a:lnTo>
                    <a:pt x="475624" y="417759"/>
                  </a:lnTo>
                  <a:lnTo>
                    <a:pt x="465741" y="369838"/>
                  </a:lnTo>
                  <a:lnTo>
                    <a:pt x="456392" y="321987"/>
                  </a:lnTo>
                  <a:lnTo>
                    <a:pt x="447444" y="272249"/>
                  </a:lnTo>
                  <a:lnTo>
                    <a:pt x="438497" y="218945"/>
                  </a:lnTo>
                  <a:lnTo>
                    <a:pt x="328451" y="218945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096244" y="2482035"/>
            <a:ext cx="716915" cy="667385"/>
            <a:chOff x="4096244" y="2482035"/>
            <a:chExt cx="716915" cy="667385"/>
          </a:xfrm>
        </p:grpSpPr>
        <p:sp>
          <p:nvSpPr>
            <p:cNvPr id="21" name="object 21"/>
            <p:cNvSpPr/>
            <p:nvPr/>
          </p:nvSpPr>
          <p:spPr>
            <a:xfrm>
              <a:off x="4101007" y="2486798"/>
              <a:ext cx="707390" cy="657860"/>
            </a:xfrm>
            <a:custGeom>
              <a:avLst/>
              <a:gdLst/>
              <a:ahLst/>
              <a:cxnLst/>
              <a:rect l="l" t="t" r="r" b="b"/>
              <a:pathLst>
                <a:path w="707389" h="657860">
                  <a:moveTo>
                    <a:pt x="539707" y="655999"/>
                  </a:moveTo>
                  <a:lnTo>
                    <a:pt x="499309" y="651140"/>
                  </a:lnTo>
                  <a:lnTo>
                    <a:pt x="448643" y="625869"/>
                  </a:lnTo>
                  <a:lnTo>
                    <a:pt x="411232" y="582877"/>
                  </a:lnTo>
                  <a:lnTo>
                    <a:pt x="393503" y="545827"/>
                  </a:lnTo>
                  <a:lnTo>
                    <a:pt x="381184" y="502904"/>
                  </a:lnTo>
                  <a:lnTo>
                    <a:pt x="374072" y="454704"/>
                  </a:lnTo>
                  <a:lnTo>
                    <a:pt x="371702" y="401820"/>
                  </a:lnTo>
                  <a:lnTo>
                    <a:pt x="372294" y="375142"/>
                  </a:lnTo>
                  <a:lnTo>
                    <a:pt x="377035" y="324880"/>
                  </a:lnTo>
                  <a:lnTo>
                    <a:pt x="386659" y="278942"/>
                  </a:lnTo>
                  <a:lnTo>
                    <a:pt x="401617" y="238537"/>
                  </a:lnTo>
                  <a:lnTo>
                    <a:pt x="422075" y="204099"/>
                  </a:lnTo>
                  <a:lnTo>
                    <a:pt x="464118" y="166376"/>
                  </a:lnTo>
                  <a:lnTo>
                    <a:pt x="518857" y="148157"/>
                  </a:lnTo>
                  <a:lnTo>
                    <a:pt x="539707" y="146942"/>
                  </a:lnTo>
                  <a:lnTo>
                    <a:pt x="560591" y="148157"/>
                  </a:lnTo>
                  <a:lnTo>
                    <a:pt x="598252" y="157874"/>
                  </a:lnTo>
                  <a:lnTo>
                    <a:pt x="644244" y="189620"/>
                  </a:lnTo>
                  <a:lnTo>
                    <a:pt x="667515" y="220483"/>
                  </a:lnTo>
                  <a:lnTo>
                    <a:pt x="681374" y="248865"/>
                  </a:lnTo>
                  <a:lnTo>
                    <a:pt x="539707" y="248865"/>
                  </a:lnTo>
                  <a:lnTo>
                    <a:pt x="532454" y="249433"/>
                  </a:lnTo>
                  <a:lnTo>
                    <a:pt x="499821" y="277352"/>
                  </a:lnTo>
                  <a:lnTo>
                    <a:pt x="485716" y="321498"/>
                  </a:lnTo>
                  <a:lnTo>
                    <a:pt x="480681" y="367042"/>
                  </a:lnTo>
                  <a:lnTo>
                    <a:pt x="479743" y="401820"/>
                  </a:lnTo>
                  <a:lnTo>
                    <a:pt x="479977" y="419690"/>
                  </a:lnTo>
                  <a:lnTo>
                    <a:pt x="483483" y="467951"/>
                  </a:lnTo>
                  <a:lnTo>
                    <a:pt x="491696" y="506461"/>
                  </a:lnTo>
                  <a:lnTo>
                    <a:pt x="514199" y="545128"/>
                  </a:lnTo>
                  <a:lnTo>
                    <a:pt x="539707" y="554076"/>
                  </a:lnTo>
                  <a:lnTo>
                    <a:pt x="681714" y="554076"/>
                  </a:lnTo>
                  <a:lnTo>
                    <a:pt x="677047" y="565086"/>
                  </a:lnTo>
                  <a:lnTo>
                    <a:pt x="656622" y="599025"/>
                  </a:lnTo>
                  <a:lnTo>
                    <a:pt x="615029" y="636565"/>
                  </a:lnTo>
                  <a:lnTo>
                    <a:pt x="560591" y="654784"/>
                  </a:lnTo>
                  <a:lnTo>
                    <a:pt x="539707" y="655999"/>
                  </a:lnTo>
                  <a:close/>
                </a:path>
                <a:path w="707389" h="657860">
                  <a:moveTo>
                    <a:pt x="681714" y="554076"/>
                  </a:moveTo>
                  <a:lnTo>
                    <a:pt x="539707" y="554076"/>
                  </a:lnTo>
                  <a:lnTo>
                    <a:pt x="546744" y="553516"/>
                  </a:lnTo>
                  <a:lnTo>
                    <a:pt x="553296" y="551839"/>
                  </a:lnTo>
                  <a:lnTo>
                    <a:pt x="583512" y="516886"/>
                  </a:lnTo>
                  <a:lnTo>
                    <a:pt x="595131" y="468091"/>
                  </a:lnTo>
                  <a:lnTo>
                    <a:pt x="598762" y="419690"/>
                  </a:lnTo>
                  <a:lnTo>
                    <a:pt x="599004" y="401820"/>
                  </a:lnTo>
                  <a:lnTo>
                    <a:pt x="598753" y="384003"/>
                  </a:lnTo>
                  <a:lnTo>
                    <a:pt x="595013" y="335829"/>
                  </a:lnTo>
                  <a:lnTo>
                    <a:pt x="587047" y="297031"/>
                  </a:lnTo>
                  <a:lnTo>
                    <a:pt x="564948" y="257953"/>
                  </a:lnTo>
                  <a:lnTo>
                    <a:pt x="539707" y="248865"/>
                  </a:lnTo>
                  <a:lnTo>
                    <a:pt x="681374" y="248865"/>
                  </a:lnTo>
                  <a:lnTo>
                    <a:pt x="697430" y="301295"/>
                  </a:lnTo>
                  <a:lnTo>
                    <a:pt x="704642" y="349495"/>
                  </a:lnTo>
                  <a:lnTo>
                    <a:pt x="707045" y="401820"/>
                  </a:lnTo>
                  <a:lnTo>
                    <a:pt x="706445" y="428847"/>
                  </a:lnTo>
                  <a:lnTo>
                    <a:pt x="701637" y="479390"/>
                  </a:lnTo>
                  <a:lnTo>
                    <a:pt x="692005" y="525099"/>
                  </a:lnTo>
                  <a:lnTo>
                    <a:pt x="685210" y="545827"/>
                  </a:lnTo>
                  <a:lnTo>
                    <a:pt x="681714" y="554076"/>
                  </a:lnTo>
                  <a:close/>
                </a:path>
                <a:path w="707389" h="657860">
                  <a:moveTo>
                    <a:pt x="223829" y="657676"/>
                  </a:moveTo>
                  <a:lnTo>
                    <a:pt x="172613" y="652416"/>
                  </a:lnTo>
                  <a:lnTo>
                    <a:pt x="127807" y="636635"/>
                  </a:lnTo>
                  <a:lnTo>
                    <a:pt x="89411" y="610333"/>
                  </a:lnTo>
                  <a:lnTo>
                    <a:pt x="57426" y="573509"/>
                  </a:lnTo>
                  <a:lnTo>
                    <a:pt x="36753" y="536403"/>
                  </a:lnTo>
                  <a:lnTo>
                    <a:pt x="20673" y="492530"/>
                  </a:lnTo>
                  <a:lnTo>
                    <a:pt x="9188" y="441890"/>
                  </a:lnTo>
                  <a:lnTo>
                    <a:pt x="2297" y="384483"/>
                  </a:lnTo>
                  <a:lnTo>
                    <a:pt x="0" y="320309"/>
                  </a:lnTo>
                  <a:lnTo>
                    <a:pt x="993" y="279030"/>
                  </a:lnTo>
                  <a:lnTo>
                    <a:pt x="3973" y="240896"/>
                  </a:lnTo>
                  <a:lnTo>
                    <a:pt x="15892" y="174066"/>
                  </a:lnTo>
                  <a:lnTo>
                    <a:pt x="35190" y="118840"/>
                  </a:lnTo>
                  <a:lnTo>
                    <a:pt x="61299" y="74240"/>
                  </a:lnTo>
                  <a:lnTo>
                    <a:pt x="93685" y="40335"/>
                  </a:lnTo>
                  <a:lnTo>
                    <a:pt x="131547" y="17476"/>
                  </a:lnTo>
                  <a:lnTo>
                    <a:pt x="173681" y="4369"/>
                  </a:lnTo>
                  <a:lnTo>
                    <a:pt x="218888" y="0"/>
                  </a:lnTo>
                  <a:lnTo>
                    <a:pt x="237936" y="672"/>
                  </a:lnTo>
                  <a:lnTo>
                    <a:pt x="291273" y="10765"/>
                  </a:lnTo>
                  <a:lnTo>
                    <a:pt x="341203" y="34332"/>
                  </a:lnTo>
                  <a:lnTo>
                    <a:pt x="357513" y="45578"/>
                  </a:lnTo>
                  <a:lnTo>
                    <a:pt x="337545" y="103600"/>
                  </a:lnTo>
                  <a:lnTo>
                    <a:pt x="220624" y="103600"/>
                  </a:lnTo>
                  <a:lnTo>
                    <a:pt x="194691" y="106755"/>
                  </a:lnTo>
                  <a:lnTo>
                    <a:pt x="153891" y="131991"/>
                  </a:lnTo>
                  <a:lnTo>
                    <a:pt x="127632" y="183337"/>
                  </a:lnTo>
                  <a:lnTo>
                    <a:pt x="119494" y="220798"/>
                  </a:lnTo>
                  <a:lnTo>
                    <a:pt x="114611" y="266455"/>
                  </a:lnTo>
                  <a:lnTo>
                    <a:pt x="112983" y="320309"/>
                  </a:lnTo>
                  <a:lnTo>
                    <a:pt x="114728" y="375098"/>
                  </a:lnTo>
                  <a:lnTo>
                    <a:pt x="119961" y="422582"/>
                  </a:lnTo>
                  <a:lnTo>
                    <a:pt x="128683" y="462761"/>
                  </a:lnTo>
                  <a:lnTo>
                    <a:pt x="156854" y="521202"/>
                  </a:lnTo>
                  <a:lnTo>
                    <a:pt x="200792" y="550423"/>
                  </a:lnTo>
                  <a:lnTo>
                    <a:pt x="228771" y="554076"/>
                  </a:lnTo>
                  <a:lnTo>
                    <a:pt x="346422" y="554076"/>
                  </a:lnTo>
                  <a:lnTo>
                    <a:pt x="364591" y="608183"/>
                  </a:lnTo>
                  <a:lnTo>
                    <a:pt x="333174" y="630098"/>
                  </a:lnTo>
                  <a:lnTo>
                    <a:pt x="283051" y="650834"/>
                  </a:lnTo>
                  <a:lnTo>
                    <a:pt x="244788" y="656916"/>
                  </a:lnTo>
                  <a:lnTo>
                    <a:pt x="223829" y="657676"/>
                  </a:lnTo>
                  <a:close/>
                </a:path>
                <a:path w="707389" h="657860">
                  <a:moveTo>
                    <a:pt x="323592" y="144146"/>
                  </a:moveTo>
                  <a:lnTo>
                    <a:pt x="291473" y="123349"/>
                  </a:lnTo>
                  <a:lnTo>
                    <a:pt x="245498" y="105523"/>
                  </a:lnTo>
                  <a:lnTo>
                    <a:pt x="220624" y="103600"/>
                  </a:lnTo>
                  <a:lnTo>
                    <a:pt x="337545" y="103600"/>
                  </a:lnTo>
                  <a:lnTo>
                    <a:pt x="323592" y="144146"/>
                  </a:lnTo>
                  <a:close/>
                </a:path>
                <a:path w="707389" h="657860">
                  <a:moveTo>
                    <a:pt x="346422" y="554076"/>
                  </a:moveTo>
                  <a:lnTo>
                    <a:pt x="228771" y="554076"/>
                  </a:lnTo>
                  <a:lnTo>
                    <a:pt x="243253" y="553604"/>
                  </a:lnTo>
                  <a:lnTo>
                    <a:pt x="256249" y="552188"/>
                  </a:lnTo>
                  <a:lnTo>
                    <a:pt x="300821" y="534432"/>
                  </a:lnTo>
                  <a:lnTo>
                    <a:pt x="332806" y="513530"/>
                  </a:lnTo>
                  <a:lnTo>
                    <a:pt x="346422" y="554076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01007" y="2486798"/>
              <a:ext cx="707390" cy="657860"/>
            </a:xfrm>
            <a:custGeom>
              <a:avLst/>
              <a:gdLst/>
              <a:ahLst/>
              <a:cxnLst/>
              <a:rect l="l" t="t" r="r" b="b"/>
              <a:pathLst>
                <a:path w="707389" h="657860">
                  <a:moveTo>
                    <a:pt x="539707" y="248865"/>
                  </a:moveTo>
                  <a:lnTo>
                    <a:pt x="574898" y="269558"/>
                  </a:lnTo>
                  <a:lnTo>
                    <a:pt x="590156" y="308565"/>
                  </a:lnTo>
                  <a:lnTo>
                    <a:pt x="596750" y="350937"/>
                  </a:lnTo>
                  <a:lnTo>
                    <a:pt x="599004" y="401820"/>
                  </a:lnTo>
                  <a:lnTo>
                    <a:pt x="598762" y="419698"/>
                  </a:lnTo>
                  <a:lnTo>
                    <a:pt x="595131" y="468091"/>
                  </a:lnTo>
                  <a:lnTo>
                    <a:pt x="587143" y="506601"/>
                  </a:lnTo>
                  <a:lnTo>
                    <a:pt x="564948" y="545128"/>
                  </a:lnTo>
                  <a:lnTo>
                    <a:pt x="539707" y="554076"/>
                  </a:lnTo>
                  <a:lnTo>
                    <a:pt x="532454" y="553516"/>
                  </a:lnTo>
                  <a:lnTo>
                    <a:pt x="499776" y="525755"/>
                  </a:lnTo>
                  <a:lnTo>
                    <a:pt x="485686" y="482063"/>
                  </a:lnTo>
                  <a:lnTo>
                    <a:pt x="480678" y="436668"/>
                  </a:lnTo>
                  <a:lnTo>
                    <a:pt x="479743" y="401820"/>
                  </a:lnTo>
                  <a:lnTo>
                    <a:pt x="479977" y="384011"/>
                  </a:lnTo>
                  <a:lnTo>
                    <a:pt x="483483" y="335829"/>
                  </a:lnTo>
                  <a:lnTo>
                    <a:pt x="491696" y="297031"/>
                  </a:lnTo>
                  <a:lnTo>
                    <a:pt x="509124" y="263100"/>
                  </a:lnTo>
                  <a:lnTo>
                    <a:pt x="539707" y="248865"/>
                  </a:lnTo>
                  <a:close/>
                </a:path>
                <a:path w="707389" h="657860">
                  <a:moveTo>
                    <a:pt x="539707" y="146942"/>
                  </a:moveTo>
                  <a:lnTo>
                    <a:pt x="499308" y="151801"/>
                  </a:lnTo>
                  <a:lnTo>
                    <a:pt x="448584" y="177046"/>
                  </a:lnTo>
                  <a:lnTo>
                    <a:pt x="411099" y="220483"/>
                  </a:lnTo>
                  <a:lnTo>
                    <a:pt x="393470" y="258023"/>
                  </a:lnTo>
                  <a:lnTo>
                    <a:pt x="381184" y="301295"/>
                  </a:lnTo>
                  <a:lnTo>
                    <a:pt x="374072" y="349495"/>
                  </a:lnTo>
                  <a:lnTo>
                    <a:pt x="371702" y="401820"/>
                  </a:lnTo>
                  <a:lnTo>
                    <a:pt x="372294" y="428847"/>
                  </a:lnTo>
                  <a:lnTo>
                    <a:pt x="377035" y="479390"/>
                  </a:lnTo>
                  <a:lnTo>
                    <a:pt x="386667" y="525099"/>
                  </a:lnTo>
                  <a:lnTo>
                    <a:pt x="401692" y="565086"/>
                  </a:lnTo>
                  <a:lnTo>
                    <a:pt x="422200" y="599025"/>
                  </a:lnTo>
                  <a:lnTo>
                    <a:pt x="464118" y="636565"/>
                  </a:lnTo>
                  <a:lnTo>
                    <a:pt x="518857" y="654784"/>
                  </a:lnTo>
                  <a:lnTo>
                    <a:pt x="539707" y="655999"/>
                  </a:lnTo>
                  <a:lnTo>
                    <a:pt x="560591" y="654784"/>
                  </a:lnTo>
                  <a:lnTo>
                    <a:pt x="598252" y="645067"/>
                  </a:lnTo>
                  <a:lnTo>
                    <a:pt x="644244" y="613356"/>
                  </a:lnTo>
                  <a:lnTo>
                    <a:pt x="667515" y="582877"/>
                  </a:lnTo>
                  <a:lnTo>
                    <a:pt x="685210" y="545827"/>
                  </a:lnTo>
                  <a:lnTo>
                    <a:pt x="697430" y="502904"/>
                  </a:lnTo>
                  <a:lnTo>
                    <a:pt x="704642" y="454704"/>
                  </a:lnTo>
                  <a:lnTo>
                    <a:pt x="707045" y="401820"/>
                  </a:lnTo>
                  <a:lnTo>
                    <a:pt x="706445" y="375142"/>
                  </a:lnTo>
                  <a:lnTo>
                    <a:pt x="701637" y="324880"/>
                  </a:lnTo>
                  <a:lnTo>
                    <a:pt x="692005" y="278942"/>
                  </a:lnTo>
                  <a:lnTo>
                    <a:pt x="677047" y="238537"/>
                  </a:lnTo>
                  <a:lnTo>
                    <a:pt x="656622" y="204099"/>
                  </a:lnTo>
                  <a:lnTo>
                    <a:pt x="615029" y="166376"/>
                  </a:lnTo>
                  <a:lnTo>
                    <a:pt x="560591" y="148157"/>
                  </a:lnTo>
                  <a:lnTo>
                    <a:pt x="539707" y="146942"/>
                  </a:lnTo>
                  <a:close/>
                </a:path>
                <a:path w="707389" h="657860">
                  <a:moveTo>
                    <a:pt x="218888" y="0"/>
                  </a:moveTo>
                  <a:lnTo>
                    <a:pt x="173681" y="4369"/>
                  </a:lnTo>
                  <a:lnTo>
                    <a:pt x="131547" y="17476"/>
                  </a:lnTo>
                  <a:lnTo>
                    <a:pt x="93685" y="40335"/>
                  </a:lnTo>
                  <a:lnTo>
                    <a:pt x="61299" y="74240"/>
                  </a:lnTo>
                  <a:lnTo>
                    <a:pt x="35190" y="118840"/>
                  </a:lnTo>
                  <a:lnTo>
                    <a:pt x="15892" y="174066"/>
                  </a:lnTo>
                  <a:lnTo>
                    <a:pt x="3973" y="240896"/>
                  </a:lnTo>
                  <a:lnTo>
                    <a:pt x="993" y="279030"/>
                  </a:lnTo>
                  <a:lnTo>
                    <a:pt x="0" y="320309"/>
                  </a:lnTo>
                  <a:lnTo>
                    <a:pt x="2297" y="384483"/>
                  </a:lnTo>
                  <a:lnTo>
                    <a:pt x="9188" y="441890"/>
                  </a:lnTo>
                  <a:lnTo>
                    <a:pt x="20673" y="492530"/>
                  </a:lnTo>
                  <a:lnTo>
                    <a:pt x="36753" y="536403"/>
                  </a:lnTo>
                  <a:lnTo>
                    <a:pt x="57426" y="573509"/>
                  </a:lnTo>
                  <a:lnTo>
                    <a:pt x="89411" y="610333"/>
                  </a:lnTo>
                  <a:lnTo>
                    <a:pt x="127807" y="636635"/>
                  </a:lnTo>
                  <a:lnTo>
                    <a:pt x="172613" y="652416"/>
                  </a:lnTo>
                  <a:lnTo>
                    <a:pt x="223829" y="657676"/>
                  </a:lnTo>
                  <a:lnTo>
                    <a:pt x="244788" y="656916"/>
                  </a:lnTo>
                  <a:lnTo>
                    <a:pt x="283051" y="650834"/>
                  </a:lnTo>
                  <a:lnTo>
                    <a:pt x="333174" y="630098"/>
                  </a:lnTo>
                  <a:lnTo>
                    <a:pt x="364591" y="608183"/>
                  </a:lnTo>
                  <a:lnTo>
                    <a:pt x="332806" y="513530"/>
                  </a:lnTo>
                  <a:lnTo>
                    <a:pt x="315695" y="525082"/>
                  </a:lnTo>
                  <a:lnTo>
                    <a:pt x="300821" y="534432"/>
                  </a:lnTo>
                  <a:lnTo>
                    <a:pt x="256249" y="552188"/>
                  </a:lnTo>
                  <a:lnTo>
                    <a:pt x="228771" y="554076"/>
                  </a:lnTo>
                  <a:lnTo>
                    <a:pt x="200792" y="550423"/>
                  </a:lnTo>
                  <a:lnTo>
                    <a:pt x="156854" y="521202"/>
                  </a:lnTo>
                  <a:lnTo>
                    <a:pt x="128683" y="462761"/>
                  </a:lnTo>
                  <a:lnTo>
                    <a:pt x="119961" y="422582"/>
                  </a:lnTo>
                  <a:lnTo>
                    <a:pt x="114728" y="375098"/>
                  </a:lnTo>
                  <a:lnTo>
                    <a:pt x="112983" y="320309"/>
                  </a:lnTo>
                  <a:lnTo>
                    <a:pt x="114611" y="266455"/>
                  </a:lnTo>
                  <a:lnTo>
                    <a:pt x="119494" y="220798"/>
                  </a:lnTo>
                  <a:lnTo>
                    <a:pt x="127632" y="183337"/>
                  </a:lnTo>
                  <a:lnTo>
                    <a:pt x="153891" y="131991"/>
                  </a:lnTo>
                  <a:lnTo>
                    <a:pt x="194691" y="106755"/>
                  </a:lnTo>
                  <a:lnTo>
                    <a:pt x="220624" y="103600"/>
                  </a:lnTo>
                  <a:lnTo>
                    <a:pt x="233453" y="104081"/>
                  </a:lnTo>
                  <a:lnTo>
                    <a:pt x="278368" y="116227"/>
                  </a:lnTo>
                  <a:lnTo>
                    <a:pt x="323592" y="144146"/>
                  </a:lnTo>
                  <a:lnTo>
                    <a:pt x="357513" y="45578"/>
                  </a:lnTo>
                  <a:lnTo>
                    <a:pt x="324727" y="24781"/>
                  </a:lnTo>
                  <a:lnTo>
                    <a:pt x="274128" y="6055"/>
                  </a:lnTo>
                  <a:lnTo>
                    <a:pt x="237936" y="672"/>
                  </a:lnTo>
                  <a:lnTo>
                    <a:pt x="218888" y="0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789759" y="2483327"/>
            <a:ext cx="647700" cy="647700"/>
            <a:chOff x="789759" y="2483327"/>
            <a:chExt cx="647700" cy="647700"/>
          </a:xfrm>
        </p:grpSpPr>
        <p:sp>
          <p:nvSpPr>
            <p:cNvPr id="24" name="object 24"/>
            <p:cNvSpPr/>
            <p:nvPr/>
          </p:nvSpPr>
          <p:spPr>
            <a:xfrm>
              <a:off x="794512" y="2488539"/>
              <a:ext cx="638175" cy="637540"/>
            </a:xfrm>
            <a:custGeom>
              <a:avLst/>
              <a:gdLst/>
              <a:ahLst/>
              <a:cxnLst/>
              <a:rect l="l" t="t" r="r" b="b"/>
              <a:pathLst>
                <a:path w="638175" h="637539">
                  <a:moveTo>
                    <a:pt x="637603" y="240030"/>
                  </a:moveTo>
                  <a:lnTo>
                    <a:pt x="397129" y="240030"/>
                  </a:lnTo>
                  <a:lnTo>
                    <a:pt x="397129" y="0"/>
                  </a:lnTo>
                  <a:lnTo>
                    <a:pt x="240474" y="0"/>
                  </a:lnTo>
                  <a:lnTo>
                    <a:pt x="240474" y="240030"/>
                  </a:lnTo>
                  <a:lnTo>
                    <a:pt x="0" y="240030"/>
                  </a:lnTo>
                  <a:lnTo>
                    <a:pt x="0" y="396240"/>
                  </a:lnTo>
                  <a:lnTo>
                    <a:pt x="240474" y="396240"/>
                  </a:lnTo>
                  <a:lnTo>
                    <a:pt x="240474" y="637540"/>
                  </a:lnTo>
                  <a:lnTo>
                    <a:pt x="397129" y="637540"/>
                  </a:lnTo>
                  <a:lnTo>
                    <a:pt x="397129" y="396240"/>
                  </a:lnTo>
                  <a:lnTo>
                    <a:pt x="637603" y="396240"/>
                  </a:lnTo>
                  <a:lnTo>
                    <a:pt x="637603" y="24003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94522" y="2488090"/>
              <a:ext cx="638175" cy="638175"/>
            </a:xfrm>
            <a:custGeom>
              <a:avLst/>
              <a:gdLst/>
              <a:ahLst/>
              <a:cxnLst/>
              <a:rect l="l" t="t" r="r" b="b"/>
              <a:pathLst>
                <a:path w="638175" h="638175">
                  <a:moveTo>
                    <a:pt x="0" y="240471"/>
                  </a:moveTo>
                  <a:lnTo>
                    <a:pt x="240471" y="240471"/>
                  </a:lnTo>
                  <a:lnTo>
                    <a:pt x="240471" y="0"/>
                  </a:lnTo>
                  <a:lnTo>
                    <a:pt x="397124" y="0"/>
                  </a:lnTo>
                  <a:lnTo>
                    <a:pt x="397124" y="240471"/>
                  </a:lnTo>
                  <a:lnTo>
                    <a:pt x="637596" y="240471"/>
                  </a:lnTo>
                  <a:lnTo>
                    <a:pt x="637596" y="397124"/>
                  </a:lnTo>
                  <a:lnTo>
                    <a:pt x="397124" y="397124"/>
                  </a:lnTo>
                  <a:lnTo>
                    <a:pt x="397124" y="637596"/>
                  </a:lnTo>
                  <a:lnTo>
                    <a:pt x="240471" y="637596"/>
                  </a:lnTo>
                  <a:lnTo>
                    <a:pt x="240471" y="397124"/>
                  </a:lnTo>
                  <a:lnTo>
                    <a:pt x="0" y="397124"/>
                  </a:lnTo>
                  <a:lnTo>
                    <a:pt x="0" y="240471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89995" y="4829076"/>
            <a:ext cx="155575" cy="155575"/>
            <a:chOff x="8089995" y="4829076"/>
            <a:chExt cx="155575" cy="155575"/>
          </a:xfrm>
        </p:grpSpPr>
        <p:sp>
          <p:nvSpPr>
            <p:cNvPr id="3" name="object 3"/>
            <p:cNvSpPr/>
            <p:nvPr/>
          </p:nvSpPr>
          <p:spPr>
            <a:xfrm>
              <a:off x="8094751" y="4834280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145948" y="54610"/>
                  </a:moveTo>
                  <a:lnTo>
                    <a:pt x="90906" y="54610"/>
                  </a:lnTo>
                  <a:lnTo>
                    <a:pt x="90906" y="0"/>
                  </a:lnTo>
                  <a:lnTo>
                    <a:pt x="55041" y="0"/>
                  </a:lnTo>
                  <a:lnTo>
                    <a:pt x="55041" y="54610"/>
                  </a:lnTo>
                  <a:lnTo>
                    <a:pt x="0" y="54610"/>
                  </a:lnTo>
                  <a:lnTo>
                    <a:pt x="0" y="90170"/>
                  </a:lnTo>
                  <a:lnTo>
                    <a:pt x="55041" y="90170"/>
                  </a:lnTo>
                  <a:lnTo>
                    <a:pt x="55041" y="146050"/>
                  </a:lnTo>
                  <a:lnTo>
                    <a:pt x="90906" y="146050"/>
                  </a:lnTo>
                  <a:lnTo>
                    <a:pt x="90906" y="90170"/>
                  </a:lnTo>
                  <a:lnTo>
                    <a:pt x="145948" y="90170"/>
                  </a:lnTo>
                  <a:lnTo>
                    <a:pt x="145948" y="5461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094757" y="4833839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0" y="55045"/>
                  </a:moveTo>
                  <a:lnTo>
                    <a:pt x="55045" y="55045"/>
                  </a:lnTo>
                  <a:lnTo>
                    <a:pt x="55045" y="0"/>
                  </a:lnTo>
                  <a:lnTo>
                    <a:pt x="90904" y="0"/>
                  </a:lnTo>
                  <a:lnTo>
                    <a:pt x="90904" y="55045"/>
                  </a:lnTo>
                  <a:lnTo>
                    <a:pt x="145950" y="55045"/>
                  </a:lnTo>
                  <a:lnTo>
                    <a:pt x="145950" y="90904"/>
                  </a:lnTo>
                  <a:lnTo>
                    <a:pt x="90904" y="90904"/>
                  </a:lnTo>
                  <a:lnTo>
                    <a:pt x="90904" y="145950"/>
                  </a:lnTo>
                  <a:lnTo>
                    <a:pt x="55045" y="145950"/>
                  </a:lnTo>
                  <a:lnTo>
                    <a:pt x="55045" y="90904"/>
                  </a:lnTo>
                  <a:lnTo>
                    <a:pt x="0" y="90904"/>
                  </a:lnTo>
                  <a:lnTo>
                    <a:pt x="0" y="55045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4" y="279553"/>
            <a:ext cx="33648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Executive</a:t>
            </a:r>
            <a:r>
              <a:rPr sz="2800" spc="-180" dirty="0"/>
              <a:t> </a:t>
            </a:r>
            <a:r>
              <a:rPr sz="2800" spc="-10" dirty="0"/>
              <a:t>summary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505993" y="920699"/>
            <a:ext cx="8120380" cy="3054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</a:tabLst>
            </a:pPr>
            <a:r>
              <a:rPr sz="1400" dirty="0">
                <a:latin typeface="Arial MT"/>
                <a:cs typeface="Arial MT"/>
              </a:rPr>
              <a:t>Preliminary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analysis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5K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Healthy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records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show </a:t>
            </a:r>
            <a:r>
              <a:rPr sz="1400" b="1" dirty="0">
                <a:solidFill>
                  <a:srgbClr val="CC0000"/>
                </a:solidFill>
                <a:latin typeface="Arial"/>
                <a:cs typeface="Arial"/>
              </a:rPr>
              <a:t>time</a:t>
            </a:r>
            <a:r>
              <a:rPr sz="14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C0000"/>
                </a:solidFill>
                <a:latin typeface="Arial"/>
                <a:cs typeface="Arial"/>
              </a:rPr>
              <a:t>of</a:t>
            </a:r>
            <a:r>
              <a:rPr sz="14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C0000"/>
                </a:solidFill>
                <a:latin typeface="Arial"/>
                <a:cs typeface="Arial"/>
              </a:rPr>
              <a:t>arrival</a:t>
            </a: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rgbClr val="CC0000"/>
                </a:solidFill>
                <a:latin typeface="Arial"/>
                <a:cs typeface="Arial"/>
              </a:rPr>
              <a:t>healthcare</a:t>
            </a:r>
            <a:r>
              <a:rPr sz="1400" b="1" spc="-10" dirty="0">
                <a:solidFill>
                  <a:srgbClr val="CC0000"/>
                </a:solidFill>
                <a:latin typeface="Arial"/>
                <a:cs typeface="Arial"/>
              </a:rPr>
              <a:t> professional</a:t>
            </a:r>
            <a:endParaRPr sz="1400">
              <a:latin typeface="Arial"/>
              <a:cs typeface="Arial"/>
            </a:endParaRPr>
          </a:p>
          <a:p>
            <a:pPr marL="348615">
              <a:lnSpc>
                <a:spcPct val="100000"/>
              </a:lnSpc>
              <a:spcBef>
                <a:spcPts val="80"/>
              </a:spcBef>
            </a:pPr>
            <a:r>
              <a:rPr sz="1400" dirty="0">
                <a:latin typeface="Arial MT"/>
                <a:cs typeface="Arial MT"/>
              </a:rPr>
              <a:t>have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impact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total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time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spent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facility</a:t>
            </a:r>
            <a:endParaRPr sz="1400">
              <a:latin typeface="Arial MT"/>
              <a:cs typeface="Arial MT"/>
            </a:endParaRPr>
          </a:p>
          <a:p>
            <a:pPr marL="805815" marR="26034" lvl="1" indent="-336550">
              <a:lnSpc>
                <a:spcPts val="1260"/>
              </a:lnSpc>
              <a:spcBef>
                <a:spcPts val="360"/>
              </a:spcBef>
              <a:buSzPct val="116666"/>
              <a:buChar char="○"/>
              <a:tabLst>
                <a:tab pos="805815" algn="l"/>
              </a:tabLst>
            </a:pPr>
            <a:r>
              <a:rPr sz="1200" dirty="0">
                <a:latin typeface="Arial MT"/>
                <a:cs typeface="Arial MT"/>
              </a:rPr>
              <a:t>Average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total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wait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time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all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visits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approx.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40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minutes;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b="1" dirty="0">
                <a:latin typeface="Arial"/>
                <a:cs typeface="Arial"/>
              </a:rPr>
              <a:t>longer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average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waiting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times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observed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around </a:t>
            </a:r>
            <a:r>
              <a:rPr sz="1200" b="1" dirty="0">
                <a:latin typeface="Arial"/>
                <a:cs typeface="Arial"/>
              </a:rPr>
              <a:t>peak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hours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(47.6,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48.3,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46.4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minutes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9,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12,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19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GMT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respectively)</a:t>
            </a:r>
            <a:endParaRPr sz="1200">
              <a:latin typeface="Arial MT"/>
              <a:cs typeface="Arial MT"/>
            </a:endParaRPr>
          </a:p>
          <a:p>
            <a:pPr marL="805815" marR="48895" lvl="1" indent="-336550">
              <a:lnSpc>
                <a:spcPts val="1260"/>
              </a:lnSpc>
              <a:spcBef>
                <a:spcPts val="135"/>
              </a:spcBef>
              <a:buSzPct val="116666"/>
              <a:buFont typeface="Arial MT"/>
              <a:buChar char="○"/>
              <a:tabLst>
                <a:tab pos="805815" algn="l"/>
              </a:tabLst>
            </a:pPr>
            <a:r>
              <a:rPr sz="1200" b="1" dirty="0">
                <a:latin typeface="Arial"/>
                <a:cs typeface="Arial"/>
              </a:rPr>
              <a:t>Wait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visit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times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vary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by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Doctor</a:t>
            </a:r>
            <a:r>
              <a:rPr sz="1200" dirty="0">
                <a:latin typeface="Arial MT"/>
                <a:cs typeface="Arial MT"/>
              </a:rPr>
              <a:t>;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patients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waiting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significantly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longer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seen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specific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Doctor </a:t>
            </a:r>
            <a:r>
              <a:rPr sz="1200" dirty="0">
                <a:latin typeface="Arial MT"/>
                <a:cs typeface="Arial MT"/>
              </a:rPr>
              <a:t>vs.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rest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(29.6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minutes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vs.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21.7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minutes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avg.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others)</a:t>
            </a:r>
            <a:endParaRPr sz="1200">
              <a:latin typeface="Arial MT"/>
              <a:cs typeface="Arial MT"/>
            </a:endParaRPr>
          </a:p>
          <a:p>
            <a:pPr marL="348615" marR="284480" indent="-336550">
              <a:lnSpc>
                <a:spcPct val="105000"/>
              </a:lnSpc>
              <a:spcBef>
                <a:spcPts val="770"/>
              </a:spcBef>
              <a:buChar char="●"/>
              <a:tabLst>
                <a:tab pos="348615" algn="l"/>
              </a:tabLst>
            </a:pPr>
            <a:r>
              <a:rPr sz="1400" dirty="0">
                <a:latin typeface="Arial MT"/>
                <a:cs typeface="Arial MT"/>
              </a:rPr>
              <a:t>Best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practices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improve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overall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patient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experience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include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improving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rgbClr val="CC0000"/>
                </a:solidFill>
                <a:latin typeface="Arial"/>
                <a:cs typeface="Arial"/>
              </a:rPr>
              <a:t>condition</a:t>
            </a:r>
            <a:r>
              <a:rPr sz="14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C0000"/>
                </a:solidFill>
                <a:latin typeface="Arial"/>
                <a:cs typeface="Arial"/>
              </a:rPr>
              <a:t>of</a:t>
            </a:r>
            <a:r>
              <a:rPr sz="1400" b="1" spc="-25" dirty="0">
                <a:solidFill>
                  <a:srgbClr val="CC0000"/>
                </a:solidFill>
                <a:latin typeface="Arial"/>
                <a:cs typeface="Arial"/>
              </a:rPr>
              <a:t> the </a:t>
            </a:r>
            <a:r>
              <a:rPr sz="1400" b="1" dirty="0">
                <a:solidFill>
                  <a:srgbClr val="CC0000"/>
                </a:solidFill>
                <a:latin typeface="Arial"/>
                <a:cs typeface="Arial"/>
              </a:rPr>
              <a:t>waiting</a:t>
            </a:r>
            <a:r>
              <a:rPr sz="1400" b="1" spc="-3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C0000"/>
                </a:solidFill>
                <a:latin typeface="Arial"/>
                <a:cs typeface="Arial"/>
              </a:rPr>
              <a:t>area</a:t>
            </a:r>
            <a:r>
              <a:rPr sz="14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rgbClr val="CC0000"/>
                </a:solidFill>
                <a:latin typeface="Arial"/>
                <a:cs typeface="Arial"/>
              </a:rPr>
              <a:t>implementing</a:t>
            </a:r>
            <a:r>
              <a:rPr sz="1400" b="1" spc="-3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C0000"/>
                </a:solidFill>
                <a:latin typeface="Arial"/>
                <a:cs typeface="Arial"/>
              </a:rPr>
              <a:t>queueing</a:t>
            </a:r>
            <a:r>
              <a:rPr sz="1400" b="1" spc="-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CC0000"/>
                </a:solidFill>
                <a:latin typeface="Arial"/>
                <a:cs typeface="Arial"/>
              </a:rPr>
              <a:t>software</a:t>
            </a:r>
            <a:endParaRPr sz="1400">
              <a:latin typeface="Arial"/>
              <a:cs typeface="Arial"/>
            </a:endParaRPr>
          </a:p>
          <a:p>
            <a:pPr marL="805815" marR="109220" lvl="1" indent="-320675">
              <a:lnSpc>
                <a:spcPct val="105000"/>
              </a:lnSpc>
              <a:spcBef>
                <a:spcPts val="35"/>
              </a:spcBef>
              <a:buChar char="○"/>
              <a:tabLst>
                <a:tab pos="805815" algn="l"/>
              </a:tabLst>
            </a:pP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condition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wait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 </a:t>
            </a:r>
            <a:r>
              <a:rPr sz="1200" b="1" dirty="0">
                <a:latin typeface="Arial"/>
                <a:cs typeface="Arial"/>
              </a:rPr>
              <a:t>most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important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factor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determining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whether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patients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want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return,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likely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easiest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improve</a:t>
            </a:r>
            <a:endParaRPr sz="1200">
              <a:latin typeface="Arial MT"/>
              <a:cs typeface="Arial MT"/>
            </a:endParaRPr>
          </a:p>
          <a:p>
            <a:pPr marL="805815" marR="5080" lvl="1" indent="-320675">
              <a:lnSpc>
                <a:spcPct val="105000"/>
              </a:lnSpc>
              <a:buChar char="○"/>
              <a:tabLst>
                <a:tab pos="805815" algn="l"/>
              </a:tabLst>
            </a:pPr>
            <a:r>
              <a:rPr sz="1200" dirty="0">
                <a:latin typeface="Arial MT"/>
                <a:cs typeface="Arial MT"/>
              </a:rPr>
              <a:t>Scheduling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software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(e.g.,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QLess)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allows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patients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queue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from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anywhere,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b="1" dirty="0">
                <a:latin typeface="Arial"/>
                <a:cs typeface="Arial"/>
              </a:rPr>
              <a:t>increasing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patient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satisfaction </a:t>
            </a:r>
            <a:r>
              <a:rPr sz="1200" b="1" dirty="0">
                <a:latin typeface="Arial"/>
                <a:cs typeface="Arial"/>
              </a:rPr>
              <a:t>by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20%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recent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case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study</a:t>
            </a:r>
            <a:endParaRPr sz="1200">
              <a:latin typeface="Arial MT"/>
              <a:cs typeface="Arial MT"/>
            </a:endParaRPr>
          </a:p>
          <a:p>
            <a:pPr marL="348615" marR="314960" indent="-336550">
              <a:lnSpc>
                <a:spcPct val="105000"/>
              </a:lnSpc>
              <a:spcBef>
                <a:spcPts val="965"/>
              </a:spcBef>
              <a:buChar char="●"/>
              <a:tabLst>
                <a:tab pos="348615" algn="l"/>
              </a:tabLst>
            </a:pPr>
            <a:r>
              <a:rPr sz="1400" dirty="0">
                <a:latin typeface="Arial MT"/>
                <a:cs typeface="Arial MT"/>
              </a:rPr>
              <a:t>Planned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next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steps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include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rgbClr val="CC0000"/>
                </a:solidFill>
                <a:latin typeface="Arial"/>
                <a:cs typeface="Arial"/>
              </a:rPr>
              <a:t>brainstorming</a:t>
            </a:r>
            <a:r>
              <a:rPr sz="14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C0000"/>
                </a:solidFill>
                <a:latin typeface="Arial"/>
                <a:cs typeface="Arial"/>
              </a:rPr>
              <a:t>session</a:t>
            </a: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develop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long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patient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experience </a:t>
            </a:r>
            <a:r>
              <a:rPr sz="1400" dirty="0">
                <a:latin typeface="Arial MT"/>
                <a:cs typeface="Arial MT"/>
              </a:rPr>
              <a:t>improvement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initiatives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49804" y="4834275"/>
            <a:ext cx="36195" cy="54610"/>
          </a:xfrm>
          <a:custGeom>
            <a:avLst/>
            <a:gdLst/>
            <a:ahLst/>
            <a:cxnLst/>
            <a:rect l="l" t="t" r="r" b="b"/>
            <a:pathLst>
              <a:path w="36195" h="54610">
                <a:moveTo>
                  <a:pt x="0" y="0"/>
                </a:moveTo>
                <a:lnTo>
                  <a:pt x="35858" y="0"/>
                </a:lnTo>
                <a:lnTo>
                  <a:pt x="35858" y="54610"/>
                </a:lnTo>
                <a:lnTo>
                  <a:pt x="0" y="54610"/>
                </a:lnTo>
                <a:lnTo>
                  <a:pt x="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089995" y="4829076"/>
            <a:ext cx="155575" cy="155575"/>
            <a:chOff x="8089995" y="4829076"/>
            <a:chExt cx="155575" cy="155575"/>
          </a:xfrm>
        </p:grpSpPr>
        <p:sp>
          <p:nvSpPr>
            <p:cNvPr id="4" name="object 4"/>
            <p:cNvSpPr/>
            <p:nvPr/>
          </p:nvSpPr>
          <p:spPr>
            <a:xfrm>
              <a:off x="8094751" y="4888890"/>
              <a:ext cx="146050" cy="91440"/>
            </a:xfrm>
            <a:custGeom>
              <a:avLst/>
              <a:gdLst/>
              <a:ahLst/>
              <a:cxnLst/>
              <a:rect l="l" t="t" r="r" b="b"/>
              <a:pathLst>
                <a:path w="146050" h="91439">
                  <a:moveTo>
                    <a:pt x="145948" y="0"/>
                  </a:moveTo>
                  <a:lnTo>
                    <a:pt x="0" y="0"/>
                  </a:lnTo>
                  <a:lnTo>
                    <a:pt x="0" y="35560"/>
                  </a:lnTo>
                  <a:lnTo>
                    <a:pt x="55041" y="35560"/>
                  </a:lnTo>
                  <a:lnTo>
                    <a:pt x="55041" y="91440"/>
                  </a:lnTo>
                  <a:lnTo>
                    <a:pt x="90906" y="91440"/>
                  </a:lnTo>
                  <a:lnTo>
                    <a:pt x="90906" y="35560"/>
                  </a:lnTo>
                  <a:lnTo>
                    <a:pt x="145948" y="35560"/>
                  </a:lnTo>
                  <a:lnTo>
                    <a:pt x="145948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94757" y="4833839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0" y="55045"/>
                  </a:moveTo>
                  <a:lnTo>
                    <a:pt x="55045" y="55045"/>
                  </a:lnTo>
                  <a:lnTo>
                    <a:pt x="55045" y="0"/>
                  </a:lnTo>
                  <a:lnTo>
                    <a:pt x="90904" y="0"/>
                  </a:lnTo>
                  <a:lnTo>
                    <a:pt x="90904" y="55045"/>
                  </a:lnTo>
                  <a:lnTo>
                    <a:pt x="145950" y="55045"/>
                  </a:lnTo>
                  <a:lnTo>
                    <a:pt x="145950" y="90904"/>
                  </a:lnTo>
                  <a:lnTo>
                    <a:pt x="90904" y="90904"/>
                  </a:lnTo>
                  <a:lnTo>
                    <a:pt x="90904" y="145950"/>
                  </a:lnTo>
                  <a:lnTo>
                    <a:pt x="55045" y="145950"/>
                  </a:lnTo>
                  <a:lnTo>
                    <a:pt x="55045" y="90904"/>
                  </a:lnTo>
                  <a:lnTo>
                    <a:pt x="0" y="90904"/>
                  </a:lnTo>
                  <a:lnTo>
                    <a:pt x="0" y="55045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5"/>
              </a:spcBef>
            </a:pPr>
            <a:r>
              <a:rPr dirty="0"/>
              <a:t>Visit</a:t>
            </a:r>
            <a:r>
              <a:rPr spc="-30" dirty="0"/>
              <a:t> </a:t>
            </a:r>
            <a:r>
              <a:rPr dirty="0"/>
              <a:t>durations</a:t>
            </a:r>
            <a:r>
              <a:rPr spc="-30" dirty="0"/>
              <a:t> </a:t>
            </a:r>
            <a:r>
              <a:rPr dirty="0"/>
              <a:t>are</a:t>
            </a:r>
            <a:r>
              <a:rPr spc="-25" dirty="0"/>
              <a:t> </a:t>
            </a:r>
            <a:r>
              <a:rPr dirty="0"/>
              <a:t>heavily</a:t>
            </a:r>
            <a:r>
              <a:rPr spc="-30" dirty="0"/>
              <a:t> </a:t>
            </a:r>
            <a:r>
              <a:rPr dirty="0"/>
              <a:t>influenced</a:t>
            </a:r>
            <a:r>
              <a:rPr spc="-25" dirty="0"/>
              <a:t> </a:t>
            </a:r>
            <a:r>
              <a:rPr dirty="0"/>
              <a:t>by</a:t>
            </a:r>
            <a:r>
              <a:rPr spc="-30" dirty="0"/>
              <a:t> </a:t>
            </a:r>
            <a:r>
              <a:rPr dirty="0"/>
              <a:t>arrival</a:t>
            </a:r>
            <a:r>
              <a:rPr spc="-25" dirty="0"/>
              <a:t> </a:t>
            </a:r>
            <a:r>
              <a:rPr spc="-20" dirty="0"/>
              <a:t>time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vary</a:t>
            </a:r>
            <a:r>
              <a:rPr spc="-25" dirty="0"/>
              <a:t> </a:t>
            </a:r>
            <a:r>
              <a:rPr dirty="0"/>
              <a:t>significantly</a:t>
            </a:r>
            <a:r>
              <a:rPr spc="-25" dirty="0"/>
              <a:t> </a:t>
            </a:r>
            <a:r>
              <a:rPr dirty="0"/>
              <a:t>across</a:t>
            </a:r>
            <a:r>
              <a:rPr spc="-25" dirty="0"/>
              <a:t> </a:t>
            </a:r>
            <a:r>
              <a:rPr dirty="0"/>
              <a:t>care</a:t>
            </a:r>
            <a:r>
              <a:rPr spc="-25" dirty="0"/>
              <a:t> </a:t>
            </a:r>
            <a:r>
              <a:rPr spc="-10" dirty="0"/>
              <a:t>professionals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4724" y="1199727"/>
            <a:ext cx="49339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b="1" spc="-10" dirty="0">
                <a:latin typeface="Arial"/>
                <a:cs typeface="Arial"/>
              </a:rPr>
              <a:t>Current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724" y="1316313"/>
            <a:ext cx="493395" cy="29781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>
              <a:lnSpc>
                <a:spcPct val="76500"/>
              </a:lnSpc>
              <a:spcBef>
                <a:spcPts val="400"/>
              </a:spcBef>
            </a:pPr>
            <a:r>
              <a:rPr sz="1000" b="1" spc="-10" dirty="0">
                <a:latin typeface="Arial"/>
                <a:cs typeface="Arial"/>
              </a:rPr>
              <a:t>patient journey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68358" y="1248507"/>
            <a:ext cx="1289050" cy="390525"/>
            <a:chOff x="968358" y="1248507"/>
            <a:chExt cx="1289050" cy="390525"/>
          </a:xfrm>
        </p:grpSpPr>
        <p:sp>
          <p:nvSpPr>
            <p:cNvPr id="10" name="object 10"/>
            <p:cNvSpPr/>
            <p:nvPr/>
          </p:nvSpPr>
          <p:spPr>
            <a:xfrm>
              <a:off x="973121" y="1253270"/>
              <a:ext cx="1279525" cy="381000"/>
            </a:xfrm>
            <a:custGeom>
              <a:avLst/>
              <a:gdLst/>
              <a:ahLst/>
              <a:cxnLst/>
              <a:rect l="l" t="t" r="r" b="b"/>
              <a:pathLst>
                <a:path w="1279525" h="381000">
                  <a:moveTo>
                    <a:pt x="1089295" y="380398"/>
                  </a:moveTo>
                  <a:lnTo>
                    <a:pt x="0" y="380398"/>
                  </a:lnTo>
                  <a:lnTo>
                    <a:pt x="0" y="0"/>
                  </a:lnTo>
                  <a:lnTo>
                    <a:pt x="1089295" y="0"/>
                  </a:lnTo>
                  <a:lnTo>
                    <a:pt x="1279494" y="190199"/>
                  </a:lnTo>
                  <a:lnTo>
                    <a:pt x="1089295" y="3803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73121" y="1253270"/>
              <a:ext cx="1279525" cy="381000"/>
            </a:xfrm>
            <a:custGeom>
              <a:avLst/>
              <a:gdLst/>
              <a:ahLst/>
              <a:cxnLst/>
              <a:rect l="l" t="t" r="r" b="b"/>
              <a:pathLst>
                <a:path w="1279525" h="381000">
                  <a:moveTo>
                    <a:pt x="0" y="0"/>
                  </a:moveTo>
                  <a:lnTo>
                    <a:pt x="1089295" y="0"/>
                  </a:lnTo>
                  <a:lnTo>
                    <a:pt x="1279494" y="190199"/>
                  </a:lnTo>
                  <a:lnTo>
                    <a:pt x="1089295" y="380398"/>
                  </a:lnTo>
                  <a:lnTo>
                    <a:pt x="0" y="3803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46147" y="1281801"/>
            <a:ext cx="66040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Check</a:t>
            </a:r>
            <a:r>
              <a:rPr sz="1200" b="1" spc="-25" dirty="0">
                <a:latin typeface="Arial"/>
                <a:cs typeface="Arial"/>
              </a:rPr>
              <a:t> in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700" i="1" dirty="0">
                <a:latin typeface="Arial"/>
                <a:cs typeface="Arial"/>
              </a:rPr>
              <a:t>Avg:</a:t>
            </a:r>
            <a:r>
              <a:rPr sz="700" i="1" spc="-40" dirty="0">
                <a:latin typeface="Arial"/>
                <a:cs typeface="Arial"/>
              </a:rPr>
              <a:t> </a:t>
            </a:r>
            <a:r>
              <a:rPr sz="700" i="1" spc="-10" dirty="0">
                <a:latin typeface="Arial"/>
                <a:cs typeface="Arial"/>
              </a:rPr>
              <a:t>2.8min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107605" y="1248507"/>
            <a:ext cx="1748155" cy="390525"/>
            <a:chOff x="2107605" y="1248507"/>
            <a:chExt cx="1748155" cy="390525"/>
          </a:xfrm>
        </p:grpSpPr>
        <p:sp>
          <p:nvSpPr>
            <p:cNvPr id="14" name="object 14"/>
            <p:cNvSpPr/>
            <p:nvPr/>
          </p:nvSpPr>
          <p:spPr>
            <a:xfrm>
              <a:off x="2112367" y="1253270"/>
              <a:ext cx="1738630" cy="381000"/>
            </a:xfrm>
            <a:custGeom>
              <a:avLst/>
              <a:gdLst/>
              <a:ahLst/>
              <a:cxnLst/>
              <a:rect l="l" t="t" r="r" b="b"/>
              <a:pathLst>
                <a:path w="1738629" h="381000">
                  <a:moveTo>
                    <a:pt x="1547993" y="380398"/>
                  </a:moveTo>
                  <a:lnTo>
                    <a:pt x="0" y="380398"/>
                  </a:lnTo>
                  <a:lnTo>
                    <a:pt x="190199" y="190199"/>
                  </a:lnTo>
                  <a:lnTo>
                    <a:pt x="0" y="0"/>
                  </a:lnTo>
                  <a:lnTo>
                    <a:pt x="1547993" y="0"/>
                  </a:lnTo>
                  <a:lnTo>
                    <a:pt x="1738193" y="190199"/>
                  </a:lnTo>
                  <a:lnTo>
                    <a:pt x="1547993" y="3803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12367" y="1253270"/>
              <a:ext cx="1738630" cy="381000"/>
            </a:xfrm>
            <a:custGeom>
              <a:avLst/>
              <a:gdLst/>
              <a:ahLst/>
              <a:cxnLst/>
              <a:rect l="l" t="t" r="r" b="b"/>
              <a:pathLst>
                <a:path w="1738629" h="381000">
                  <a:moveTo>
                    <a:pt x="0" y="0"/>
                  </a:moveTo>
                  <a:lnTo>
                    <a:pt x="1547993" y="0"/>
                  </a:lnTo>
                  <a:lnTo>
                    <a:pt x="1738193" y="190199"/>
                  </a:lnTo>
                  <a:lnTo>
                    <a:pt x="1547993" y="380398"/>
                  </a:lnTo>
                  <a:lnTo>
                    <a:pt x="0" y="380398"/>
                  </a:lnTo>
                  <a:lnTo>
                    <a:pt x="190199" y="190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375596" y="1281801"/>
            <a:ext cx="76771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Vitals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wait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700" i="1" dirty="0">
                <a:latin typeface="Arial"/>
                <a:cs typeface="Arial"/>
              </a:rPr>
              <a:t>Avg:</a:t>
            </a:r>
            <a:r>
              <a:rPr sz="700" i="1" spc="-40" dirty="0">
                <a:latin typeface="Arial"/>
                <a:cs typeface="Arial"/>
              </a:rPr>
              <a:t> </a:t>
            </a:r>
            <a:r>
              <a:rPr sz="700" i="1" spc="-10" dirty="0">
                <a:latin typeface="Arial"/>
                <a:cs typeface="Arial"/>
              </a:rPr>
              <a:t>16.4min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698687" y="1248507"/>
            <a:ext cx="1289050" cy="390525"/>
            <a:chOff x="3698687" y="1248507"/>
            <a:chExt cx="1289050" cy="390525"/>
          </a:xfrm>
        </p:grpSpPr>
        <p:sp>
          <p:nvSpPr>
            <p:cNvPr id="18" name="object 18"/>
            <p:cNvSpPr/>
            <p:nvPr/>
          </p:nvSpPr>
          <p:spPr>
            <a:xfrm>
              <a:off x="3703449" y="1253270"/>
              <a:ext cx="1279525" cy="381000"/>
            </a:xfrm>
            <a:custGeom>
              <a:avLst/>
              <a:gdLst/>
              <a:ahLst/>
              <a:cxnLst/>
              <a:rect l="l" t="t" r="r" b="b"/>
              <a:pathLst>
                <a:path w="1279525" h="381000">
                  <a:moveTo>
                    <a:pt x="1089295" y="380398"/>
                  </a:moveTo>
                  <a:lnTo>
                    <a:pt x="0" y="380398"/>
                  </a:lnTo>
                  <a:lnTo>
                    <a:pt x="190199" y="190199"/>
                  </a:lnTo>
                  <a:lnTo>
                    <a:pt x="0" y="0"/>
                  </a:lnTo>
                  <a:lnTo>
                    <a:pt x="1089295" y="0"/>
                  </a:lnTo>
                  <a:lnTo>
                    <a:pt x="1279494" y="190199"/>
                  </a:lnTo>
                  <a:lnTo>
                    <a:pt x="1089295" y="3803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03449" y="1253270"/>
              <a:ext cx="1279525" cy="381000"/>
            </a:xfrm>
            <a:custGeom>
              <a:avLst/>
              <a:gdLst/>
              <a:ahLst/>
              <a:cxnLst/>
              <a:rect l="l" t="t" r="r" b="b"/>
              <a:pathLst>
                <a:path w="1279525" h="381000">
                  <a:moveTo>
                    <a:pt x="0" y="0"/>
                  </a:moveTo>
                  <a:lnTo>
                    <a:pt x="1089295" y="0"/>
                  </a:lnTo>
                  <a:lnTo>
                    <a:pt x="1279494" y="190199"/>
                  </a:lnTo>
                  <a:lnTo>
                    <a:pt x="1089295" y="380398"/>
                  </a:lnTo>
                  <a:lnTo>
                    <a:pt x="0" y="380398"/>
                  </a:lnTo>
                  <a:lnTo>
                    <a:pt x="190199" y="190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966681" y="1281801"/>
            <a:ext cx="492759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Vitals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700" i="1" dirty="0">
                <a:latin typeface="Arial"/>
                <a:cs typeface="Arial"/>
              </a:rPr>
              <a:t>Avg:</a:t>
            </a:r>
            <a:r>
              <a:rPr sz="700" i="1" spc="-40" dirty="0">
                <a:latin typeface="Arial"/>
                <a:cs typeface="Arial"/>
              </a:rPr>
              <a:t> </a:t>
            </a:r>
            <a:r>
              <a:rPr sz="700" i="1" spc="-10" dirty="0">
                <a:latin typeface="Arial"/>
                <a:cs typeface="Arial"/>
              </a:rPr>
              <a:t>5.1min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843297" y="1248507"/>
            <a:ext cx="1670050" cy="390525"/>
            <a:chOff x="4843297" y="1248507"/>
            <a:chExt cx="1670050" cy="390525"/>
          </a:xfrm>
        </p:grpSpPr>
        <p:sp>
          <p:nvSpPr>
            <p:cNvPr id="22" name="object 22"/>
            <p:cNvSpPr/>
            <p:nvPr/>
          </p:nvSpPr>
          <p:spPr>
            <a:xfrm>
              <a:off x="4848060" y="1253270"/>
              <a:ext cx="1660525" cy="381000"/>
            </a:xfrm>
            <a:custGeom>
              <a:avLst/>
              <a:gdLst/>
              <a:ahLst/>
              <a:cxnLst/>
              <a:rect l="l" t="t" r="r" b="b"/>
              <a:pathLst>
                <a:path w="1660525" h="381000">
                  <a:moveTo>
                    <a:pt x="1470294" y="380398"/>
                  </a:moveTo>
                  <a:lnTo>
                    <a:pt x="0" y="380398"/>
                  </a:lnTo>
                  <a:lnTo>
                    <a:pt x="190199" y="190199"/>
                  </a:lnTo>
                  <a:lnTo>
                    <a:pt x="0" y="0"/>
                  </a:lnTo>
                  <a:lnTo>
                    <a:pt x="1470294" y="0"/>
                  </a:lnTo>
                  <a:lnTo>
                    <a:pt x="1660493" y="190199"/>
                  </a:lnTo>
                  <a:lnTo>
                    <a:pt x="1470294" y="3803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48060" y="1253270"/>
              <a:ext cx="1660525" cy="381000"/>
            </a:xfrm>
            <a:custGeom>
              <a:avLst/>
              <a:gdLst/>
              <a:ahLst/>
              <a:cxnLst/>
              <a:rect l="l" t="t" r="r" b="b"/>
              <a:pathLst>
                <a:path w="1660525" h="381000">
                  <a:moveTo>
                    <a:pt x="0" y="0"/>
                  </a:moveTo>
                  <a:lnTo>
                    <a:pt x="1470294" y="0"/>
                  </a:lnTo>
                  <a:lnTo>
                    <a:pt x="1660493" y="190199"/>
                  </a:lnTo>
                  <a:lnTo>
                    <a:pt x="1470294" y="380398"/>
                  </a:lnTo>
                  <a:lnTo>
                    <a:pt x="0" y="380398"/>
                  </a:lnTo>
                  <a:lnTo>
                    <a:pt x="190199" y="190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111294" y="1281801"/>
            <a:ext cx="855344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Doctor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wait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700" i="1" dirty="0">
                <a:latin typeface="Arial"/>
                <a:cs typeface="Arial"/>
              </a:rPr>
              <a:t>Avg:</a:t>
            </a:r>
            <a:r>
              <a:rPr sz="700" i="1" spc="-40" dirty="0">
                <a:latin typeface="Arial"/>
                <a:cs typeface="Arial"/>
              </a:rPr>
              <a:t> </a:t>
            </a:r>
            <a:r>
              <a:rPr sz="700" i="1" spc="-10" dirty="0">
                <a:latin typeface="Arial"/>
                <a:cs typeface="Arial"/>
              </a:rPr>
              <a:t>23.3min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352815" y="1248507"/>
            <a:ext cx="1289050" cy="390525"/>
            <a:chOff x="6352815" y="1248507"/>
            <a:chExt cx="1289050" cy="390525"/>
          </a:xfrm>
        </p:grpSpPr>
        <p:sp>
          <p:nvSpPr>
            <p:cNvPr id="26" name="object 26"/>
            <p:cNvSpPr/>
            <p:nvPr/>
          </p:nvSpPr>
          <p:spPr>
            <a:xfrm>
              <a:off x="6357578" y="1253270"/>
              <a:ext cx="1279525" cy="381000"/>
            </a:xfrm>
            <a:custGeom>
              <a:avLst/>
              <a:gdLst/>
              <a:ahLst/>
              <a:cxnLst/>
              <a:rect l="l" t="t" r="r" b="b"/>
              <a:pathLst>
                <a:path w="1279525" h="381000">
                  <a:moveTo>
                    <a:pt x="1089295" y="380398"/>
                  </a:moveTo>
                  <a:lnTo>
                    <a:pt x="0" y="380398"/>
                  </a:lnTo>
                  <a:lnTo>
                    <a:pt x="190199" y="190199"/>
                  </a:lnTo>
                  <a:lnTo>
                    <a:pt x="0" y="0"/>
                  </a:lnTo>
                  <a:lnTo>
                    <a:pt x="1089295" y="0"/>
                  </a:lnTo>
                  <a:lnTo>
                    <a:pt x="1279494" y="190199"/>
                  </a:lnTo>
                  <a:lnTo>
                    <a:pt x="1089295" y="3803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57578" y="1253270"/>
              <a:ext cx="1279525" cy="381000"/>
            </a:xfrm>
            <a:custGeom>
              <a:avLst/>
              <a:gdLst/>
              <a:ahLst/>
              <a:cxnLst/>
              <a:rect l="l" t="t" r="r" b="b"/>
              <a:pathLst>
                <a:path w="1279525" h="381000">
                  <a:moveTo>
                    <a:pt x="0" y="0"/>
                  </a:moveTo>
                  <a:lnTo>
                    <a:pt x="1089295" y="0"/>
                  </a:lnTo>
                  <a:lnTo>
                    <a:pt x="1279494" y="190199"/>
                  </a:lnTo>
                  <a:lnTo>
                    <a:pt x="1089295" y="380398"/>
                  </a:lnTo>
                  <a:lnTo>
                    <a:pt x="0" y="380398"/>
                  </a:lnTo>
                  <a:lnTo>
                    <a:pt x="190199" y="190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620815" y="1281801"/>
            <a:ext cx="51689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Doctor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700" i="1" dirty="0">
                <a:latin typeface="Arial"/>
                <a:cs typeface="Arial"/>
              </a:rPr>
              <a:t>Avg:</a:t>
            </a:r>
            <a:r>
              <a:rPr sz="700" i="1" spc="-40" dirty="0">
                <a:latin typeface="Arial"/>
                <a:cs typeface="Arial"/>
              </a:rPr>
              <a:t> </a:t>
            </a:r>
            <a:r>
              <a:rPr sz="700" i="1" spc="-10" dirty="0">
                <a:latin typeface="Arial"/>
                <a:cs typeface="Arial"/>
              </a:rPr>
              <a:t>6.4min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489380" y="1248507"/>
            <a:ext cx="1289050" cy="390525"/>
            <a:chOff x="7489380" y="1248507"/>
            <a:chExt cx="1289050" cy="390525"/>
          </a:xfrm>
        </p:grpSpPr>
        <p:sp>
          <p:nvSpPr>
            <p:cNvPr id="30" name="object 30"/>
            <p:cNvSpPr/>
            <p:nvPr/>
          </p:nvSpPr>
          <p:spPr>
            <a:xfrm>
              <a:off x="7494143" y="1253270"/>
              <a:ext cx="1279525" cy="381000"/>
            </a:xfrm>
            <a:custGeom>
              <a:avLst/>
              <a:gdLst/>
              <a:ahLst/>
              <a:cxnLst/>
              <a:rect l="l" t="t" r="r" b="b"/>
              <a:pathLst>
                <a:path w="1279525" h="381000">
                  <a:moveTo>
                    <a:pt x="1089295" y="380398"/>
                  </a:moveTo>
                  <a:lnTo>
                    <a:pt x="0" y="380398"/>
                  </a:lnTo>
                  <a:lnTo>
                    <a:pt x="190199" y="190199"/>
                  </a:lnTo>
                  <a:lnTo>
                    <a:pt x="0" y="0"/>
                  </a:lnTo>
                  <a:lnTo>
                    <a:pt x="1089295" y="0"/>
                  </a:lnTo>
                  <a:lnTo>
                    <a:pt x="1279494" y="190199"/>
                  </a:lnTo>
                  <a:lnTo>
                    <a:pt x="1089295" y="3803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94143" y="1253270"/>
              <a:ext cx="1279525" cy="381000"/>
            </a:xfrm>
            <a:custGeom>
              <a:avLst/>
              <a:gdLst/>
              <a:ahLst/>
              <a:cxnLst/>
              <a:rect l="l" t="t" r="r" b="b"/>
              <a:pathLst>
                <a:path w="1279525" h="381000">
                  <a:moveTo>
                    <a:pt x="0" y="0"/>
                  </a:moveTo>
                  <a:lnTo>
                    <a:pt x="1089295" y="0"/>
                  </a:lnTo>
                  <a:lnTo>
                    <a:pt x="1279494" y="190199"/>
                  </a:lnTo>
                  <a:lnTo>
                    <a:pt x="1089295" y="380398"/>
                  </a:lnTo>
                  <a:lnTo>
                    <a:pt x="0" y="380398"/>
                  </a:lnTo>
                  <a:lnTo>
                    <a:pt x="190199" y="190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757381" y="1281801"/>
            <a:ext cx="66103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Payment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700" i="1" dirty="0">
                <a:latin typeface="Arial"/>
                <a:cs typeface="Arial"/>
              </a:rPr>
              <a:t>Avg:</a:t>
            </a:r>
            <a:r>
              <a:rPr sz="700" i="1" spc="-40" dirty="0">
                <a:latin typeface="Arial"/>
                <a:cs typeface="Arial"/>
              </a:rPr>
              <a:t> </a:t>
            </a:r>
            <a:r>
              <a:rPr sz="700" i="1" spc="-10" dirty="0">
                <a:latin typeface="Arial"/>
                <a:cs typeface="Arial"/>
              </a:rPr>
              <a:t>3.6min</a:t>
            </a:r>
            <a:endParaRPr sz="700">
              <a:latin typeface="Arial"/>
              <a:cs typeface="Arial"/>
            </a:endParaRPr>
          </a:p>
        </p:txBody>
      </p:sp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2703" y="2340597"/>
            <a:ext cx="3406635" cy="1907972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384724" y="1871916"/>
            <a:ext cx="3930650" cy="35560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270"/>
              </a:lnSpc>
              <a:spcBef>
                <a:spcPts val="190"/>
              </a:spcBef>
            </a:pPr>
            <a:r>
              <a:rPr sz="1100" b="1" dirty="0">
                <a:latin typeface="Arial"/>
                <a:cs typeface="Arial"/>
              </a:rPr>
              <a:t>Average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wait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time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for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all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visits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is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approx.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40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minutes; </a:t>
            </a:r>
            <a:r>
              <a:rPr sz="1100" b="1" dirty="0">
                <a:latin typeface="Arial"/>
                <a:cs typeface="Arial"/>
              </a:rPr>
              <a:t>longer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average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waiting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times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observed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around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peak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hours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11698" y="2272297"/>
            <a:ext cx="4119879" cy="0"/>
          </a:xfrm>
          <a:custGeom>
            <a:avLst/>
            <a:gdLst/>
            <a:ahLst/>
            <a:cxnLst/>
            <a:rect l="l" t="t" r="r" b="b"/>
            <a:pathLst>
              <a:path w="4119879">
                <a:moveTo>
                  <a:pt x="0" y="0"/>
                </a:moveTo>
                <a:lnTo>
                  <a:pt x="4119883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77825" y="4330166"/>
            <a:ext cx="3707129" cy="553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55"/>
              </a:lnSpc>
              <a:spcBef>
                <a:spcPts val="100"/>
              </a:spcBef>
            </a:pPr>
            <a:r>
              <a:rPr sz="900" b="1" dirty="0">
                <a:latin typeface="Arial"/>
                <a:cs typeface="Arial"/>
              </a:rPr>
              <a:t>9am,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12pm,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and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7pm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are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the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worst,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with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total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wait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of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47.6,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48.3,</a:t>
            </a:r>
            <a:r>
              <a:rPr sz="900" b="1" spc="-25" dirty="0">
                <a:latin typeface="Arial"/>
                <a:cs typeface="Arial"/>
              </a:rPr>
              <a:t> and</a:t>
            </a:r>
            <a:endParaRPr sz="900">
              <a:latin typeface="Arial"/>
              <a:cs typeface="Arial"/>
            </a:endParaRPr>
          </a:p>
          <a:p>
            <a:pPr marL="12700" marR="5080">
              <a:lnSpc>
                <a:spcPts val="1030"/>
              </a:lnSpc>
              <a:spcBef>
                <a:spcPts val="45"/>
              </a:spcBef>
            </a:pPr>
            <a:r>
              <a:rPr sz="900" b="1" dirty="0">
                <a:latin typeface="Arial"/>
                <a:cs typeface="Arial"/>
              </a:rPr>
              <a:t>46.4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minutes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respectively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(well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above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40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min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avg.).</a:t>
            </a:r>
            <a:r>
              <a:rPr sz="900" b="1" spc="-5" dirty="0">
                <a:latin typeface="Arial"/>
                <a:cs typeface="Arial"/>
              </a:rPr>
              <a:t> </a:t>
            </a:r>
            <a:r>
              <a:rPr sz="900" b="1" spc="-10" dirty="0">
                <a:latin typeface="Arial"/>
                <a:cs typeface="Arial"/>
              </a:rPr>
              <a:t>Opportunity</a:t>
            </a:r>
            <a:r>
              <a:rPr sz="900" b="1" spc="-25" dirty="0">
                <a:latin typeface="Arial"/>
                <a:cs typeface="Arial"/>
              </a:rPr>
              <a:t> to </a:t>
            </a:r>
            <a:r>
              <a:rPr sz="900" b="1" dirty="0">
                <a:latin typeface="Arial"/>
                <a:cs typeface="Arial"/>
              </a:rPr>
              <a:t>optimize</a:t>
            </a:r>
            <a:r>
              <a:rPr sz="900" b="1" spc="-4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staff</a:t>
            </a:r>
            <a:r>
              <a:rPr sz="900" b="1" spc="-3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scheduling</a:t>
            </a:r>
            <a:r>
              <a:rPr sz="900" b="1" spc="-3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and/or</a:t>
            </a:r>
            <a:r>
              <a:rPr sz="900" b="1" spc="-3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consider</a:t>
            </a:r>
            <a:r>
              <a:rPr sz="900" b="1" spc="-3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capacity</a:t>
            </a:r>
            <a:r>
              <a:rPr sz="900" b="1" spc="-3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needs</a:t>
            </a:r>
            <a:r>
              <a:rPr sz="900" b="1" spc="-3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relative</a:t>
            </a:r>
            <a:r>
              <a:rPr sz="900" b="1" spc="-30" dirty="0">
                <a:latin typeface="Arial"/>
                <a:cs typeface="Arial"/>
              </a:rPr>
              <a:t> </a:t>
            </a:r>
            <a:r>
              <a:rPr sz="900" b="1" spc="-25" dirty="0">
                <a:latin typeface="Arial"/>
                <a:cs typeface="Arial"/>
              </a:rPr>
              <a:t>to </a:t>
            </a:r>
            <a:r>
              <a:rPr sz="900" b="1" spc="-10" dirty="0">
                <a:latin typeface="Arial"/>
                <a:cs typeface="Arial"/>
              </a:rPr>
              <a:t>demand.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4721" y="5017389"/>
            <a:ext cx="1987550" cy="11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b="1" dirty="0">
                <a:latin typeface="Arial"/>
                <a:cs typeface="Arial"/>
              </a:rPr>
              <a:t>Source:</a:t>
            </a:r>
            <a:r>
              <a:rPr sz="550" b="1" spc="50" dirty="0">
                <a:latin typeface="Arial"/>
                <a:cs typeface="Arial"/>
              </a:rPr>
              <a:t> </a:t>
            </a:r>
            <a:r>
              <a:rPr sz="550" dirty="0">
                <a:latin typeface="Arial MT"/>
                <a:cs typeface="Arial MT"/>
              </a:rPr>
              <a:t>Healthy</a:t>
            </a:r>
            <a:r>
              <a:rPr sz="550" spc="55" dirty="0">
                <a:latin typeface="Arial MT"/>
                <a:cs typeface="Arial MT"/>
              </a:rPr>
              <a:t> </a:t>
            </a:r>
            <a:r>
              <a:rPr sz="550" dirty="0">
                <a:latin typeface="Arial MT"/>
                <a:cs typeface="Arial MT"/>
              </a:rPr>
              <a:t>Co</a:t>
            </a:r>
            <a:r>
              <a:rPr sz="550" spc="55" dirty="0">
                <a:latin typeface="Arial MT"/>
                <a:cs typeface="Arial MT"/>
              </a:rPr>
              <a:t> </a:t>
            </a:r>
            <a:r>
              <a:rPr sz="550" dirty="0">
                <a:latin typeface="Arial MT"/>
                <a:cs typeface="Arial MT"/>
              </a:rPr>
              <a:t>provided</a:t>
            </a:r>
            <a:r>
              <a:rPr sz="550" spc="55" dirty="0">
                <a:latin typeface="Arial MT"/>
                <a:cs typeface="Arial MT"/>
              </a:rPr>
              <a:t> </a:t>
            </a:r>
            <a:r>
              <a:rPr sz="550" dirty="0">
                <a:latin typeface="Arial MT"/>
                <a:cs typeface="Arial MT"/>
              </a:rPr>
              <a:t>patient</a:t>
            </a:r>
            <a:r>
              <a:rPr sz="550" spc="45" dirty="0">
                <a:latin typeface="Arial MT"/>
                <a:cs typeface="Arial MT"/>
              </a:rPr>
              <a:t> </a:t>
            </a:r>
            <a:r>
              <a:rPr sz="550" dirty="0">
                <a:latin typeface="Arial MT"/>
                <a:cs typeface="Arial MT"/>
              </a:rPr>
              <a:t>data,</a:t>
            </a:r>
            <a:r>
              <a:rPr sz="550" spc="50" dirty="0">
                <a:latin typeface="Arial MT"/>
                <a:cs typeface="Arial MT"/>
              </a:rPr>
              <a:t> </a:t>
            </a:r>
            <a:r>
              <a:rPr sz="550" dirty="0">
                <a:latin typeface="Arial MT"/>
                <a:cs typeface="Arial MT"/>
              </a:rPr>
              <a:t>2019</a:t>
            </a:r>
            <a:r>
              <a:rPr sz="550" spc="50" dirty="0">
                <a:latin typeface="Arial MT"/>
                <a:cs typeface="Arial MT"/>
              </a:rPr>
              <a:t> </a:t>
            </a:r>
            <a:r>
              <a:rPr sz="550" dirty="0">
                <a:latin typeface="Arial MT"/>
                <a:cs typeface="Arial MT"/>
              </a:rPr>
              <a:t>(5K</a:t>
            </a:r>
            <a:r>
              <a:rPr sz="550" spc="50" dirty="0">
                <a:latin typeface="Arial MT"/>
                <a:cs typeface="Arial MT"/>
              </a:rPr>
              <a:t> </a:t>
            </a:r>
            <a:r>
              <a:rPr sz="550" spc="-10" dirty="0">
                <a:latin typeface="Arial MT"/>
                <a:cs typeface="Arial MT"/>
              </a:rPr>
              <a:t>records)</a:t>
            </a:r>
            <a:endParaRPr sz="550">
              <a:latin typeface="Arial MT"/>
              <a:cs typeface="Arial MT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4849553" y="2362782"/>
          <a:ext cx="3872862" cy="1769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6540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Doctor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R w="9525">
                      <a:solidFill>
                        <a:srgbClr val="CCCCCC"/>
                      </a:solidFill>
                      <a:prstDash val="solid"/>
                    </a:lnR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6060" algn="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P-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Wait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Visit: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Grp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Visit: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Grp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Visit: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Grp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0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9525">
                      <a:solidFill>
                        <a:srgbClr val="CCCCCC"/>
                      </a:solidFill>
                      <a:prstDash val="solid"/>
                    </a:lnL>
                    <a:lnB w="19050">
                      <a:solidFill>
                        <a:srgbClr val="CC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Balla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R w="9525">
                      <a:solidFill>
                        <a:srgbClr val="CCCCCC"/>
                      </a:solidFill>
                      <a:prstDash val="solid"/>
                    </a:lnR>
                    <a:lnT w="19050">
                      <a:solidFill>
                        <a:srgbClr val="CC0000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635" algn="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0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29.6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19050">
                      <a:solidFill>
                        <a:srgbClr val="CC0000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0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14.2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19050">
                      <a:solidFill>
                        <a:srgbClr val="CC0000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6.8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19050">
                      <a:solidFill>
                        <a:srgbClr val="CC0000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5.4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9525">
                      <a:solidFill>
                        <a:srgbClr val="CCCCCC"/>
                      </a:solidFill>
                      <a:prstDash val="solid"/>
                    </a:lnL>
                    <a:lnT w="19050">
                      <a:solidFill>
                        <a:srgbClr val="CC0000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Campbell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635" algn="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000" spc="-20" dirty="0">
                          <a:latin typeface="Arial MT"/>
                          <a:cs typeface="Arial MT"/>
                        </a:rPr>
                        <a:t>21.8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000" spc="-20" dirty="0">
                          <a:latin typeface="Arial MT"/>
                          <a:cs typeface="Arial MT"/>
                        </a:rPr>
                        <a:t>10.4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6.9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5.3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9525">
                      <a:solidFill>
                        <a:srgbClr val="CCCCCC"/>
                      </a:solidFill>
                      <a:prstDash val="solid"/>
                    </a:lnL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Campos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635" algn="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000" spc="-20" dirty="0">
                          <a:latin typeface="Arial MT"/>
                          <a:cs typeface="Arial MT"/>
                        </a:rPr>
                        <a:t>21.4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000" spc="-20" dirty="0">
                          <a:latin typeface="Arial MT"/>
                          <a:cs typeface="Arial MT"/>
                        </a:rPr>
                        <a:t>10.0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6.9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5.3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9525">
                      <a:solidFill>
                        <a:srgbClr val="CCCCCC"/>
                      </a:solidFill>
                      <a:prstDash val="solid"/>
                    </a:lnL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Jankowski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635" algn="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000" spc="-20" dirty="0">
                          <a:latin typeface="Arial MT"/>
                          <a:cs typeface="Arial MT"/>
                        </a:rPr>
                        <a:t>21.8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000" spc="-20" dirty="0">
                          <a:latin typeface="Arial MT"/>
                          <a:cs typeface="Arial MT"/>
                        </a:rPr>
                        <a:t>10.9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6.7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5.3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9525">
                      <a:solidFill>
                        <a:srgbClr val="CCCCCC"/>
                      </a:solidFill>
                      <a:prstDash val="solid"/>
                    </a:lnL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000" spc="-20" dirty="0">
                          <a:latin typeface="Arial MT"/>
                          <a:cs typeface="Arial MT"/>
                        </a:rPr>
                        <a:t>Yung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635" algn="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000" spc="-20" dirty="0">
                          <a:latin typeface="Arial MT"/>
                          <a:cs typeface="Arial MT"/>
                        </a:rPr>
                        <a:t>21.6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000" spc="-20" dirty="0">
                          <a:latin typeface="Arial MT"/>
                          <a:cs typeface="Arial MT"/>
                        </a:rPr>
                        <a:t>10.5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6.7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5.4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9525">
                      <a:solidFill>
                        <a:srgbClr val="CCCCCC"/>
                      </a:solidFill>
                      <a:prstDash val="solid"/>
                    </a:lnL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Average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0000"/>
                      </a:solidFill>
                      <a:prstDash val="solid"/>
                    </a:lnT>
                    <a:lnB w="9525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635" algn="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000" b="1" spc="-20" dirty="0">
                          <a:latin typeface="Arial"/>
                          <a:cs typeface="Arial"/>
                        </a:rPr>
                        <a:t>23.3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0000"/>
                      </a:solidFill>
                      <a:prstDash val="solid"/>
                    </a:lnT>
                    <a:lnB w="9525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000" b="1" spc="-20" dirty="0">
                          <a:latin typeface="Arial"/>
                          <a:cs typeface="Arial"/>
                        </a:rPr>
                        <a:t>11.2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0000"/>
                      </a:solidFill>
                      <a:prstDash val="solid"/>
                    </a:lnT>
                    <a:lnB w="9525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000" b="1" spc="-25" dirty="0">
                          <a:latin typeface="Arial"/>
                          <a:cs typeface="Arial"/>
                        </a:rPr>
                        <a:t>6.8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0000"/>
                      </a:solidFill>
                      <a:prstDash val="solid"/>
                    </a:lnT>
                    <a:lnB w="9525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000" b="1" spc="-25" dirty="0">
                          <a:latin typeface="Arial"/>
                          <a:cs typeface="Arial"/>
                        </a:rPr>
                        <a:t>5.3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9525">
                      <a:solidFill>
                        <a:srgbClr val="CCCCCC"/>
                      </a:solidFill>
                      <a:prstDash val="solid"/>
                    </a:lnL>
                    <a:lnT w="9525">
                      <a:solidFill>
                        <a:srgbClr val="CC0000"/>
                      </a:solidFill>
                      <a:prstDash val="solid"/>
                    </a:lnT>
                    <a:lnB w="9525">
                      <a:solidFill>
                        <a:srgbClr val="CC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" name="object 39"/>
          <p:cNvSpPr txBox="1"/>
          <p:nvPr/>
        </p:nvSpPr>
        <p:spPr>
          <a:xfrm>
            <a:off x="4785414" y="1870910"/>
            <a:ext cx="3666490" cy="38227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370"/>
              </a:lnSpc>
              <a:spcBef>
                <a:spcPts val="200"/>
              </a:spcBef>
            </a:pPr>
            <a:r>
              <a:rPr sz="1200" b="1" dirty="0">
                <a:latin typeface="Arial"/>
                <a:cs typeface="Arial"/>
              </a:rPr>
              <a:t>Wait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visit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times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vary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by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Doctor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(also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observed </a:t>
            </a:r>
            <a:r>
              <a:rPr sz="1200" b="1" dirty="0">
                <a:latin typeface="Arial"/>
                <a:cs typeface="Arial"/>
              </a:rPr>
              <a:t>with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vitals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nurses,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not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shown)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712380" y="2272297"/>
            <a:ext cx="4119879" cy="0"/>
          </a:xfrm>
          <a:custGeom>
            <a:avLst/>
            <a:gdLst/>
            <a:ahLst/>
            <a:cxnLst/>
            <a:rect l="l" t="t" r="r" b="b"/>
            <a:pathLst>
              <a:path w="4119879">
                <a:moveTo>
                  <a:pt x="0" y="0"/>
                </a:moveTo>
                <a:lnTo>
                  <a:pt x="4119883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798328" y="4253957"/>
            <a:ext cx="3954145" cy="55372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030"/>
              </a:lnSpc>
              <a:spcBef>
                <a:spcPts val="175"/>
              </a:spcBef>
            </a:pPr>
            <a:r>
              <a:rPr sz="900" b="1" dirty="0">
                <a:latin typeface="Arial"/>
                <a:cs typeface="Arial"/>
              </a:rPr>
              <a:t>Patients</a:t>
            </a:r>
            <a:r>
              <a:rPr sz="900" b="1" spc="-1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that</a:t>
            </a:r>
            <a:r>
              <a:rPr sz="900" b="1" spc="-1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see</a:t>
            </a:r>
            <a:r>
              <a:rPr sz="900" b="1" spc="-1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Dr.</a:t>
            </a:r>
            <a:r>
              <a:rPr sz="900" b="1" spc="-1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Balla</a:t>
            </a:r>
            <a:r>
              <a:rPr sz="900" b="1" spc="-1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have</a:t>
            </a:r>
            <a:r>
              <a:rPr sz="900" b="1" spc="-1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a</a:t>
            </a:r>
            <a:r>
              <a:rPr sz="900" b="1" spc="-10" dirty="0">
                <a:latin typeface="Arial"/>
                <a:cs typeface="Arial"/>
              </a:rPr>
              <a:t> significantly</a:t>
            </a:r>
            <a:r>
              <a:rPr sz="900" b="1" spc="-1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higher</a:t>
            </a:r>
            <a:r>
              <a:rPr sz="900" b="1" spc="-15" dirty="0">
                <a:latin typeface="Arial"/>
                <a:cs typeface="Arial"/>
              </a:rPr>
              <a:t> </a:t>
            </a:r>
            <a:r>
              <a:rPr sz="900" b="1" spc="-10" dirty="0">
                <a:latin typeface="Arial"/>
                <a:cs typeface="Arial"/>
              </a:rPr>
              <a:t>post-</a:t>
            </a:r>
            <a:r>
              <a:rPr sz="900" b="1" dirty="0">
                <a:latin typeface="Arial"/>
                <a:cs typeface="Arial"/>
              </a:rPr>
              <a:t>vital</a:t>
            </a:r>
            <a:r>
              <a:rPr sz="900" b="1" spc="-1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wait</a:t>
            </a:r>
            <a:r>
              <a:rPr sz="900" b="1" spc="-15" dirty="0">
                <a:latin typeface="Arial"/>
                <a:cs typeface="Arial"/>
              </a:rPr>
              <a:t> </a:t>
            </a:r>
            <a:r>
              <a:rPr sz="900" b="1" spc="-20" dirty="0">
                <a:latin typeface="Arial"/>
                <a:cs typeface="Arial"/>
              </a:rPr>
              <a:t>than </a:t>
            </a:r>
            <a:r>
              <a:rPr sz="900" b="1" dirty="0">
                <a:latin typeface="Arial"/>
                <a:cs typeface="Arial"/>
              </a:rPr>
              <a:t>patients</a:t>
            </a:r>
            <a:r>
              <a:rPr sz="900" b="1" spc="-3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seen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by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others.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Dr.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Balla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also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spends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spc="-10" dirty="0">
                <a:latin typeface="Arial"/>
                <a:cs typeface="Arial"/>
              </a:rPr>
              <a:t>significantly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longer</a:t>
            </a:r>
            <a:r>
              <a:rPr sz="900" b="1" spc="-20" dirty="0">
                <a:latin typeface="Arial"/>
                <a:cs typeface="Arial"/>
              </a:rPr>
              <a:t> with </a:t>
            </a:r>
            <a:r>
              <a:rPr sz="900" b="1" dirty="0">
                <a:latin typeface="Arial"/>
                <a:cs typeface="Arial"/>
              </a:rPr>
              <a:t>Group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1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patients.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spc="-10" dirty="0">
                <a:latin typeface="Arial"/>
                <a:cs typeface="Arial"/>
              </a:rPr>
              <a:t>Opportunity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to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scale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best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practices</a:t>
            </a:r>
            <a:r>
              <a:rPr sz="900" b="1" spc="-2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and</a:t>
            </a:r>
            <a:r>
              <a:rPr sz="900" b="1" spc="-25" dirty="0">
                <a:latin typeface="Arial"/>
                <a:cs typeface="Arial"/>
              </a:rPr>
              <a:t> </a:t>
            </a:r>
            <a:r>
              <a:rPr sz="900" b="1" spc="-10" dirty="0">
                <a:latin typeface="Arial"/>
                <a:cs typeface="Arial"/>
              </a:rPr>
              <a:t>incentivize </a:t>
            </a:r>
            <a:r>
              <a:rPr sz="900" b="1" dirty="0">
                <a:latin typeface="Arial"/>
                <a:cs typeface="Arial"/>
              </a:rPr>
              <a:t>improved</a:t>
            </a:r>
            <a:r>
              <a:rPr sz="900" b="1" spc="-40" dirty="0">
                <a:latin typeface="Arial"/>
                <a:cs typeface="Arial"/>
              </a:rPr>
              <a:t> </a:t>
            </a:r>
            <a:r>
              <a:rPr sz="900" b="1" spc="-10" dirty="0">
                <a:latin typeface="Arial"/>
                <a:cs typeface="Arial"/>
              </a:rPr>
              <a:t>behaviors.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5"/>
              </a:spcBef>
            </a:pPr>
            <a:r>
              <a:rPr dirty="0"/>
              <a:t>Best</a:t>
            </a:r>
            <a:r>
              <a:rPr spc="-35" dirty="0"/>
              <a:t> </a:t>
            </a:r>
            <a:r>
              <a:rPr dirty="0"/>
              <a:t>practices</a:t>
            </a:r>
            <a:r>
              <a:rPr spc="-20" dirty="0"/>
              <a:t> </a:t>
            </a:r>
            <a:r>
              <a:rPr dirty="0"/>
              <a:t>include</a:t>
            </a:r>
            <a:r>
              <a:rPr spc="-20" dirty="0"/>
              <a:t> </a:t>
            </a:r>
            <a:r>
              <a:rPr dirty="0"/>
              <a:t>improving</a:t>
            </a:r>
            <a:r>
              <a:rPr spc="-20" dirty="0"/>
              <a:t> </a:t>
            </a:r>
            <a:r>
              <a:rPr dirty="0"/>
              <a:t>wait</a:t>
            </a:r>
            <a:r>
              <a:rPr spc="-20" dirty="0"/>
              <a:t> </a:t>
            </a:r>
            <a:r>
              <a:rPr dirty="0"/>
              <a:t>area</a:t>
            </a:r>
            <a:r>
              <a:rPr spc="-20" dirty="0"/>
              <a:t> </a:t>
            </a:r>
            <a:r>
              <a:rPr spc="-10" dirty="0"/>
              <a:t>condition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implementing</a:t>
            </a:r>
            <a:r>
              <a:rPr spc="-25" dirty="0"/>
              <a:t> </a:t>
            </a:r>
            <a:r>
              <a:rPr dirty="0"/>
              <a:t>software</a:t>
            </a:r>
            <a:r>
              <a:rPr spc="-3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uplevel</a:t>
            </a:r>
            <a:r>
              <a:rPr spc="-25" dirty="0"/>
              <a:t> </a:t>
            </a:r>
            <a:r>
              <a:rPr spc="-10" dirty="0"/>
              <a:t>experience</a:t>
            </a:r>
          </a:p>
        </p:txBody>
      </p:sp>
      <p:sp>
        <p:nvSpPr>
          <p:cNvPr id="3" name="object 3"/>
          <p:cNvSpPr/>
          <p:nvPr/>
        </p:nvSpPr>
        <p:spPr>
          <a:xfrm>
            <a:off x="311699" y="1586503"/>
            <a:ext cx="4120515" cy="0"/>
          </a:xfrm>
          <a:custGeom>
            <a:avLst/>
            <a:gdLst/>
            <a:ahLst/>
            <a:cxnLst/>
            <a:rect l="l" t="t" r="r" b="b"/>
            <a:pathLst>
              <a:path w="4120515">
                <a:moveTo>
                  <a:pt x="0" y="0"/>
                </a:moveTo>
                <a:lnTo>
                  <a:pt x="4119891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12390" y="1586503"/>
            <a:ext cx="4120515" cy="0"/>
          </a:xfrm>
          <a:custGeom>
            <a:avLst/>
            <a:gdLst/>
            <a:ahLst/>
            <a:cxnLst/>
            <a:rect l="l" t="t" r="r" b="b"/>
            <a:pathLst>
              <a:path w="4120515">
                <a:moveTo>
                  <a:pt x="0" y="0"/>
                </a:moveTo>
                <a:lnTo>
                  <a:pt x="4119891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78114" y="1185113"/>
            <a:ext cx="3912870" cy="19113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9685" marR="36195">
              <a:lnSpc>
                <a:spcPts val="1370"/>
              </a:lnSpc>
              <a:spcBef>
                <a:spcPts val="204"/>
              </a:spcBef>
            </a:pPr>
            <a:r>
              <a:rPr sz="1200" b="1" spc="-10" dirty="0">
                <a:latin typeface="Arial"/>
                <a:cs typeface="Arial"/>
              </a:rPr>
              <a:t>Scheduling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software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(e.g.,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QLess)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allows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patients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to </a:t>
            </a:r>
            <a:r>
              <a:rPr sz="1200" b="1" dirty="0">
                <a:latin typeface="Arial"/>
                <a:cs typeface="Arial"/>
              </a:rPr>
              <a:t>queue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from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anywhere,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increasing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patient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satisfaction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200">
              <a:latin typeface="Arial"/>
              <a:cs typeface="Arial"/>
            </a:endParaRPr>
          </a:p>
          <a:p>
            <a:pPr marL="199390" marR="5080" indent="-187325">
              <a:lnSpc>
                <a:spcPts val="1370"/>
              </a:lnSpc>
              <a:spcBef>
                <a:spcPts val="5"/>
              </a:spcBef>
              <a:buClr>
                <a:srgbClr val="CC0000"/>
              </a:buClr>
              <a:buChar char="●"/>
              <a:tabLst>
                <a:tab pos="199390" algn="l"/>
              </a:tabLst>
            </a:pPr>
            <a:r>
              <a:rPr sz="1200" dirty="0">
                <a:latin typeface="Arial MT"/>
                <a:cs typeface="Arial MT"/>
              </a:rPr>
              <a:t>Software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such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QLess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allows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patients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check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via </a:t>
            </a:r>
            <a:r>
              <a:rPr sz="1200" dirty="0">
                <a:latin typeface="Arial MT"/>
                <a:cs typeface="Arial MT"/>
              </a:rPr>
              <a:t>text,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apps,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website,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in-</a:t>
            </a:r>
            <a:r>
              <a:rPr sz="1200" dirty="0">
                <a:latin typeface="Arial MT"/>
                <a:cs typeface="Arial MT"/>
              </a:rPr>
              <a:t>person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kiosks,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etc.</a:t>
            </a:r>
            <a:endParaRPr sz="1200">
              <a:latin typeface="Arial MT"/>
              <a:cs typeface="Arial MT"/>
            </a:endParaRPr>
          </a:p>
          <a:p>
            <a:pPr marL="199390" marR="20955" indent="-187325">
              <a:lnSpc>
                <a:spcPts val="1370"/>
              </a:lnSpc>
              <a:spcBef>
                <a:spcPts val="495"/>
              </a:spcBef>
              <a:buClr>
                <a:srgbClr val="CC0000"/>
              </a:buClr>
              <a:buChar char="●"/>
              <a:tabLst>
                <a:tab pos="199390" algn="l"/>
              </a:tabLst>
            </a:pPr>
            <a:r>
              <a:rPr sz="1200" dirty="0">
                <a:latin typeface="Arial MT"/>
                <a:cs typeface="Arial MT"/>
              </a:rPr>
              <a:t>Sophisticated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algorithms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deliver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b="1" dirty="0">
                <a:solidFill>
                  <a:srgbClr val="CC0000"/>
                </a:solidFill>
                <a:latin typeface="Arial"/>
                <a:cs typeface="Arial"/>
              </a:rPr>
              <a:t>accurate</a:t>
            </a:r>
            <a:r>
              <a:rPr sz="12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CC0000"/>
                </a:solidFill>
                <a:latin typeface="Arial"/>
                <a:cs typeface="Arial"/>
              </a:rPr>
              <a:t>wait </a:t>
            </a:r>
            <a:r>
              <a:rPr sz="1200" b="1" dirty="0">
                <a:solidFill>
                  <a:srgbClr val="CC0000"/>
                </a:solidFill>
                <a:latin typeface="Arial"/>
                <a:cs typeface="Arial"/>
              </a:rPr>
              <a:t>estimates</a:t>
            </a:r>
            <a:r>
              <a:rPr sz="1200" dirty="0">
                <a:latin typeface="Arial MT"/>
                <a:cs typeface="Arial MT"/>
              </a:rPr>
              <a:t>;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patients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receive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b="1" spc="-10" dirty="0">
                <a:solidFill>
                  <a:srgbClr val="CC0000"/>
                </a:solidFill>
                <a:latin typeface="Arial"/>
                <a:cs typeface="Arial"/>
              </a:rPr>
              <a:t>notifications</a:t>
            </a:r>
            <a:r>
              <a:rPr sz="12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smoothen </a:t>
            </a:r>
            <a:r>
              <a:rPr sz="1200" dirty="0">
                <a:latin typeface="Arial MT"/>
                <a:cs typeface="Arial MT"/>
              </a:rPr>
              <a:t>wait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experience</a:t>
            </a:r>
            <a:endParaRPr sz="1200">
              <a:latin typeface="Arial MT"/>
              <a:cs typeface="Arial MT"/>
            </a:endParaRPr>
          </a:p>
          <a:p>
            <a:pPr marL="199390" marR="630555" indent="-187325">
              <a:lnSpc>
                <a:spcPts val="1370"/>
              </a:lnSpc>
              <a:spcBef>
                <a:spcPts val="495"/>
              </a:spcBef>
              <a:buClr>
                <a:srgbClr val="CC0000"/>
              </a:buClr>
              <a:buChar char="●"/>
              <a:tabLst>
                <a:tab pos="199390" algn="l"/>
              </a:tabLst>
            </a:pPr>
            <a:r>
              <a:rPr sz="1200" dirty="0">
                <a:latin typeface="Arial MT"/>
                <a:cs typeface="Arial MT"/>
              </a:rPr>
              <a:t>Leads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lower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b="1" spc="-10" dirty="0">
                <a:solidFill>
                  <a:srgbClr val="CC0000"/>
                </a:solidFill>
                <a:latin typeface="Arial"/>
                <a:cs typeface="Arial"/>
              </a:rPr>
              <a:t>perception</a:t>
            </a:r>
            <a:r>
              <a:rPr sz="12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C0000"/>
                </a:solidFill>
                <a:latin typeface="Arial"/>
                <a:cs typeface="Arial"/>
              </a:rPr>
              <a:t>of</a:t>
            </a:r>
            <a:r>
              <a:rPr sz="12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C0000"/>
                </a:solidFill>
                <a:latin typeface="Arial"/>
                <a:cs typeface="Arial"/>
              </a:rPr>
              <a:t>wait</a:t>
            </a:r>
            <a:r>
              <a:rPr sz="1200" b="1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C0000"/>
                </a:solidFill>
                <a:latin typeface="Arial"/>
                <a:cs typeface="Arial"/>
              </a:rPr>
              <a:t>times </a:t>
            </a:r>
            <a:r>
              <a:rPr sz="1200" spc="-25" dirty="0">
                <a:latin typeface="Arial MT"/>
                <a:cs typeface="Arial MT"/>
              </a:rPr>
              <a:t>and </a:t>
            </a:r>
            <a:r>
              <a:rPr sz="1200" dirty="0">
                <a:latin typeface="Arial MT"/>
                <a:cs typeface="Arial MT"/>
              </a:rPr>
              <a:t>increases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b="1" dirty="0">
                <a:solidFill>
                  <a:srgbClr val="CC0000"/>
                </a:solidFill>
                <a:latin typeface="Arial"/>
                <a:cs typeface="Arial"/>
              </a:rPr>
              <a:t>overall</a:t>
            </a:r>
            <a:r>
              <a:rPr sz="1200" b="1" spc="-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C0000"/>
                </a:solidFill>
                <a:latin typeface="Arial"/>
                <a:cs typeface="Arial"/>
              </a:rPr>
              <a:t>patient</a:t>
            </a:r>
            <a:r>
              <a:rPr sz="12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CC0000"/>
                </a:solidFill>
                <a:latin typeface="Arial"/>
                <a:cs typeface="Arial"/>
              </a:rPr>
              <a:t>experience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2866" y="2454627"/>
            <a:ext cx="3316604" cy="165100"/>
          </a:xfrm>
          <a:custGeom>
            <a:avLst/>
            <a:gdLst/>
            <a:ahLst/>
            <a:cxnLst/>
            <a:rect l="l" t="t" r="r" b="b"/>
            <a:pathLst>
              <a:path w="3316604" h="165100">
                <a:moveTo>
                  <a:pt x="3316486" y="164699"/>
                </a:moveTo>
                <a:lnTo>
                  <a:pt x="0" y="164699"/>
                </a:lnTo>
                <a:lnTo>
                  <a:pt x="0" y="0"/>
                </a:lnTo>
                <a:lnTo>
                  <a:pt x="3316486" y="0"/>
                </a:lnTo>
                <a:lnTo>
                  <a:pt x="3316486" y="1646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2866" y="2931250"/>
            <a:ext cx="1246505" cy="165100"/>
          </a:xfrm>
          <a:custGeom>
            <a:avLst/>
            <a:gdLst/>
            <a:ahLst/>
            <a:cxnLst/>
            <a:rect l="l" t="t" r="r" b="b"/>
            <a:pathLst>
              <a:path w="1246505" h="165100">
                <a:moveTo>
                  <a:pt x="1245894" y="164699"/>
                </a:moveTo>
                <a:lnTo>
                  <a:pt x="0" y="164699"/>
                </a:lnTo>
                <a:lnTo>
                  <a:pt x="0" y="0"/>
                </a:lnTo>
                <a:lnTo>
                  <a:pt x="1245894" y="0"/>
                </a:lnTo>
                <a:lnTo>
                  <a:pt x="1245894" y="1646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82867" y="2423012"/>
            <a:ext cx="330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CC0000"/>
                </a:solidFill>
                <a:latin typeface="Arial"/>
                <a:cs typeface="Arial"/>
              </a:rPr>
              <a:t>29%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724" y="1185112"/>
            <a:ext cx="3962400" cy="25933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118110">
              <a:lnSpc>
                <a:spcPts val="1370"/>
              </a:lnSpc>
              <a:spcBef>
                <a:spcPts val="200"/>
              </a:spcBef>
            </a:pPr>
            <a:r>
              <a:rPr sz="1200" b="1" dirty="0">
                <a:latin typeface="Arial"/>
                <a:cs typeface="Arial"/>
              </a:rPr>
              <a:t>The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condition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of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the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wait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area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is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the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most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important </a:t>
            </a:r>
            <a:r>
              <a:rPr sz="1200" b="1" dirty="0">
                <a:latin typeface="Arial"/>
                <a:cs typeface="Arial"/>
              </a:rPr>
              <a:t>factor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in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determining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whether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patients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want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to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return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200">
              <a:latin typeface="Arial"/>
              <a:cs typeface="Arial"/>
            </a:endParaRPr>
          </a:p>
          <a:p>
            <a:pPr marL="12700" marR="13335">
              <a:lnSpc>
                <a:spcPts val="1370"/>
              </a:lnSpc>
              <a:spcBef>
                <a:spcPts val="5"/>
              </a:spcBef>
            </a:pPr>
            <a:r>
              <a:rPr sz="1200" dirty="0">
                <a:latin typeface="Arial MT"/>
                <a:cs typeface="Arial MT"/>
              </a:rPr>
              <a:t>%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patients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who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say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X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would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cause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them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return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to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specific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provider: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100" b="1" dirty="0">
                <a:latin typeface="Arial"/>
                <a:cs typeface="Arial"/>
              </a:rPr>
              <a:t>Unpleasant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waiting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area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Long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wait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time</a:t>
            </a:r>
            <a:endParaRPr sz="1100">
              <a:latin typeface="Arial"/>
              <a:cs typeface="Arial"/>
            </a:endParaRPr>
          </a:p>
          <a:p>
            <a:pPr marR="976630" algn="ctr">
              <a:lnSpc>
                <a:spcPct val="100000"/>
              </a:lnSpc>
              <a:spcBef>
                <a:spcPts val="385"/>
              </a:spcBef>
            </a:pPr>
            <a:r>
              <a:rPr sz="1200" b="1" spc="-25" dirty="0">
                <a:solidFill>
                  <a:srgbClr val="CC0000"/>
                </a:solidFill>
                <a:latin typeface="Arial"/>
                <a:cs typeface="Arial"/>
              </a:rPr>
              <a:t>11%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370"/>
              </a:lnSpc>
              <a:spcBef>
                <a:spcPts val="1205"/>
              </a:spcBef>
            </a:pPr>
            <a:r>
              <a:rPr sz="1200" dirty="0">
                <a:latin typeface="Arial MT"/>
                <a:cs typeface="Arial MT"/>
              </a:rPr>
              <a:t>Patients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who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found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waiting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room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unpleasant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were</a:t>
            </a:r>
            <a:r>
              <a:rPr sz="1200" spc="-20" dirty="0">
                <a:latin typeface="Arial MT"/>
                <a:cs typeface="Arial MT"/>
              </a:rPr>
              <a:t> also </a:t>
            </a:r>
            <a:r>
              <a:rPr sz="1200" b="1" dirty="0">
                <a:solidFill>
                  <a:srgbClr val="CC0000"/>
                </a:solidFill>
                <a:latin typeface="Arial"/>
                <a:cs typeface="Arial"/>
              </a:rPr>
              <a:t>4X</a:t>
            </a:r>
            <a:r>
              <a:rPr sz="12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C0000"/>
                </a:solidFill>
                <a:latin typeface="Arial"/>
                <a:cs typeface="Arial"/>
              </a:rPr>
              <a:t>more</a:t>
            </a:r>
            <a:r>
              <a:rPr sz="12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C0000"/>
                </a:solidFill>
                <a:latin typeface="Arial"/>
                <a:cs typeface="Arial"/>
              </a:rPr>
              <a:t>likely</a:t>
            </a:r>
            <a:r>
              <a:rPr sz="12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C0000"/>
                </a:solidFill>
                <a:latin typeface="Arial"/>
                <a:cs typeface="Arial"/>
              </a:rPr>
              <a:t>to</a:t>
            </a:r>
            <a:r>
              <a:rPr sz="12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C0000"/>
                </a:solidFill>
                <a:latin typeface="Arial"/>
                <a:cs typeface="Arial"/>
              </a:rPr>
              <a:t>be</a:t>
            </a:r>
            <a:r>
              <a:rPr sz="1200" b="1" spc="-2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C0000"/>
                </a:solidFill>
                <a:latin typeface="Arial"/>
                <a:cs typeface="Arial"/>
              </a:rPr>
              <a:t>dissatisfied </a:t>
            </a:r>
            <a:r>
              <a:rPr sz="1200" dirty="0">
                <a:latin typeface="Arial MT"/>
                <a:cs typeface="Arial MT"/>
              </a:rPr>
              <a:t>with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their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overall </a:t>
            </a:r>
            <a:r>
              <a:rPr sz="1200" dirty="0">
                <a:latin typeface="Arial MT"/>
                <a:cs typeface="Arial MT"/>
              </a:rPr>
              <a:t>experience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i="1" dirty="0">
                <a:latin typeface="Arial"/>
                <a:cs typeface="Arial"/>
              </a:rPr>
              <a:t>(Qualtrics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Healthcare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Pain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Index)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62405" y="3271586"/>
            <a:ext cx="3869690" cy="899794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74930" rIns="0" bIns="0" rtlCol="0">
            <a:spAutoFit/>
          </a:bodyPr>
          <a:lstStyle/>
          <a:p>
            <a:pPr marL="85725" marR="164465">
              <a:lnSpc>
                <a:spcPts val="1350"/>
              </a:lnSpc>
              <a:spcBef>
                <a:spcPts val="590"/>
              </a:spcBef>
            </a:pPr>
            <a:r>
              <a:rPr sz="1200" i="1" dirty="0">
                <a:latin typeface="Arial"/>
                <a:cs typeface="Arial"/>
              </a:rPr>
              <a:t>“With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QLess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had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20%</a:t>
            </a:r>
            <a:r>
              <a:rPr sz="1200" b="1" i="1" spc="-2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increase</a:t>
            </a:r>
            <a:r>
              <a:rPr sz="1200" b="1" i="1" spc="-2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in</a:t>
            </a:r>
            <a:r>
              <a:rPr sz="1200" b="1" i="1" spc="-20" dirty="0">
                <a:latin typeface="Arial"/>
                <a:cs typeface="Arial"/>
              </a:rPr>
              <a:t> </a:t>
            </a:r>
            <a:r>
              <a:rPr sz="1200" b="1" i="1" spc="-10" dirty="0">
                <a:latin typeface="Arial"/>
                <a:cs typeface="Arial"/>
              </a:rPr>
              <a:t>patient </a:t>
            </a:r>
            <a:r>
              <a:rPr sz="1200" b="1" i="1" dirty="0">
                <a:latin typeface="Arial"/>
                <a:cs typeface="Arial"/>
              </a:rPr>
              <a:t>satisfaction</a:t>
            </a:r>
            <a:r>
              <a:rPr sz="1200" b="1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attributed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to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shorter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wait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times.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We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have </a:t>
            </a:r>
            <a:r>
              <a:rPr sz="1200" i="1" dirty="0">
                <a:latin typeface="Arial"/>
                <a:cs typeface="Arial"/>
              </a:rPr>
              <a:t>fundamentally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changed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how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we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deliver</a:t>
            </a:r>
            <a:r>
              <a:rPr sz="1200" i="1" spc="-10" dirty="0">
                <a:latin typeface="Arial"/>
                <a:cs typeface="Arial"/>
              </a:rPr>
              <a:t> care.”</a:t>
            </a:r>
            <a:endParaRPr sz="1200">
              <a:latin typeface="Arial"/>
              <a:cs typeface="Arial"/>
            </a:endParaRPr>
          </a:p>
          <a:p>
            <a:pPr marL="1615440">
              <a:lnSpc>
                <a:spcPct val="100000"/>
              </a:lnSpc>
              <a:spcBef>
                <a:spcPts val="405"/>
              </a:spcBef>
            </a:pPr>
            <a:r>
              <a:rPr sz="1200" b="1" i="1" dirty="0">
                <a:solidFill>
                  <a:srgbClr val="CC0000"/>
                </a:solidFill>
                <a:latin typeface="Arial"/>
                <a:cs typeface="Arial"/>
              </a:rPr>
              <a:t>CEO,</a:t>
            </a:r>
            <a:r>
              <a:rPr sz="1200" b="1" i="1" spc="-5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200" b="1" i="1" dirty="0">
                <a:solidFill>
                  <a:srgbClr val="CC0000"/>
                </a:solidFill>
                <a:latin typeface="Arial"/>
                <a:cs typeface="Arial"/>
              </a:rPr>
              <a:t>Healthcare</a:t>
            </a:r>
            <a:r>
              <a:rPr sz="1200" b="1" i="1" spc="-5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200" b="1" i="1" spc="-10" dirty="0">
                <a:solidFill>
                  <a:srgbClr val="CC0000"/>
                </a:solidFill>
                <a:latin typeface="Arial"/>
                <a:cs typeface="Arial"/>
              </a:rPr>
              <a:t>Organization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4724" y="4250605"/>
            <a:ext cx="3878579" cy="74930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370"/>
              </a:lnSpc>
              <a:spcBef>
                <a:spcPts val="200"/>
              </a:spcBef>
            </a:pPr>
            <a:r>
              <a:rPr sz="1200" b="1" dirty="0">
                <a:latin typeface="Arial"/>
                <a:cs typeface="Arial"/>
              </a:rPr>
              <a:t>We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expect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that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improving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the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wait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area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condition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to </a:t>
            </a:r>
            <a:r>
              <a:rPr sz="1200" b="1" dirty="0">
                <a:latin typeface="Arial"/>
                <a:cs typeface="Arial"/>
              </a:rPr>
              <a:t>be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C0000"/>
                </a:solidFill>
                <a:latin typeface="Arial"/>
                <a:cs typeface="Arial"/>
              </a:rPr>
              <a:t>quick</a:t>
            </a:r>
            <a:r>
              <a:rPr sz="1200" b="1" spc="-4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C0000"/>
                </a:solidFill>
                <a:latin typeface="Arial"/>
                <a:cs typeface="Arial"/>
              </a:rPr>
              <a:t>and</a:t>
            </a:r>
            <a:r>
              <a:rPr sz="1200" b="1" spc="-4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C0000"/>
                </a:solidFill>
                <a:latin typeface="Arial"/>
                <a:cs typeface="Arial"/>
              </a:rPr>
              <a:t>relatively</a:t>
            </a:r>
            <a:r>
              <a:rPr sz="1200" b="1" spc="-4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C0000"/>
                </a:solidFill>
                <a:latin typeface="Arial"/>
                <a:cs typeface="Arial"/>
              </a:rPr>
              <a:t>inexpensive</a:t>
            </a:r>
            <a:r>
              <a:rPr sz="1200" b="1" spc="-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to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accomplish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i="1" spc="-25" dirty="0">
                <a:latin typeface="Arial"/>
                <a:cs typeface="Arial"/>
              </a:rPr>
              <a:t>(to </a:t>
            </a:r>
            <a:r>
              <a:rPr sz="1200" b="1" i="1" dirty="0">
                <a:latin typeface="Arial"/>
                <a:cs typeface="Arial"/>
              </a:rPr>
              <a:t>be</a:t>
            </a:r>
            <a:r>
              <a:rPr sz="1200" b="1" i="1" spc="-2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further</a:t>
            </a:r>
            <a:r>
              <a:rPr sz="1200" b="1" i="1" spc="-20" dirty="0">
                <a:latin typeface="Arial"/>
                <a:cs typeface="Arial"/>
              </a:rPr>
              <a:t> </a:t>
            </a:r>
            <a:r>
              <a:rPr sz="1200" b="1" i="1" spc="-10" dirty="0">
                <a:latin typeface="Arial"/>
                <a:cs typeface="Arial"/>
              </a:rPr>
              <a:t>explored).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550" b="1" dirty="0">
                <a:latin typeface="Arial"/>
                <a:cs typeface="Arial"/>
              </a:rPr>
              <a:t>Source:</a:t>
            </a:r>
            <a:r>
              <a:rPr sz="550" b="1" spc="335" dirty="0">
                <a:latin typeface="Arial"/>
                <a:cs typeface="Arial"/>
              </a:rPr>
              <a:t> </a:t>
            </a:r>
            <a:r>
              <a:rPr sz="550" dirty="0">
                <a:latin typeface="Arial MT"/>
                <a:cs typeface="Arial MT"/>
              </a:rPr>
              <a:t>https://qless.com/queue-management-for-hospitals-</a:t>
            </a:r>
            <a:r>
              <a:rPr sz="550" spc="-10" dirty="0">
                <a:latin typeface="Arial MT"/>
                <a:cs typeface="Arial MT"/>
              </a:rPr>
              <a:t>healthcare/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85414" y="4250605"/>
            <a:ext cx="3479800" cy="55626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algn="just">
              <a:lnSpc>
                <a:spcPts val="1370"/>
              </a:lnSpc>
              <a:spcBef>
                <a:spcPts val="200"/>
              </a:spcBef>
            </a:pPr>
            <a:r>
              <a:rPr sz="1200" b="1" dirty="0">
                <a:solidFill>
                  <a:srgbClr val="CC0000"/>
                </a:solidFill>
                <a:latin typeface="Arial"/>
                <a:cs typeface="Arial"/>
              </a:rPr>
              <a:t>Early</a:t>
            </a:r>
            <a:r>
              <a:rPr sz="1200" b="1" spc="-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C0000"/>
                </a:solidFill>
                <a:latin typeface="Arial"/>
                <a:cs typeface="Arial"/>
              </a:rPr>
              <a:t>signals</a:t>
            </a:r>
            <a:r>
              <a:rPr sz="12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C0000"/>
                </a:solidFill>
                <a:latin typeface="Arial"/>
                <a:cs typeface="Arial"/>
              </a:rPr>
              <a:t>are</a:t>
            </a:r>
            <a:r>
              <a:rPr sz="1200" b="1" spc="-3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CC0000"/>
                </a:solidFill>
                <a:latin typeface="Arial"/>
                <a:cs typeface="Arial"/>
              </a:rPr>
              <a:t>promising</a:t>
            </a:r>
            <a:r>
              <a:rPr sz="1200" b="1" spc="-10" dirty="0">
                <a:latin typeface="Arial"/>
                <a:cs typeface="Arial"/>
              </a:rPr>
              <a:t>,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but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we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will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validate </a:t>
            </a:r>
            <a:r>
              <a:rPr sz="1200" b="1" dirty="0">
                <a:latin typeface="Arial"/>
                <a:cs typeface="Arial"/>
              </a:rPr>
              <a:t>whether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similar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solutions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can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have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improve</a:t>
            </a:r>
            <a:r>
              <a:rPr sz="1200" b="1" spc="-25" dirty="0">
                <a:latin typeface="Arial"/>
                <a:cs typeface="Arial"/>
              </a:rPr>
              <a:t> the </a:t>
            </a:r>
            <a:r>
              <a:rPr sz="1200" b="1" dirty="0">
                <a:latin typeface="Arial"/>
                <a:cs typeface="Arial"/>
              </a:rPr>
              <a:t>patient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experience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at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Healthy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Co.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89995" y="4829076"/>
            <a:ext cx="155575" cy="155575"/>
            <a:chOff x="8089995" y="4829076"/>
            <a:chExt cx="155575" cy="155575"/>
          </a:xfrm>
        </p:grpSpPr>
        <p:sp>
          <p:nvSpPr>
            <p:cNvPr id="3" name="object 3"/>
            <p:cNvSpPr/>
            <p:nvPr/>
          </p:nvSpPr>
          <p:spPr>
            <a:xfrm>
              <a:off x="8094751" y="4834280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145948" y="54610"/>
                  </a:moveTo>
                  <a:lnTo>
                    <a:pt x="90906" y="54610"/>
                  </a:lnTo>
                  <a:lnTo>
                    <a:pt x="90906" y="0"/>
                  </a:lnTo>
                  <a:lnTo>
                    <a:pt x="55041" y="0"/>
                  </a:lnTo>
                  <a:lnTo>
                    <a:pt x="55041" y="54610"/>
                  </a:lnTo>
                  <a:lnTo>
                    <a:pt x="0" y="54610"/>
                  </a:lnTo>
                  <a:lnTo>
                    <a:pt x="0" y="90170"/>
                  </a:lnTo>
                  <a:lnTo>
                    <a:pt x="55041" y="90170"/>
                  </a:lnTo>
                  <a:lnTo>
                    <a:pt x="55041" y="146050"/>
                  </a:lnTo>
                  <a:lnTo>
                    <a:pt x="90906" y="146050"/>
                  </a:lnTo>
                  <a:lnTo>
                    <a:pt x="90906" y="90170"/>
                  </a:lnTo>
                  <a:lnTo>
                    <a:pt x="145948" y="90170"/>
                  </a:lnTo>
                  <a:lnTo>
                    <a:pt x="145948" y="5461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094757" y="4833839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46050" h="146050">
                  <a:moveTo>
                    <a:pt x="0" y="55045"/>
                  </a:moveTo>
                  <a:lnTo>
                    <a:pt x="55045" y="55045"/>
                  </a:lnTo>
                  <a:lnTo>
                    <a:pt x="55045" y="0"/>
                  </a:lnTo>
                  <a:lnTo>
                    <a:pt x="90904" y="0"/>
                  </a:lnTo>
                  <a:lnTo>
                    <a:pt x="90904" y="55045"/>
                  </a:lnTo>
                  <a:lnTo>
                    <a:pt x="145950" y="55045"/>
                  </a:lnTo>
                  <a:lnTo>
                    <a:pt x="145950" y="90904"/>
                  </a:lnTo>
                  <a:lnTo>
                    <a:pt x="90904" y="90904"/>
                  </a:lnTo>
                  <a:lnTo>
                    <a:pt x="90904" y="145950"/>
                  </a:lnTo>
                  <a:lnTo>
                    <a:pt x="55045" y="145950"/>
                  </a:lnTo>
                  <a:lnTo>
                    <a:pt x="55045" y="90904"/>
                  </a:lnTo>
                  <a:lnTo>
                    <a:pt x="0" y="90904"/>
                  </a:lnTo>
                  <a:lnTo>
                    <a:pt x="0" y="55045"/>
                  </a:lnTo>
                  <a:close/>
                </a:path>
              </a:pathLst>
            </a:custGeom>
            <a:ln w="952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4724" y="279553"/>
            <a:ext cx="18237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Next</a:t>
            </a:r>
            <a:r>
              <a:rPr sz="2800" spc="-70" dirty="0"/>
              <a:t> </a:t>
            </a:r>
            <a:r>
              <a:rPr sz="2800" spc="-10" dirty="0"/>
              <a:t>steps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384724" y="903549"/>
            <a:ext cx="8137525" cy="278574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500" b="1" spc="-10" dirty="0">
                <a:latin typeface="Arial"/>
                <a:cs typeface="Arial"/>
              </a:rPr>
              <a:t>Planned:</a:t>
            </a:r>
            <a:endParaRPr sz="1500">
              <a:latin typeface="Arial"/>
              <a:cs typeface="Arial"/>
            </a:endParaRPr>
          </a:p>
          <a:p>
            <a:pPr marL="469265" marR="5080" indent="-367030">
              <a:lnSpc>
                <a:spcPts val="2480"/>
              </a:lnSpc>
              <a:spcBef>
                <a:spcPts val="70"/>
              </a:spcBef>
              <a:buClr>
                <a:srgbClr val="CC0000"/>
              </a:buClr>
              <a:buChar char="●"/>
              <a:tabLst>
                <a:tab pos="469265" algn="l"/>
              </a:tabLst>
            </a:pPr>
            <a:r>
              <a:rPr sz="1800" dirty="0">
                <a:latin typeface="Arial MT"/>
                <a:cs typeface="Arial MT"/>
              </a:rPr>
              <a:t>Brainstorm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session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develop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long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list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patient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experience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improvement initiatives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1500" b="1" spc="-10" dirty="0">
                <a:latin typeface="Arial"/>
                <a:cs typeface="Arial"/>
              </a:rPr>
              <a:t>Recommended:</a:t>
            </a:r>
            <a:endParaRPr sz="15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260"/>
              </a:spcBef>
              <a:buClr>
                <a:srgbClr val="CC0000"/>
              </a:buClr>
              <a:buChar char="●"/>
              <a:tabLst>
                <a:tab pos="469265" algn="l"/>
              </a:tabLst>
            </a:pPr>
            <a:r>
              <a:rPr sz="1800" dirty="0">
                <a:latin typeface="Arial MT"/>
                <a:cs typeface="Arial MT"/>
              </a:rPr>
              <a:t>Prepare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&amp;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conduct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patient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experience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survey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Healthy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patients</a:t>
            </a:r>
            <a:endParaRPr sz="1800">
              <a:latin typeface="Arial MT"/>
              <a:cs typeface="Arial MT"/>
            </a:endParaRPr>
          </a:p>
          <a:p>
            <a:pPr marL="469265" indent="-366395">
              <a:lnSpc>
                <a:spcPct val="100000"/>
              </a:lnSpc>
              <a:spcBef>
                <a:spcPts val="325"/>
              </a:spcBef>
              <a:buClr>
                <a:srgbClr val="CC0000"/>
              </a:buClr>
              <a:buChar char="●"/>
              <a:tabLst>
                <a:tab pos="469265" algn="l"/>
              </a:tabLst>
            </a:pPr>
            <a:r>
              <a:rPr sz="1800" dirty="0">
                <a:latin typeface="Arial MT"/>
                <a:cs typeface="Arial MT"/>
              </a:rPr>
              <a:t>Understand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current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initiatives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improve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provider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performance</a:t>
            </a:r>
            <a:endParaRPr sz="1800">
              <a:latin typeface="Arial MT"/>
              <a:cs typeface="Arial MT"/>
            </a:endParaRPr>
          </a:p>
          <a:p>
            <a:pPr marL="926465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926465" algn="l"/>
              </a:tabLst>
            </a:pPr>
            <a:r>
              <a:rPr sz="1400" dirty="0">
                <a:latin typeface="Arial MT"/>
                <a:cs typeface="Arial MT"/>
              </a:rPr>
              <a:t>E.g.,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what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currently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being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done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with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data?</a:t>
            </a:r>
            <a:endParaRPr sz="1400">
              <a:latin typeface="Arial MT"/>
              <a:cs typeface="Arial MT"/>
            </a:endParaRPr>
          </a:p>
          <a:p>
            <a:pPr marL="469265" marR="774700" indent="-367030">
              <a:lnSpc>
                <a:spcPct val="100000"/>
              </a:lnSpc>
              <a:spcBef>
                <a:spcPts val="235"/>
              </a:spcBef>
              <a:buClr>
                <a:srgbClr val="CC0000"/>
              </a:buClr>
              <a:buChar char="●"/>
              <a:tabLst>
                <a:tab pos="469265" algn="l"/>
              </a:tabLst>
            </a:pPr>
            <a:r>
              <a:rPr sz="1800" dirty="0">
                <a:latin typeface="Arial MT"/>
                <a:cs typeface="Arial MT"/>
              </a:rPr>
              <a:t>Hold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early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conversations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software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vendors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better</a:t>
            </a:r>
            <a:r>
              <a:rPr sz="1800" spc="-10" dirty="0">
                <a:latin typeface="Arial MT"/>
                <a:cs typeface="Arial MT"/>
              </a:rPr>
              <a:t> understand offering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8585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715</Words>
  <Application>Microsoft Office PowerPoint</Application>
  <PresentationFormat>On-screen Show (16:9)</PresentationFormat>
  <Paragraphs>95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MT</vt:lpstr>
      <vt:lpstr>Calibri</vt:lpstr>
      <vt:lpstr>Office Theme</vt:lpstr>
      <vt:lpstr>PowerPoint Presentation</vt:lpstr>
      <vt:lpstr>Executive summary</vt:lpstr>
      <vt:lpstr>Visit durations are heavily influenced by arrival time and vary significantly across care professionals</vt:lpstr>
      <vt:lpstr>Best practices include improving wait area condition and implementing software to uplevel experience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Answer - PowerPoint Presentation</dc:title>
  <dc:creator>aakanksha malik</dc:creator>
  <cp:lastModifiedBy>aakanksha malik</cp:lastModifiedBy>
  <cp:revision>1</cp:revision>
  <dcterms:created xsi:type="dcterms:W3CDTF">2025-02-23T16:51:37Z</dcterms:created>
  <dcterms:modified xsi:type="dcterms:W3CDTF">2025-02-23T16:52:47Z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2022-10-17T00:00:00Z</vt:filetime>
  </property>
  <property fmtid="{D5CDD505-2E9C-101B-9397-08002B2CF9AE}" pid="3" name="Creator">
    <vt:lpwstr>Google</vt:lpwstr>
  </property>
  <property fmtid="{D5CDD505-2E9C-101B-9397-08002B2CF9AE}" pid="4" name="LastSaved">
    <vt:filetime>2025-02-23T00:00:00Z</vt:filetime>
  </property>
</Properties>
</file>