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7" r:id="rId7"/>
    <p:sldId id="268" r:id="rId8"/>
    <p:sldId id="263" r:id="rId9"/>
    <p:sldId id="264" r:id="rId10"/>
    <p:sldId id="266" r:id="rId11"/>
    <p:sldId id="265" r:id="rId12"/>
    <p:sldId id="269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90" autoAdjust="0"/>
  </p:normalViewPr>
  <p:slideViewPr>
    <p:cSldViewPr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02507-E446-4BF4-A654-A31349EA7678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22A46-8F49-4851-9F44-9E0EC12F15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56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22A46-8F49-4851-9F44-9E0EC12F15E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69400" cy="162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9" name="Picture 2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7039"/>
          <a:stretch/>
        </p:blipFill>
        <p:spPr bwMode="auto">
          <a:xfrm>
            <a:off x="1524000" y="76200"/>
            <a:ext cx="5846763" cy="1102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27"/>
          <p:cNvCxnSpPr/>
          <p:nvPr userDrawn="1"/>
        </p:nvCxnSpPr>
        <p:spPr>
          <a:xfrm>
            <a:off x="0" y="6427694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IEMS Logo Final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28600" y="333756"/>
            <a:ext cx="1143000" cy="7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171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638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993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  <a:prstGeom prst="rect">
            <a:avLst/>
          </a:prstGeom>
        </p:spPr>
        <p:txBody>
          <a:bodyPr/>
          <a:lstStyle>
            <a:lvl1pPr algn="l">
              <a:defRPr sz="2400">
                <a:latin typeface="Britannic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  <a:lvl2pPr>
              <a:defRPr>
                <a:latin typeface="Britannic Bold" pitchFamily="34" charset="0"/>
              </a:defRPr>
            </a:lvl2pPr>
            <a:lvl3pPr>
              <a:defRPr>
                <a:latin typeface="Britannic Bold" pitchFamily="34" charset="0"/>
              </a:defRPr>
            </a:lvl3pPr>
            <a:lvl4pPr>
              <a:defRPr>
                <a:latin typeface="Britannic Bold" pitchFamily="34" charset="0"/>
              </a:defRPr>
            </a:lvl4pPr>
            <a:lvl5pPr>
              <a:defRPr>
                <a:latin typeface="Britannic Bold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820271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427694"/>
            <a:ext cx="9144000" cy="0"/>
          </a:xfrm>
          <a:prstGeom prst="line">
            <a:avLst/>
          </a:prstGeom>
          <a:ln w="28575" cmpd="thinThick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DIEMS Logo Fina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53400" y="228600"/>
            <a:ext cx="838200" cy="5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783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Britannic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Britannic Bold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1943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168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Britannic 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ritannic Bold" pitchFamily="34" charset="0"/>
              </a:defRPr>
            </a:lvl1pPr>
            <a:lvl2pPr>
              <a:defRPr sz="2000">
                <a:latin typeface="Britannic Bold" pitchFamily="34" charset="0"/>
              </a:defRPr>
            </a:lvl2pPr>
            <a:lvl3pPr>
              <a:defRPr sz="1800">
                <a:latin typeface="Britannic Bold" pitchFamily="34" charset="0"/>
              </a:defRPr>
            </a:lvl3pPr>
            <a:lvl4pPr>
              <a:defRPr sz="1600">
                <a:latin typeface="Britannic Bold" pitchFamily="34" charset="0"/>
              </a:defRPr>
            </a:lvl4pPr>
            <a:lvl5pPr>
              <a:defRPr sz="1600">
                <a:latin typeface="Britannic Bold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Britannic 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Britannic Bold" pitchFamily="34" charset="0"/>
              </a:defRPr>
            </a:lvl1pPr>
            <a:lvl2pPr>
              <a:defRPr sz="2000">
                <a:latin typeface="Britannic Bold" pitchFamily="34" charset="0"/>
              </a:defRPr>
            </a:lvl2pPr>
            <a:lvl3pPr>
              <a:defRPr sz="1800">
                <a:latin typeface="Britannic Bold" pitchFamily="34" charset="0"/>
              </a:defRPr>
            </a:lvl3pPr>
            <a:lvl4pPr>
              <a:defRPr sz="1600">
                <a:latin typeface="Britannic Bold" pitchFamily="34" charset="0"/>
              </a:defRPr>
            </a:lvl4pPr>
            <a:lvl5pPr>
              <a:defRPr sz="1600">
                <a:latin typeface="Britannic Bold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36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495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022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Britannic Bold" pitchFamily="34" charset="0"/>
              </a:defRPr>
            </a:lvl1pPr>
            <a:lvl2pPr>
              <a:defRPr sz="2400">
                <a:latin typeface="Britannic Bold" pitchFamily="34" charset="0"/>
              </a:defRPr>
            </a:lvl2pPr>
            <a:lvl3pPr>
              <a:defRPr sz="2000">
                <a:latin typeface="Britannic Bold" pitchFamily="34" charset="0"/>
              </a:defRPr>
            </a:lvl3pPr>
            <a:lvl4pPr>
              <a:defRPr sz="1800">
                <a:latin typeface="Britannic Bold" pitchFamily="34" charset="0"/>
              </a:defRPr>
            </a:lvl4pPr>
            <a:lvl5pPr>
              <a:defRPr sz="1800">
                <a:latin typeface="Britannic Bold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Britannic Bold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9491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Britannic 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Britannic Bold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Britannic Bold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7043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"/>
          <p:cNvSpPr txBox="1">
            <a:spLocks/>
          </p:cNvSpPr>
          <p:nvPr userDrawn="1"/>
        </p:nvSpPr>
        <p:spPr>
          <a:xfrm>
            <a:off x="0" y="6518276"/>
            <a:ext cx="4580788" cy="211138"/>
          </a:xfrm>
          <a:prstGeom prst="rect">
            <a:avLst/>
          </a:prstGeom>
          <a:noFill/>
        </p:spPr>
        <p:txBody>
          <a:bodyPr lIns="91430" tIns="45716" rIns="91430" bIns="45716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fld id="{B6BB5D60-6B2D-4279-9442-A1D3681CDFCA}" type="slidenum">
              <a:rPr lang="en-US" smtClean="0">
                <a:solidFill>
                  <a:srgbClr val="000000"/>
                </a:solidFill>
              </a:rPr>
              <a:pPr algn="l">
                <a:defRPr/>
              </a:pPr>
              <a:t>‹#›</a:t>
            </a:fld>
            <a:r>
              <a:rPr lang="en-US" dirty="0" smtClean="0">
                <a:solidFill>
                  <a:srgbClr val="000000"/>
                </a:solidFill>
              </a:rPr>
              <a:t> |11 February 2018| DIEMS</a:t>
            </a:r>
            <a:r>
              <a:rPr lang="en-US" baseline="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| DEPARTMENT</a:t>
            </a:r>
          </a:p>
        </p:txBody>
      </p:sp>
    </p:spTree>
    <p:extLst>
      <p:ext uri="{BB962C8B-B14F-4D97-AF65-F5344CB8AC3E}">
        <p14:creationId xmlns:p14="http://schemas.microsoft.com/office/powerpoint/2010/main" xmlns="" val="29372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sevier.com/locate/vaccine" TargetMode="External"/><Relationship Id="rId2" Type="http://schemas.openxmlformats.org/officeDocument/2006/relationships/hyperlink" Target="http://www.elsevier.com/locate/ijpa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lsevier.com/locate/evalprogpla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/>
          <p:cNvSpPr txBox="1">
            <a:spLocks/>
          </p:cNvSpPr>
          <p:nvPr/>
        </p:nvSpPr>
        <p:spPr>
          <a:xfrm>
            <a:off x="7239000" y="3276600"/>
            <a:ext cx="1727200" cy="381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11/10/2019</a:t>
            </a:r>
            <a:endParaRPr lang="en-US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 Placeholder 12"/>
          <p:cNvSpPr txBox="1">
            <a:spLocks/>
          </p:cNvSpPr>
          <p:nvPr/>
        </p:nvSpPr>
        <p:spPr>
          <a:xfrm>
            <a:off x="609600" y="3581400"/>
            <a:ext cx="8356600" cy="1295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Child</a:t>
            </a:r>
            <a:r>
              <a:rPr lang="en-US" sz="6000" dirty="0" smtClean="0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Medical</a:t>
            </a:r>
            <a:r>
              <a:rPr lang="en-US" sz="6000" dirty="0" smtClean="0">
                <a:ln>
                  <a:solidFill>
                    <a:sysClr val="windowText" lastClr="000000"/>
                  </a:solidFill>
                </a:ln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smtClean="0">
                <a:ln w="31550" cmpd="sng">
                  <a:solidFill>
                    <a:sysClr val="windowText" lastClr="000000"/>
                  </a:solidFill>
                  <a:prstDash val="solid"/>
                </a:ln>
                <a:latin typeface="Times New Roman" pitchFamily="18" charset="0"/>
                <a:cs typeface="Times New Roman" pitchFamily="18" charset="0"/>
              </a:rPr>
              <a:t>Planner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3428999" y="4648200"/>
            <a:ext cx="5522785" cy="1524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Presented By</a:t>
            </a:r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Aakanksha</a:t>
            </a:r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Narendra</a:t>
            </a:r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Gaikwad</a:t>
            </a:r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Class- TE(A)</a:t>
            </a:r>
          </a:p>
          <a:p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Roll No. 36002</a:t>
            </a:r>
          </a:p>
          <a:p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Guided By</a:t>
            </a:r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     </a:t>
            </a:r>
            <a:r>
              <a:rPr lang="en-US" b="0" spc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 Prof. Sanjay </a:t>
            </a:r>
            <a:r>
              <a:rPr lang="en-US" b="0" spc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Kalyankar</a:t>
            </a:r>
            <a:r>
              <a:rPr lang="en-US" b="0" spc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(HOD of CSE)</a:t>
            </a:r>
            <a:endParaRPr lang="en-US" b="0" spc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Britannic Bold" pitchFamily="34" charset="0"/>
                <a:cs typeface="Times New Roman" pitchFamily="18" charset="0"/>
              </a:rPr>
              <a:t>  </a:t>
            </a:r>
            <a:r>
              <a:rPr lang="en-US" b="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endParaRPr lang="en-US" b="0" spc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r"/>
            <a:endParaRPr lang="en-US" b="0" spc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199571" y="1905000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58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Adavantages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1428750" lvl="2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SMS service provided</a:t>
            </a:r>
          </a:p>
          <a:p>
            <a:pPr marL="1428750" lvl="2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Easy to understand</a:t>
            </a:r>
          </a:p>
          <a:p>
            <a:pPr marL="1428750" lvl="2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Only necessary information provided</a:t>
            </a:r>
          </a:p>
          <a:p>
            <a:pPr marL="1428750" lvl="2" indent="-51435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World Wide scope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Disadvantages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user can create only one account.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time user has to add the done vaccines.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remainder will be send through a SMS (offline) but the user first needs the internet to sign up and creating the account.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has to manage his/her vaccine list date to date.</a:t>
            </a:r>
          </a:p>
          <a:p>
            <a:pPr marL="1428750" lvl="2" indent="-51435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Informed parents are more likely to appreciate the benefits of vaccines.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children and adolescents representing the next generation of parents and caretakers, it will be important to develop age-appropriate forms of vaccine communication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vaccination records will be easily accessible to adolescents and young adults, Innovative visual language, based on gender and ethnic equality, is key to patient-driven vaccine communication.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http://www.elsevier.com/locate/ijpam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www.elsevier.com/locate/vaccine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/>
              </a:rPr>
              <a:t>www.elsevier.com/locate/evalprogplan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 txBox="1">
            <a:spLocks/>
          </p:cNvSpPr>
          <p:nvPr/>
        </p:nvSpPr>
        <p:spPr>
          <a:xfrm>
            <a:off x="174170" y="1905000"/>
            <a:ext cx="2543629" cy="609600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078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Times New Roman" pitchFamily="18" charset="0"/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cs typeface="Times New Roman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cs typeface="Times New Roman" pitchFamily="18" charset="0"/>
              </a:rPr>
              <a:t>Objectives/Goals</a:t>
            </a:r>
            <a:endParaRPr lang="en-US" sz="2000" dirty="0"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cs typeface="Times New Roman" pitchFamily="18" charset="0"/>
              </a:rPr>
              <a:t>Literature Survey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cs typeface="Times New Roman" pitchFamily="18" charset="0"/>
              </a:rPr>
              <a:t>Brief on System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/>
              <a:t>Innovations Added</a:t>
            </a:r>
            <a:endParaRPr lang="en-US" sz="2000" dirty="0" smtClean="0"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cs typeface="Times New Roman" pitchFamily="18" charset="0"/>
              </a:rPr>
              <a:t>Conclusion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>
                <a:cs typeface="Times New Roman" pitchFamily="18" charset="0"/>
              </a:rPr>
              <a:t>References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5919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Introduction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This child medical planner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website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will help those parents who are busy in their work and do not have sufficient time to remember the dates of vaccination for their child. </a:t>
            </a:r>
          </a:p>
          <a:p>
            <a:pPr algn="just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website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is created to help those parents to plan the routine checkups and require treatments for their child.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website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also has facility to give the brief information about each vaccine and particular checkups.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OBJECTIVES/GOALS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create a website for those parents who often forget to vaccinate their child on time.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they can be alert by the SMS or email sent through this website.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the information of all vaccinations needed for the child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18 years.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doctor’s information parents can communicates with the doctors through their email address.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Literature Survey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" y="838200"/>
            <a:ext cx="33528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9144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Author: Samba O. Sow a, A. Duncan Steele b, Jason M. </a:t>
            </a:r>
            <a:r>
              <a:rPr lang="en-US" dirty="0" err="1" smtClean="0"/>
              <a:t>Mwenda</a:t>
            </a:r>
            <a:r>
              <a:rPr lang="en-US" dirty="0" smtClean="0"/>
              <a:t> c, George E. </a:t>
            </a:r>
            <a:r>
              <a:rPr lang="en-US" dirty="0" err="1" smtClean="0"/>
              <a:t>Armah</a:t>
            </a:r>
            <a:r>
              <a:rPr lang="en-US" dirty="0" smtClean="0"/>
              <a:t> d, Kathleen M. </a:t>
            </a:r>
            <a:r>
              <a:rPr lang="en-US" dirty="0" err="1" smtClean="0"/>
              <a:t>Neuzil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14800" y="10668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67200" y="10668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 of Publication: 29 August 2017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29400" y="27432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58000" y="27432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Title: Reaching every child with rotavirus vaccine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315200" y="11430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43800" y="1219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Vaccine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33800" y="2209800"/>
            <a:ext cx="2514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86200" y="2286000"/>
            <a:ext cx="205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Introduction: Preventing rotavirus infection through vaccination is a critical</a:t>
            </a:r>
          </a:p>
          <a:p>
            <a:r>
              <a:rPr lang="en-US" dirty="0" smtClean="0"/>
              <a:t>intervention to reduce morbidity and mortality in young children,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2667000"/>
            <a:ext cx="2743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4800" y="2667000"/>
            <a:ext cx="251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Proceeding: In May 2016, 33 African countries have rotavirus vaccine in their EPI, while 21 have yet to</a:t>
            </a:r>
          </a:p>
          <a:p>
            <a:r>
              <a:rPr lang="en-US" dirty="0" smtClean="0"/>
              <a:t>introduce the vaccine.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5029200"/>
            <a:ext cx="31242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0" y="5103674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Diesease</a:t>
            </a:r>
            <a:r>
              <a:rPr lang="en-US" dirty="0" smtClean="0"/>
              <a:t> burden : by </a:t>
            </a:r>
            <a:r>
              <a:rPr lang="en-US" dirty="0" err="1" smtClean="0"/>
              <a:t>WHO,the</a:t>
            </a:r>
            <a:endParaRPr lang="en-US" dirty="0" smtClean="0"/>
          </a:p>
          <a:p>
            <a:r>
              <a:rPr lang="en-US" dirty="0" smtClean="0"/>
              <a:t>proportion of diarrheal deaths due to rotavirus is declining, but</a:t>
            </a:r>
          </a:p>
          <a:p>
            <a:r>
              <a:rPr lang="en-US" dirty="0" smtClean="0"/>
              <a:t>there are disparities related to vaccine access.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52800" y="4953000"/>
            <a:ext cx="33528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276600" y="487680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vaccine effectiveness: After vaccine introduction, confirmed rotavirus cases decreased in infants less than 1 year of</a:t>
            </a:r>
          </a:p>
          <a:p>
            <a:r>
              <a:rPr lang="en-US" dirty="0" smtClean="0"/>
              <a:t>age by 50 and 70 percent respectfully, in 2014 and 2015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4" idx="6"/>
            <a:endCxn id="7" idx="1"/>
          </p:cNvCxnSpPr>
          <p:nvPr/>
        </p:nvCxnSpPr>
        <p:spPr>
          <a:xfrm flipV="1">
            <a:off x="3581400" y="15240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1" idx="1"/>
          </p:cNvCxnSpPr>
          <p:nvPr/>
        </p:nvCxnSpPr>
        <p:spPr>
          <a:xfrm>
            <a:off x="6324600" y="152400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0" idx="0"/>
          </p:cNvCxnSpPr>
          <p:nvPr/>
        </p:nvCxnSpPr>
        <p:spPr>
          <a:xfrm rot="5400000">
            <a:off x="7562850" y="2228850"/>
            <a:ext cx="7620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1"/>
            <a:endCxn id="13" idx="3"/>
          </p:cNvCxnSpPr>
          <p:nvPr/>
        </p:nvCxnSpPr>
        <p:spPr>
          <a:xfrm rot="10800000" flipV="1">
            <a:off x="6248400" y="32766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1"/>
            <a:endCxn id="15" idx="3"/>
          </p:cNvCxnSpPr>
          <p:nvPr/>
        </p:nvCxnSpPr>
        <p:spPr>
          <a:xfrm rot="10800000" flipV="1">
            <a:off x="3048000" y="350520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7" idx="0"/>
          </p:cNvCxnSpPr>
          <p:nvPr/>
        </p:nvCxnSpPr>
        <p:spPr>
          <a:xfrm rot="16200000" flipH="1">
            <a:off x="1200150" y="4667250"/>
            <a:ext cx="6096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3"/>
          </p:cNvCxnSpPr>
          <p:nvPr/>
        </p:nvCxnSpPr>
        <p:spPr>
          <a:xfrm flipV="1">
            <a:off x="3124200" y="5638800"/>
            <a:ext cx="228600" cy="342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3"/>
          </p:cNvCxnSpPr>
          <p:nvPr/>
        </p:nvCxnSpPr>
        <p:spPr>
          <a:xfrm flipV="1">
            <a:off x="6705600" y="56388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781800" y="3886200"/>
            <a:ext cx="2362200" cy="297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010400" y="4419600"/>
            <a:ext cx="213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gave a Global Action Plan for</a:t>
            </a:r>
          </a:p>
          <a:p>
            <a:r>
              <a:rPr lang="en-US" dirty="0" smtClean="0"/>
              <a:t>Pneumonia and Diarrhea. Vaccines are just one option to prevent. Thus, a multi-pronged approach is needed.</a:t>
            </a:r>
          </a:p>
          <a:p>
            <a:endParaRPr lang="en-US" dirty="0"/>
          </a:p>
        </p:txBody>
      </p:sp>
      <p:cxnSp>
        <p:nvCxnSpPr>
          <p:cNvPr id="42" name="Straight Arrow Connector 41"/>
          <p:cNvCxnSpPr>
            <a:stCxn id="19" idx="3"/>
            <a:endCxn id="39" idx="2"/>
          </p:cNvCxnSpPr>
          <p:nvPr/>
        </p:nvCxnSpPr>
        <p:spPr>
          <a:xfrm flipV="1">
            <a:off x="6705600" y="5372100"/>
            <a:ext cx="76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Literature Survey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0" y="838200"/>
            <a:ext cx="35814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066800"/>
            <a:ext cx="304800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Author: </a:t>
            </a:r>
            <a:r>
              <a:rPr lang="en-US" dirty="0" err="1" smtClean="0"/>
              <a:t>Bassey</a:t>
            </a:r>
            <a:r>
              <a:rPr lang="en-US" dirty="0" smtClean="0"/>
              <a:t> </a:t>
            </a:r>
            <a:r>
              <a:rPr lang="en-US" dirty="0" err="1" smtClean="0"/>
              <a:t>Ebensoa</a:t>
            </a:r>
            <a:r>
              <a:rPr lang="en-US" dirty="0" smtClean="0"/>
              <a:t>,⁎, Ana </a:t>
            </a:r>
            <a:r>
              <a:rPr lang="en-US" dirty="0" err="1" smtClean="0"/>
              <a:t>Manzanoc</a:t>
            </a:r>
            <a:r>
              <a:rPr lang="en-US" dirty="0" smtClean="0"/>
              <a:t>, Benjamin </a:t>
            </a:r>
            <a:r>
              <a:rPr lang="en-US" dirty="0" err="1" smtClean="0"/>
              <a:t>Uzochukwub</a:t>
            </a:r>
            <a:r>
              <a:rPr lang="en-US" dirty="0" smtClean="0"/>
              <a:t>, </a:t>
            </a:r>
            <a:r>
              <a:rPr lang="en-US" dirty="0" err="1" smtClean="0"/>
              <a:t>Enyi</a:t>
            </a:r>
            <a:r>
              <a:rPr lang="en-US" dirty="0" smtClean="0"/>
              <a:t> </a:t>
            </a:r>
            <a:r>
              <a:rPr lang="en-US" dirty="0" err="1" smtClean="0"/>
              <a:t>Etiabab</a:t>
            </a:r>
            <a:r>
              <a:rPr lang="en-US" dirty="0" smtClean="0"/>
              <a:t>, </a:t>
            </a:r>
            <a:r>
              <a:rPr lang="en-US" dirty="0" err="1" smtClean="0"/>
              <a:t>Reinhard</a:t>
            </a:r>
            <a:r>
              <a:rPr lang="en-US" dirty="0" smtClean="0"/>
              <a:t> </a:t>
            </a:r>
            <a:r>
              <a:rPr lang="en-US" dirty="0" err="1" smtClean="0"/>
              <a:t>Hussa</a:t>
            </a:r>
            <a:r>
              <a:rPr lang="en-US" dirty="0" smtClean="0"/>
              <a:t>,</a:t>
            </a:r>
          </a:p>
          <a:p>
            <a:r>
              <a:rPr lang="en-US" dirty="0" smtClean="0"/>
              <a:t>Tim </a:t>
            </a:r>
            <a:r>
              <a:rPr lang="en-US" dirty="0" err="1" smtClean="0"/>
              <a:t>Ensora</a:t>
            </a:r>
            <a:r>
              <a:rPr lang="en-US" dirty="0" smtClean="0"/>
              <a:t>, James </a:t>
            </a:r>
            <a:r>
              <a:rPr lang="en-US" dirty="0" err="1" smtClean="0"/>
              <a:t>Newella</a:t>
            </a:r>
            <a:r>
              <a:rPr lang="en-US" dirty="0" smtClean="0"/>
              <a:t>, </a:t>
            </a:r>
            <a:r>
              <a:rPr lang="en-US" dirty="0" err="1" smtClean="0"/>
              <a:t>Obinna</a:t>
            </a:r>
            <a:r>
              <a:rPr lang="en-US" dirty="0" smtClean="0"/>
              <a:t> </a:t>
            </a:r>
            <a:r>
              <a:rPr lang="en-US" dirty="0" err="1" smtClean="0"/>
              <a:t>Onwujekweb</a:t>
            </a:r>
            <a:r>
              <a:rPr lang="en-US" dirty="0" smtClean="0"/>
              <a:t>, </a:t>
            </a:r>
            <a:r>
              <a:rPr lang="en-US" dirty="0" err="1" smtClean="0"/>
              <a:t>Nkoli</a:t>
            </a:r>
            <a:r>
              <a:rPr lang="en-US" dirty="0" smtClean="0"/>
              <a:t> </a:t>
            </a:r>
            <a:r>
              <a:rPr lang="en-US" dirty="0" err="1" smtClean="0"/>
              <a:t>Ezumahb</a:t>
            </a:r>
            <a:r>
              <a:rPr lang="en-US" dirty="0" smtClean="0"/>
              <a:t>, Joe </a:t>
            </a:r>
            <a:r>
              <a:rPr lang="en-US" dirty="0" err="1" smtClean="0"/>
              <a:t>Hicksa</a:t>
            </a:r>
            <a:r>
              <a:rPr lang="en-US" dirty="0" smtClean="0"/>
              <a:t>, </a:t>
            </a:r>
            <a:r>
              <a:rPr lang="en-US" dirty="0" err="1" smtClean="0"/>
              <a:t>Tolib</a:t>
            </a:r>
            <a:r>
              <a:rPr lang="en-US" dirty="0" smtClean="0"/>
              <a:t> </a:t>
            </a:r>
            <a:r>
              <a:rPr lang="en-US" dirty="0" err="1" smtClean="0"/>
              <a:t>Mirzoeva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990600"/>
            <a:ext cx="2133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0668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Published at: 07 December 2018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200" y="1066800"/>
            <a:ext cx="2590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11430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Domain: Evaluation and Program Planning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10400" y="2133600"/>
            <a:ext cx="1752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239000" y="22098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Title: Dealing with context in logic model development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38600" y="1981200"/>
            <a:ext cx="2362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38600" y="1981200"/>
            <a:ext cx="243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Background: An overall aim of the Logic model is to know how Community Health Worker </a:t>
            </a:r>
            <a:r>
              <a:rPr lang="en-US" dirty="0" err="1" smtClean="0"/>
              <a:t>programme</a:t>
            </a:r>
            <a:r>
              <a:rPr lang="en-US" dirty="0" smtClean="0"/>
              <a:t> works to improve maternal and child</a:t>
            </a:r>
          </a:p>
          <a:p>
            <a:r>
              <a:rPr lang="en-US" dirty="0" smtClean="0"/>
              <a:t>Health in NIGERIA.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28600" y="38862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4800" y="3962400"/>
            <a:ext cx="220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model: Logic models are tools for planning, describing, managing, communicating,</a:t>
            </a:r>
          </a:p>
          <a:p>
            <a:r>
              <a:rPr lang="en-US" dirty="0" smtClean="0"/>
              <a:t>and evaluating a </a:t>
            </a:r>
            <a:r>
              <a:rPr lang="en-US" dirty="0" err="1" smtClean="0"/>
              <a:t>programme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124200" y="4419600"/>
            <a:ext cx="21336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24200" y="4343400"/>
            <a:ext cx="213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Method:</a:t>
            </a:r>
          </a:p>
          <a:p>
            <a:r>
              <a:rPr lang="en-US" dirty="0" smtClean="0"/>
              <a:t>1.Logic model training</a:t>
            </a:r>
          </a:p>
          <a:p>
            <a:r>
              <a:rPr lang="en-US" dirty="0" smtClean="0"/>
              <a:t>2.Documentary Review </a:t>
            </a:r>
          </a:p>
          <a:p>
            <a:r>
              <a:rPr lang="en-US" dirty="0" smtClean="0"/>
              <a:t>3.Teleconferences</a:t>
            </a:r>
          </a:p>
          <a:p>
            <a:r>
              <a:rPr lang="en-US" dirty="0" smtClean="0"/>
              <a:t>4.Technical workshop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715000" y="4572000"/>
            <a:ext cx="3048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43600" y="472440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 model  feature:  LM facilitated better understanding of the logic that connected the</a:t>
            </a:r>
          </a:p>
          <a:p>
            <a:r>
              <a:rPr lang="en-US" dirty="0" smtClean="0"/>
              <a:t>CHW </a:t>
            </a:r>
            <a:r>
              <a:rPr lang="en-US" dirty="0" err="1" smtClean="0"/>
              <a:t>programme</a:t>
            </a:r>
            <a:r>
              <a:rPr lang="en-US" dirty="0" smtClean="0"/>
              <a:t> to its outcomes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1"/>
          </p:cNvCxnSpPr>
          <p:nvPr/>
        </p:nvCxnSpPr>
        <p:spPr>
          <a:xfrm rot="5400000" flipH="1" flipV="1">
            <a:off x="3400083" y="1647483"/>
            <a:ext cx="743634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9" idx="1"/>
          </p:cNvCxnSpPr>
          <p:nvPr/>
        </p:nvCxnSpPr>
        <p:spPr>
          <a:xfrm>
            <a:off x="6096000" y="1389966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</p:cNvCxnSpPr>
          <p:nvPr/>
        </p:nvCxnSpPr>
        <p:spPr>
          <a:xfrm rot="5400000">
            <a:off x="7658100" y="20193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1"/>
          </p:cNvCxnSpPr>
          <p:nvPr/>
        </p:nvCxnSpPr>
        <p:spPr>
          <a:xfrm rot="10800000" flipV="1">
            <a:off x="6324600" y="28194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1"/>
          </p:cNvCxnSpPr>
          <p:nvPr/>
        </p:nvCxnSpPr>
        <p:spPr>
          <a:xfrm rot="10800000" flipV="1">
            <a:off x="2590800" y="3135362"/>
            <a:ext cx="1447800" cy="1589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  <a:endCxn id="17" idx="1"/>
          </p:cNvCxnSpPr>
          <p:nvPr/>
        </p:nvCxnSpPr>
        <p:spPr>
          <a:xfrm>
            <a:off x="2590800" y="4991100"/>
            <a:ext cx="533400" cy="506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7" idx="3"/>
          </p:cNvCxnSpPr>
          <p:nvPr/>
        </p:nvCxnSpPr>
        <p:spPr>
          <a:xfrm flipV="1">
            <a:off x="5257800" y="5410200"/>
            <a:ext cx="533400" cy="873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Literature Survey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800" y="762000"/>
            <a:ext cx="3276600" cy="2667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281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Author: </a:t>
            </a:r>
            <a:r>
              <a:rPr lang="en-US" dirty="0" err="1" smtClean="0"/>
              <a:t>Majid</a:t>
            </a:r>
            <a:r>
              <a:rPr lang="en-US" dirty="0" smtClean="0"/>
              <a:t> Al </a:t>
            </a:r>
            <a:r>
              <a:rPr lang="en-US" dirty="0" err="1" smtClean="0"/>
              <a:t>Eissa</a:t>
            </a:r>
            <a:r>
              <a:rPr lang="en-US" dirty="0" smtClean="0"/>
              <a:t> a, b, c, *, Hassan N. </a:t>
            </a:r>
            <a:r>
              <a:rPr lang="en-US" dirty="0" err="1" smtClean="0"/>
              <a:t>Saleheen</a:t>
            </a:r>
            <a:r>
              <a:rPr lang="en-US" dirty="0" smtClean="0"/>
              <a:t> a, b, </a:t>
            </a:r>
            <a:r>
              <a:rPr lang="en-US" dirty="0" err="1" smtClean="0"/>
              <a:t>Maha</a:t>
            </a:r>
            <a:r>
              <a:rPr lang="en-US" dirty="0" smtClean="0"/>
              <a:t> </a:t>
            </a:r>
            <a:r>
              <a:rPr lang="en-US" dirty="0" err="1" smtClean="0"/>
              <a:t>Almuneef</a:t>
            </a:r>
            <a:r>
              <a:rPr lang="en-US" dirty="0" smtClean="0"/>
              <a:t> a, c, </a:t>
            </a:r>
            <a:r>
              <a:rPr lang="en-US" dirty="0" err="1" smtClean="0"/>
              <a:t>Muna</a:t>
            </a:r>
            <a:r>
              <a:rPr lang="en-US" dirty="0" smtClean="0"/>
              <a:t> Al </a:t>
            </a:r>
            <a:r>
              <a:rPr lang="en-US" dirty="0" err="1" smtClean="0"/>
              <a:t>Saadoon</a:t>
            </a:r>
            <a:r>
              <a:rPr lang="en-US" dirty="0" smtClean="0"/>
              <a:t> d,</a:t>
            </a:r>
          </a:p>
          <a:p>
            <a:r>
              <a:rPr lang="en-US" dirty="0" smtClean="0"/>
              <a:t>Mona </a:t>
            </a:r>
            <a:r>
              <a:rPr lang="en-US" dirty="0" err="1" smtClean="0"/>
              <a:t>Alkhawari</a:t>
            </a:r>
            <a:r>
              <a:rPr lang="en-US" dirty="0" smtClean="0"/>
              <a:t> e, Aisha </a:t>
            </a:r>
            <a:r>
              <a:rPr lang="en-US" dirty="0" err="1" smtClean="0"/>
              <a:t>Almidfa</a:t>
            </a:r>
            <a:r>
              <a:rPr lang="en-US" dirty="0" smtClean="0"/>
              <a:t> f, </a:t>
            </a:r>
            <a:r>
              <a:rPr lang="en-US" dirty="0" err="1" smtClean="0"/>
              <a:t>Fadheela</a:t>
            </a:r>
            <a:r>
              <a:rPr lang="en-US" dirty="0" smtClean="0"/>
              <a:t> </a:t>
            </a:r>
            <a:r>
              <a:rPr lang="en-US" dirty="0" err="1" smtClean="0"/>
              <a:t>Almahroos</a:t>
            </a:r>
            <a:r>
              <a:rPr lang="en-US" dirty="0" smtClean="0"/>
              <a:t> 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1066800"/>
            <a:ext cx="1219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Published at: 17 July 2019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1143000"/>
            <a:ext cx="3352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8800" y="13716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Domain: International Journal of Pediatrics and</a:t>
            </a:r>
          </a:p>
          <a:p>
            <a:r>
              <a:rPr lang="en-US" dirty="0" smtClean="0"/>
              <a:t>Adolescent Medicine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000" y="2819400"/>
            <a:ext cx="3048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67400" y="28194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Title: Child maltreatment prevention readiness in Gulf Cooperation Council</a:t>
            </a:r>
          </a:p>
          <a:p>
            <a:r>
              <a:rPr lang="en-US" dirty="0" smtClean="0"/>
              <a:t>(GCC) countries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0" y="3124200"/>
            <a:ext cx="1828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05200" y="3124200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Background: Child maltreatment (CM) is a global public health problem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3581400"/>
            <a:ext cx="25908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1000" y="3810000"/>
            <a:ext cx="220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Methods: This cross-sectional study  was conducted in the GCC countries. Participants were key</a:t>
            </a:r>
          </a:p>
          <a:p>
            <a:r>
              <a:rPr lang="en-US" dirty="0" smtClean="0"/>
              <a:t>decision makers and senior managers in the field of CM.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943600" y="4114800"/>
            <a:ext cx="30480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43600" y="4038600"/>
            <a:ext cx="32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 GCC countries have to implement large-scale evidence-based CMP programs. Strengthening their material, human, and technical resources, and improving the quality</a:t>
            </a:r>
          </a:p>
          <a:p>
            <a:r>
              <a:rPr lang="en-US" dirty="0" smtClean="0"/>
              <a:t>of scientific data are required to improve each country's</a:t>
            </a:r>
          </a:p>
          <a:p>
            <a:r>
              <a:rPr lang="en-US" dirty="0" smtClean="0"/>
              <a:t>readiness.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971800" y="4953000"/>
            <a:ext cx="2819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48000" y="487680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Children</a:t>
            </a:r>
          </a:p>
          <a:p>
            <a:r>
              <a:rPr lang="en-US" dirty="0" smtClean="0"/>
              <a:t>exposed to emotional, physical, or sexual abuse are at much greater risk of various negative health</a:t>
            </a:r>
          </a:p>
          <a:p>
            <a:r>
              <a:rPr lang="en-US" dirty="0" smtClean="0"/>
              <a:t>outcomes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581400" y="1447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8" idx="1"/>
          </p:cNvCxnSpPr>
          <p:nvPr/>
        </p:nvCxnSpPr>
        <p:spPr>
          <a:xfrm>
            <a:off x="5181600" y="171450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2" idx="0"/>
          </p:cNvCxnSpPr>
          <p:nvPr/>
        </p:nvCxnSpPr>
        <p:spPr>
          <a:xfrm rot="16200000" flipH="1">
            <a:off x="6991350" y="2533650"/>
            <a:ext cx="4572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</p:cNvCxnSpPr>
          <p:nvPr/>
        </p:nvCxnSpPr>
        <p:spPr>
          <a:xfrm rot="10800000" flipV="1">
            <a:off x="5257800" y="3390900"/>
            <a:ext cx="457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1"/>
          </p:cNvCxnSpPr>
          <p:nvPr/>
        </p:nvCxnSpPr>
        <p:spPr>
          <a:xfrm rot="10800000" flipV="1">
            <a:off x="2743200" y="3924300"/>
            <a:ext cx="685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20" idx="1"/>
          </p:cNvCxnSpPr>
          <p:nvPr/>
        </p:nvCxnSpPr>
        <p:spPr>
          <a:xfrm>
            <a:off x="2743200" y="5105400"/>
            <a:ext cx="2286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5410200" y="43434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Brief 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Flow Chart-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19912" t="26042" r="29722" b="18750"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Brief 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Sequence diagram-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:\Users\lenovo\Desktop\Captur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3999"/>
            <a:ext cx="9144000" cy="533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745</Words>
  <Application>Microsoft Office PowerPoint</Application>
  <PresentationFormat>On-screen Show (4:3)</PresentationFormat>
  <Paragraphs>113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CONTENT</vt:lpstr>
      <vt:lpstr>Introduction </vt:lpstr>
      <vt:lpstr>OBJECTIVES/GOALS</vt:lpstr>
      <vt:lpstr>Literature Survey</vt:lpstr>
      <vt:lpstr>Literature Survey</vt:lpstr>
      <vt:lpstr>Literature Survey</vt:lpstr>
      <vt:lpstr>Brief on System</vt:lpstr>
      <vt:lpstr>Brief on System</vt:lpstr>
      <vt:lpstr>Advantages and Disadvantages</vt:lpstr>
      <vt:lpstr>Conclusion</vt:lpstr>
      <vt:lpstr>References</vt:lpstr>
      <vt:lpstr>Slide 13</vt:lpstr>
    </vt:vector>
  </TitlesOfParts>
  <Company>Sandvik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Protyush Debnath</dc:creator>
  <cp:lastModifiedBy>Apoorva</cp:lastModifiedBy>
  <cp:revision>242</cp:revision>
  <dcterms:created xsi:type="dcterms:W3CDTF">2013-09-11T11:57:39Z</dcterms:created>
  <dcterms:modified xsi:type="dcterms:W3CDTF">2019-10-08T11:04:05Z</dcterms:modified>
</cp:coreProperties>
</file>