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iFHHaebcBzZGsDxeC6Xb/4WQ0g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1" name="Google Shape;31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33400" y="690800"/>
            <a:ext cx="8229600" cy="3576300"/>
          </a:xfrm>
          <a:prstGeom prst="roundRect">
            <a:avLst>
              <a:gd fmla="val 16905" name="adj"/>
            </a:avLst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Prediction of FinFET Current-Voltage and Capacitance-Voltage curves using Machine Learning with Autoencoder</a:t>
            </a:r>
            <a:br>
              <a:rPr lang="en-US"/>
            </a:br>
            <a:r>
              <a:rPr lang="en-US" sz="1600"/>
              <a:t>Kashyap Mehta and Hiu-Yung Wong , Senior Member, IEEE</a:t>
            </a:r>
            <a:br>
              <a:rPr lang="en-US"/>
            </a:b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4495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370"/>
              </a:spcBef>
              <a:spcAft>
                <a:spcPts val="0"/>
              </a:spcAft>
              <a:buClr>
                <a:srgbClr val="953734"/>
              </a:buClr>
              <a:buSzPct val="100000"/>
              <a:buNone/>
            </a:pPr>
            <a:r>
              <a:rPr lang="en-US" sz="2000">
                <a:solidFill>
                  <a:srgbClr val="953734"/>
                </a:solidFill>
              </a:rPr>
              <a:t>Consolidated By: </a:t>
            </a:r>
            <a:endParaRPr/>
          </a:p>
          <a:p>
            <a:pPr indent="0" lvl="0" marL="0" rtl="0" algn="ctr">
              <a:spcBef>
                <a:spcPts val="370"/>
              </a:spcBef>
              <a:spcAft>
                <a:spcPts val="0"/>
              </a:spcAft>
              <a:buClr>
                <a:srgbClr val="953734"/>
              </a:buClr>
              <a:buSzPct val="100000"/>
              <a:buNone/>
            </a:pPr>
            <a:r>
              <a:rPr lang="en-US" sz="2000">
                <a:solidFill>
                  <a:srgbClr val="953734"/>
                </a:solidFill>
              </a:rPr>
              <a:t>Aakanksha Gupta</a:t>
            </a:r>
            <a:endParaRPr/>
          </a:p>
          <a:p>
            <a:pPr indent="0" lvl="0" marL="0" rtl="0" algn="ctr">
              <a:spcBef>
                <a:spcPts val="370"/>
              </a:spcBef>
              <a:spcAft>
                <a:spcPts val="0"/>
              </a:spcAft>
              <a:buClr>
                <a:srgbClr val="953734"/>
              </a:buClr>
              <a:buSzPct val="100000"/>
              <a:buNone/>
            </a:pPr>
            <a:r>
              <a:rPr lang="en-US" sz="2000">
                <a:solidFill>
                  <a:srgbClr val="953734"/>
                </a:solidFill>
              </a:rPr>
              <a:t>Computer Engineering Department</a:t>
            </a:r>
            <a:endParaRPr/>
          </a:p>
          <a:p>
            <a:pPr indent="0" lvl="0" marL="0" rtl="0" algn="ctr">
              <a:spcBef>
                <a:spcPts val="370"/>
              </a:spcBef>
              <a:spcAft>
                <a:spcPts val="0"/>
              </a:spcAft>
              <a:buClr>
                <a:srgbClr val="953734"/>
              </a:buClr>
              <a:buSzPct val="100000"/>
              <a:buNone/>
            </a:pPr>
            <a:r>
              <a:rPr lang="en-US" sz="2000">
                <a:solidFill>
                  <a:srgbClr val="953734"/>
                </a:solidFill>
              </a:rPr>
              <a:t>San Jose State University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838200" y="762000"/>
            <a:ext cx="7086600" cy="11430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>
            <p:ph type="ctrTitle"/>
          </p:nvPr>
        </p:nvSpPr>
        <p:spPr>
          <a:xfrm>
            <a:off x="609600" y="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Problem Statement and Overall Strategy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>
            <p:ph idx="1" type="subTitle"/>
          </p:nvPr>
        </p:nvSpPr>
        <p:spPr>
          <a:xfrm>
            <a:off x="457200" y="205740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23031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Predicting full transistor current-voltage(IV) and capacitance-voltage(CV) using machine learning. </a:t>
            </a:r>
            <a:endParaRPr/>
          </a:p>
          <a:p>
            <a:pPr indent="0" lvl="0" marL="0" rtl="0" algn="l">
              <a:spcBef>
                <a:spcPts val="387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3031" lvl="0" marL="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Strategy:</a:t>
            </a: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</a:t>
            </a:r>
            <a:r>
              <a:rPr lang="en-US" sz="3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collected of transistor are exposed to an auto encoder to perform efficient coding of signals. Encoded signal is then sent to a 3</a:t>
            </a:r>
            <a:r>
              <a:rPr baseline="30000"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order polynomial regression model to allow accurate prediction. In the third and final part, in order to improve the results, noise filtering is used.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generate IV/CV data, the gate length(Lg), fin top width(Wtop) and gate metal workfunction(Wf) are varied randomly and independently in the ranges of 15nm-25nm, 5nm-15nm and 4.4eV-4.7eV respectively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1828800" y="228600"/>
            <a:ext cx="5410200" cy="11430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/>
              <a:t>Architecture</a:t>
            </a:r>
            <a:endParaRPr b="1"/>
          </a:p>
        </p:txBody>
      </p:sp>
      <p:pic>
        <p:nvPicPr>
          <p:cNvPr descr="Capture.PNG" id="105" name="Google Shape;10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497" y="2119863"/>
            <a:ext cx="3801006" cy="348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609600" y="381000"/>
            <a:ext cx="7924800" cy="12192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Data Source(FinFET transistor)</a:t>
            </a:r>
            <a:endParaRPr/>
          </a:p>
        </p:txBody>
      </p:sp>
      <p:pic>
        <p:nvPicPr>
          <p:cNvPr descr="Capture2.PNG" id="112" name="Google Shape;11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7207" y="2196073"/>
            <a:ext cx="3829585" cy="333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2590800" y="304800"/>
            <a:ext cx="4343400" cy="12192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Data Size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Testing done on 3 machines, to study the effects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of training curves. </a:t>
            </a:r>
            <a:br>
              <a:rPr lang="en-US"/>
            </a:br>
            <a:br>
              <a:rPr lang="en-US"/>
            </a:br>
            <a:r>
              <a:rPr lang="en-US"/>
              <a:t>1. AE200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2. AE50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3. AE25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*AE denotes Autoencoder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/>
          <p:nvPr/>
        </p:nvSpPr>
        <p:spPr>
          <a:xfrm>
            <a:off x="609600" y="381000"/>
            <a:ext cx="7924800" cy="12192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>
            <p:ph type="title"/>
          </p:nvPr>
        </p:nvSpPr>
        <p:spPr>
          <a:xfrm>
            <a:off x="533400" y="228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Parameters required in each Step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Step 1: Auto encoder</a:t>
            </a:r>
            <a:endParaRPr/>
          </a:p>
        </p:txBody>
      </p:sp>
      <p:sp>
        <p:nvSpPr>
          <p:cNvPr id="127" name="Google Shape;127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Inputs of AE are Standard scalar logarithmic values. 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5 layers using RELU for activation. 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 and last hidden layer have 40 nodes and middle hidden layers has 3 hidden nodes. 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number of hidden nodes is set to 3 because of the variations in the curves are caused by 3 parameters (Lg, Wtop, Wf).</a:t>
            </a:r>
            <a:endParaRPr/>
          </a:p>
        </p:txBody>
      </p:sp>
      <p:sp>
        <p:nvSpPr>
          <p:cNvPr id="128" name="Google Shape;128;p6"/>
          <p:cNvSpPr txBox="1"/>
          <p:nvPr>
            <p:ph idx="3" type="body"/>
          </p:nvPr>
        </p:nvSpPr>
        <p:spPr>
          <a:xfrm>
            <a:off x="4646688" y="1743188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Step 2: Polynomial Regression</a:t>
            </a:r>
            <a:endParaRPr/>
          </a:p>
        </p:txBody>
      </p:sp>
      <p:sp>
        <p:nvSpPr>
          <p:cNvPr id="129" name="Google Shape;129;p6"/>
          <p:cNvSpPr txBox="1"/>
          <p:nvPr>
            <p:ph idx="4" type="body"/>
          </p:nvPr>
        </p:nvSpPr>
        <p:spPr>
          <a:xfrm>
            <a:off x="4646613" y="2341325"/>
            <a:ext cx="4041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Degree of Freedom = 3</a:t>
            </a:r>
            <a:endParaRPr sz="2200"/>
          </a:p>
        </p:txBody>
      </p:sp>
      <p:sp>
        <p:nvSpPr>
          <p:cNvPr id="130" name="Google Shape;130;p6"/>
          <p:cNvSpPr/>
          <p:nvPr/>
        </p:nvSpPr>
        <p:spPr>
          <a:xfrm>
            <a:off x="4724400" y="2971800"/>
            <a:ext cx="2969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Noise Filtering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4724400" y="3733800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Noise Auto encoder + Low Pass Filter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/>
          <p:nvPr/>
        </p:nvSpPr>
        <p:spPr>
          <a:xfrm>
            <a:off x="2895600" y="304800"/>
            <a:ext cx="3352800" cy="12192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Scatter plot denotes the results between coefficient of determination and Ion, Ioff, DIBL and gm2(1</a:t>
            </a:r>
            <a:r>
              <a:rPr baseline="30000" lang="en-US" sz="2400"/>
              <a:t>st</a:t>
            </a:r>
            <a:r>
              <a:rPr lang="en-US" sz="2400"/>
              <a:t> derivative of curve).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By reducing the training data to only 50(AE50) it still captures features although with large error.</a:t>
            </a:r>
            <a:endParaRPr sz="2400"/>
          </a:p>
        </p:txBody>
      </p:sp>
      <p:pic>
        <p:nvPicPr>
          <p:cNvPr descr="Capture1.PNG" id="139" name="Google Shape;139;p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8497" y="1629257"/>
            <a:ext cx="3258005" cy="446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2895600" y="304800"/>
            <a:ext cx="3352800" cy="12192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AE can be used to capture relationship between design parameters and IV/CV curves with as few as 25-50 training curves.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domain knowledge is required for establishing this relationship.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/>
        </p:nvSpPr>
        <p:spPr>
          <a:xfrm>
            <a:off x="2057400" y="304800"/>
            <a:ext cx="4953000" cy="12192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Future Prospects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underlying paper, it is expected that same methodology can be used to understand novel devices through training with limited experimental data before the underlying physics is understood.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2021-07-19T09:17:49Z</dcterms:created>
  <dc:creator>AAKANKSHA</dc:creator>
</cp:coreProperties>
</file>