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73" r:id="rId1"/>
  </p:sldMasterIdLst>
  <p:notesMasterIdLst>
    <p:notesMasterId r:id="rId13"/>
  </p:notesMasterIdLst>
  <p:sldIdLst>
    <p:sldId id="256" r:id="rId2"/>
    <p:sldId id="257" r:id="rId3"/>
    <p:sldId id="258" r:id="rId4"/>
    <p:sldId id="259" r:id="rId5"/>
    <p:sldId id="262" r:id="rId6"/>
    <p:sldId id="263" r:id="rId7"/>
    <p:sldId id="264" r:id="rId8"/>
    <p:sldId id="265" r:id="rId9"/>
    <p:sldId id="266" r:id="rId10"/>
    <p:sldId id="267" r:id="rId11"/>
    <p:sldId id="268" r:id="rId12"/>
  </p:sldIdLst>
  <p:sldSz cx="12192000" cy="6858000"/>
  <p:notesSz cx="6858000" cy="9144000"/>
  <p:embeddedFontLst>
    <p:embeddedFont>
      <p:font typeface="Calibri" panose="020F0502020204030204" pitchFamily="34" charset="0"/>
      <p:regular r:id="rId14"/>
      <p:bold r:id="rId15"/>
      <p:italic r:id="rId16"/>
      <p:boldItalic r:id="rId17"/>
    </p:embeddedFont>
    <p:embeddedFont>
      <p:font typeface="Century Gothic" panose="020B0502020202020204" pitchFamily="34" charset="0"/>
      <p:regular r:id="rId18"/>
      <p:bold r:id="rId19"/>
      <p:italic r:id="rId20"/>
      <p:boldItalic r:id="rId21"/>
    </p:embeddedFont>
    <p:embeddedFont>
      <p:font typeface="Wingdings 3" panose="05040102010807070707" pitchFamily="18" charset="2"/>
      <p:regular r:id="rId2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ja1iNMUlAlqX4iV31sKtFy/FYF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snapToGrid="0">
      <p:cViewPr varScale="1">
        <p:scale>
          <a:sx n="63" d="100"/>
          <a:sy n="63" d="100"/>
        </p:scale>
        <p:origin x="79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38423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959956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9758529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370763824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0045478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2149005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982805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470764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62480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43662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95692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08122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57172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07941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35256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52293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3805270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48029880"/>
      </p:ext>
    </p:extLst>
  </p:cSld>
  <p:clrMap bg1="dk1" tx1="lt1" bg2="dk2" tx2="lt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 id="2147483790"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684212" y="2537138"/>
            <a:ext cx="6400800" cy="3254062"/>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SzPts val="1680"/>
              <a:buNone/>
            </a:pPr>
            <a:r>
              <a:rPr lang="en-US" sz="3600" dirty="0">
                <a:solidFill>
                  <a:schemeClr val="lt1"/>
                </a:solidFill>
                <a:latin typeface="Times New Roman"/>
                <a:ea typeface="Times New Roman"/>
                <a:cs typeface="Times New Roman"/>
                <a:sym typeface="Times New Roman"/>
              </a:rPr>
              <a:t>Store Sales Prediction</a:t>
            </a:r>
          </a:p>
          <a:p>
            <a:pPr marL="0" lvl="0" indent="0" algn="ctr" rtl="0">
              <a:spcBef>
                <a:spcPts val="0"/>
              </a:spcBef>
              <a:spcAft>
                <a:spcPts val="0"/>
              </a:spcAft>
              <a:buSzPts val="1680"/>
              <a:buNone/>
            </a:pPr>
            <a:endParaRPr lang="en-US" sz="3600" dirty="0">
              <a:solidFill>
                <a:schemeClr val="lt1"/>
              </a:solidFill>
              <a:latin typeface="Times New Roman"/>
              <a:ea typeface="Times New Roman"/>
              <a:cs typeface="Times New Roman"/>
              <a:sym typeface="Times New Roman"/>
            </a:endParaRPr>
          </a:p>
          <a:p>
            <a:pPr marL="0" lvl="0" indent="0" algn="ctr" rtl="0">
              <a:spcBef>
                <a:spcPts val="0"/>
              </a:spcBef>
              <a:spcAft>
                <a:spcPts val="0"/>
              </a:spcAft>
              <a:buSzPts val="1680"/>
              <a:buNone/>
            </a:pPr>
            <a:endParaRPr lang="en-US" sz="3600" dirty="0">
              <a:solidFill>
                <a:schemeClr val="lt1"/>
              </a:solidFill>
              <a:latin typeface="Times New Roman"/>
              <a:ea typeface="Times New Roman"/>
              <a:cs typeface="Times New Roman"/>
              <a:sym typeface="Times New Roman"/>
            </a:endParaRPr>
          </a:p>
          <a:p>
            <a:pPr marL="0" lvl="0" indent="0" algn="ctr" rtl="0">
              <a:spcBef>
                <a:spcPts val="0"/>
              </a:spcBef>
              <a:spcAft>
                <a:spcPts val="0"/>
              </a:spcAft>
              <a:buSzPts val="1680"/>
              <a:buNone/>
            </a:pPr>
            <a:endParaRPr lang="en-US" sz="3600" dirty="0">
              <a:solidFill>
                <a:schemeClr val="lt1"/>
              </a:solidFill>
              <a:latin typeface="Times New Roman"/>
              <a:ea typeface="Times New Roman"/>
              <a:cs typeface="Times New Roman"/>
              <a:sym typeface="Times New Roman"/>
            </a:endParaRPr>
          </a:p>
          <a:p>
            <a:pPr marL="0" lvl="0" indent="0" algn="ctr" rtl="0">
              <a:spcBef>
                <a:spcPts val="0"/>
              </a:spcBef>
              <a:spcAft>
                <a:spcPts val="0"/>
              </a:spcAft>
              <a:buSzPts val="1680"/>
              <a:buNone/>
            </a:pPr>
            <a:r>
              <a:rPr lang="en-US" sz="3600" dirty="0">
                <a:solidFill>
                  <a:schemeClr val="lt1"/>
                </a:solidFill>
                <a:latin typeface="Times New Roman"/>
                <a:ea typeface="Times New Roman"/>
                <a:cs typeface="Times New Roman"/>
                <a:sym typeface="Times New Roman"/>
              </a:rPr>
              <a:t>        </a:t>
            </a:r>
            <a:r>
              <a:rPr lang="en-US" sz="1200" dirty="0" err="1">
                <a:solidFill>
                  <a:schemeClr val="lt1"/>
                </a:solidFill>
                <a:latin typeface="Times New Roman"/>
                <a:ea typeface="Times New Roman"/>
                <a:cs typeface="Times New Roman"/>
                <a:sym typeface="Times New Roman"/>
              </a:rPr>
              <a:t>Aakanksha</a:t>
            </a:r>
            <a:r>
              <a:rPr lang="en-US" sz="1200" dirty="0">
                <a:solidFill>
                  <a:schemeClr val="lt1"/>
                </a:solidFill>
                <a:latin typeface="Times New Roman"/>
                <a:ea typeface="Times New Roman"/>
                <a:cs typeface="Times New Roman"/>
                <a:sym typeface="Times New Roman"/>
              </a:rPr>
              <a:t> Jadhav</a:t>
            </a:r>
            <a:endParaRPr sz="12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2"/>
          <p:cNvSpPr txBox="1">
            <a:spLocks noGrp="1"/>
          </p:cNvSpPr>
          <p:nvPr>
            <p:ph idx="1"/>
          </p:nvPr>
        </p:nvSpPr>
        <p:spPr>
          <a:xfrm>
            <a:off x="684212" y="685800"/>
            <a:ext cx="10765106" cy="593394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440"/>
              <a:buNone/>
            </a:pPr>
            <a:r>
              <a:rPr lang="en-US" sz="1800" dirty="0">
                <a:solidFill>
                  <a:schemeClr val="lt1"/>
                </a:solidFill>
                <a:latin typeface="Times New Roman"/>
                <a:ea typeface="Times New Roman"/>
                <a:cs typeface="Times New Roman"/>
                <a:sym typeface="Times New Roman"/>
              </a:rPr>
              <a:t>Q 7) How training was done or what models were used?</a:t>
            </a:r>
            <a:endParaRPr dirty="0"/>
          </a:p>
          <a:p>
            <a:pPr marL="285750" lvl="0" indent="-285750" algn="l" rtl="0">
              <a:spcBef>
                <a:spcPts val="960"/>
              </a:spcBef>
              <a:spcAft>
                <a:spcPts val="0"/>
              </a:spcAft>
              <a:buSzPts val="1440"/>
              <a:buChar char="▶"/>
            </a:pPr>
            <a:r>
              <a:rPr lang="en-US" sz="1800" dirty="0">
                <a:solidFill>
                  <a:schemeClr val="lt1"/>
                </a:solidFill>
                <a:latin typeface="Times New Roman"/>
                <a:cs typeface="Times New Roman"/>
                <a:sym typeface="Times New Roman"/>
              </a:rPr>
              <a:t> perform </a:t>
            </a:r>
            <a:r>
              <a:rPr lang="en-US" sz="1800" dirty="0" err="1">
                <a:solidFill>
                  <a:schemeClr val="lt1"/>
                </a:solidFill>
                <a:latin typeface="Times New Roman"/>
                <a:cs typeface="Times New Roman"/>
                <a:sym typeface="Times New Roman"/>
              </a:rPr>
              <a:t>Partioning</a:t>
            </a:r>
            <a:r>
              <a:rPr lang="en-US" sz="1800" dirty="0">
                <a:solidFill>
                  <a:schemeClr val="lt1"/>
                </a:solidFill>
                <a:latin typeface="Times New Roman"/>
                <a:cs typeface="Times New Roman"/>
                <a:sym typeface="Times New Roman"/>
              </a:rPr>
              <a:t> on Train data.</a:t>
            </a:r>
            <a:endParaRPr lang="en-US" dirty="0"/>
          </a:p>
          <a:p>
            <a:pPr marL="285750" lvl="0" indent="-285750" algn="l" rtl="0">
              <a:spcBef>
                <a:spcPts val="960"/>
              </a:spcBef>
              <a:spcAft>
                <a:spcPts val="0"/>
              </a:spcAft>
              <a:buSzPts val="1440"/>
              <a:buChar char="▶"/>
            </a:pPr>
            <a:r>
              <a:rPr lang="en-US" sz="1800" dirty="0">
                <a:solidFill>
                  <a:schemeClr val="lt1"/>
                </a:solidFill>
                <a:latin typeface="Times New Roman"/>
                <a:ea typeface="Times New Roman"/>
                <a:cs typeface="Times New Roman"/>
                <a:sym typeface="Times New Roman"/>
              </a:rPr>
              <a:t> The training and validation data were divided.</a:t>
            </a:r>
            <a:endParaRPr dirty="0"/>
          </a:p>
          <a:p>
            <a:pPr marL="285750" indent="-285750">
              <a:spcBef>
                <a:spcPts val="960"/>
              </a:spcBef>
              <a:buSzPts val="1440"/>
              <a:buFont typeface="Wingdings 3" charset="2"/>
              <a:buChar char="▶"/>
            </a:pPr>
            <a:r>
              <a:rPr lang="en-US" sz="1800" dirty="0">
                <a:solidFill>
                  <a:schemeClr val="lt1"/>
                </a:solidFill>
                <a:latin typeface="Times New Roman"/>
                <a:cs typeface="Times New Roman"/>
              </a:rPr>
              <a:t>Algorithms like Linear Regression, Decision Trees, Random Forest, Gradient Boosting, Ada Boosting, Extreme Gradient Boosting and Support Vector Machine were used for model training and based on RMSE &amp; r2_score the Random Forest model is saved for Validation.</a:t>
            </a:r>
            <a:endParaRPr sz="1800" dirty="0">
              <a:solidFill>
                <a:schemeClr val="lt1"/>
              </a:solidFill>
              <a:latin typeface="Times New Roman"/>
              <a:cs typeface="Times New Roman"/>
            </a:endParaRPr>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Q 8) How Prediction was done?</a:t>
            </a:r>
            <a:endParaRPr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The testing files are shared by the client .We Perform the same life cycle. Model is loaded and perform prediction. In the end we get the accumulated data of predictions.</a:t>
            </a:r>
            <a:endParaRPr sz="18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3"/>
          <p:cNvSpPr txBox="1">
            <a:spLocks noGrp="1"/>
          </p:cNvSpPr>
          <p:nvPr>
            <p:ph idx="1"/>
          </p:nvPr>
        </p:nvSpPr>
        <p:spPr>
          <a:xfrm>
            <a:off x="684211" y="685800"/>
            <a:ext cx="11125715" cy="3615267"/>
          </a:xfrm>
          <a:prstGeom prst="rect">
            <a:avLst/>
          </a:prstGeom>
          <a:noFill/>
          <a:ln>
            <a:noFill/>
          </a:ln>
        </p:spPr>
        <p:txBody>
          <a:bodyPr spcFirstLastPara="1" wrap="square" lIns="91425" tIns="45700" rIns="91425" bIns="45700" anchor="ctr" anchorCtr="0">
            <a:normAutofit/>
          </a:bodyPr>
          <a:lstStyle/>
          <a:p>
            <a:pPr marL="285750" lvl="0" indent="-285750" algn="l" rtl="0">
              <a:spcBef>
                <a:spcPts val="0"/>
              </a:spcBef>
              <a:spcAft>
                <a:spcPts val="0"/>
              </a:spcAft>
              <a:buSzPts val="1440"/>
              <a:buChar char="▶"/>
            </a:pPr>
            <a:r>
              <a:rPr lang="en-US" sz="1800" dirty="0">
                <a:solidFill>
                  <a:schemeClr val="lt1"/>
                </a:solidFill>
                <a:latin typeface="Times New Roman"/>
                <a:ea typeface="Times New Roman"/>
                <a:cs typeface="Times New Roman"/>
                <a:sym typeface="Times New Roman"/>
              </a:rPr>
              <a:t>Q 9) What are the different stages of deployment?</a:t>
            </a:r>
            <a:endParaRPr dirty="0"/>
          </a:p>
          <a:p>
            <a:pPr marL="457200" lvl="1" indent="0" algn="l" rtl="0">
              <a:spcBef>
                <a:spcPts val="960"/>
              </a:spcBef>
              <a:spcAft>
                <a:spcPts val="0"/>
              </a:spcAft>
              <a:buSzPts val="1440"/>
              <a:buNone/>
            </a:pPr>
            <a:r>
              <a:rPr lang="en-US" dirty="0">
                <a:solidFill>
                  <a:schemeClr val="lt1"/>
                </a:solidFill>
                <a:latin typeface="Times New Roman"/>
                <a:cs typeface="Times New Roman"/>
                <a:sym typeface="Times New Roman"/>
              </a:rPr>
              <a:t>We do deploying Using flask on </a:t>
            </a:r>
            <a:r>
              <a:rPr lang="en-US" dirty="0" err="1">
                <a:solidFill>
                  <a:schemeClr val="lt1"/>
                </a:solidFill>
                <a:latin typeface="Times New Roman"/>
                <a:cs typeface="Times New Roman"/>
                <a:sym typeface="Times New Roman"/>
              </a:rPr>
              <a:t>heroku</a:t>
            </a:r>
            <a:endParaRPr dirty="0"/>
          </a:p>
          <a:p>
            <a:pPr marL="742950" lvl="1" indent="-285750" algn="l" rtl="0">
              <a:spcBef>
                <a:spcPts val="960"/>
              </a:spcBef>
              <a:spcAft>
                <a:spcPts val="0"/>
              </a:spcAft>
              <a:buSzPts val="1440"/>
              <a:buChar char="▶"/>
            </a:pPr>
            <a:r>
              <a:rPr lang="en-IN" dirty="0">
                <a:latin typeface="Calibri" panose="020F0502020204030204" pitchFamily="34" charset="0"/>
                <a:cs typeface="Calibri" panose="020F0502020204030204" pitchFamily="34" charset="0"/>
              </a:rPr>
              <a:t>Development.</a:t>
            </a:r>
          </a:p>
          <a:p>
            <a:pPr marL="742950" lvl="1" indent="-285750" algn="l" rtl="0">
              <a:spcBef>
                <a:spcPts val="960"/>
              </a:spcBef>
              <a:spcAft>
                <a:spcPts val="0"/>
              </a:spcAft>
              <a:buSzPts val="1440"/>
              <a:buChar char="▶"/>
            </a:pPr>
            <a:r>
              <a:rPr lang="en-IN" dirty="0">
                <a:latin typeface="Calibri" panose="020F0502020204030204" pitchFamily="34" charset="0"/>
                <a:cs typeface="Calibri" panose="020F0502020204030204" pitchFamily="34" charset="0"/>
              </a:rPr>
              <a:t>Review.</a:t>
            </a:r>
          </a:p>
          <a:p>
            <a:pPr marL="742950" lvl="1" indent="-285750" algn="l" rtl="0">
              <a:spcBef>
                <a:spcPts val="960"/>
              </a:spcBef>
              <a:spcAft>
                <a:spcPts val="0"/>
              </a:spcAft>
              <a:buSzPts val="1440"/>
              <a:buChar char="▶"/>
            </a:pPr>
            <a:r>
              <a:rPr lang="en-IN" dirty="0">
                <a:latin typeface="Calibri" panose="020F0502020204030204" pitchFamily="34" charset="0"/>
                <a:cs typeface="Calibri" panose="020F0502020204030204" pitchFamily="34" charset="0"/>
              </a:rPr>
              <a:t>Staging.</a:t>
            </a:r>
          </a:p>
          <a:p>
            <a:pPr marL="742950" lvl="1" indent="-285750" algn="l" rtl="0">
              <a:spcBef>
                <a:spcPts val="960"/>
              </a:spcBef>
              <a:spcAft>
                <a:spcPts val="0"/>
              </a:spcAft>
              <a:buSzPts val="1440"/>
              <a:buChar char="▶"/>
            </a:pPr>
            <a:r>
              <a:rPr lang="en-IN" dirty="0">
                <a:latin typeface="Calibri" panose="020F0502020204030204" pitchFamily="34" charset="0"/>
                <a:cs typeface="Calibri" panose="020F0502020204030204" pitchFamily="34" charset="0"/>
              </a:rPr>
              <a:t>Production.</a:t>
            </a:r>
          </a:p>
          <a:p>
            <a:pPr marL="285750" lvl="0" indent="-194310" algn="l" rtl="0">
              <a:spcBef>
                <a:spcPts val="960"/>
              </a:spcBef>
              <a:spcAft>
                <a:spcPts val="0"/>
              </a:spcAft>
              <a:buSzPts val="1440"/>
              <a:buNone/>
            </a:pPr>
            <a:endParaRPr sz="18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idx="1"/>
          </p:nvPr>
        </p:nvSpPr>
        <p:spPr>
          <a:xfrm>
            <a:off x="684212" y="685799"/>
            <a:ext cx="8534400" cy="545742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t>					</a:t>
            </a:r>
            <a:r>
              <a:rPr lang="en-US" b="1" dirty="0"/>
              <a:t>	</a:t>
            </a:r>
            <a:endParaRPr dirty="0"/>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Objective: </a:t>
            </a:r>
            <a:endParaRPr dirty="0"/>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I have to build a solution that should able to predict the sales of the</a:t>
            </a:r>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different stores of Big Mart according to the provided dataset.</a:t>
            </a:r>
            <a:endParaRPr dirty="0">
              <a:latin typeface="Times New Roman"/>
              <a:ea typeface="Times New Roman"/>
              <a:cs typeface="Times New Roman"/>
              <a:sym typeface="Times New Roman"/>
            </a:endParaRPr>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Benefits: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Foundation of Planning</a:t>
            </a:r>
            <a:endParaRPr lang="en-US"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Gives Better Insight of Customers Base.</a:t>
            </a:r>
            <a:endParaRPr lang="en-US"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Helps in Easy Flow for  Managing Resources.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Helps in Sales Strategies in Promotional Plans</a:t>
            </a:r>
            <a:endParaRPr dirty="0"/>
          </a:p>
          <a:p>
            <a:pPr marL="0" lvl="0" indent="0" algn="l" rtl="0">
              <a:spcBef>
                <a:spcPts val="1000"/>
              </a:spcBef>
              <a:spcAft>
                <a:spcPts val="0"/>
              </a:spcAft>
              <a:buSzPts val="1600"/>
              <a:buNone/>
            </a:pPr>
            <a:endParaRPr dirty="0"/>
          </a:p>
          <a:p>
            <a:pPr marL="285750" lvl="0" indent="-184150" algn="l" rtl="0">
              <a:spcBef>
                <a:spcPts val="1000"/>
              </a:spcBef>
              <a:spcAft>
                <a:spcPts val="0"/>
              </a:spcAft>
              <a:buSzPts val="1600"/>
              <a:buFont typeface="Noto Sans Symbols"/>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
          <p:cNvSpPr txBox="1">
            <a:spLocks noGrp="1"/>
          </p:cNvSpPr>
          <p:nvPr>
            <p:ph idx="1"/>
          </p:nvPr>
        </p:nvSpPr>
        <p:spPr>
          <a:xfrm>
            <a:off x="684212" y="685800"/>
            <a:ext cx="8534400" cy="5715000"/>
          </a:xfrm>
          <a:prstGeom prst="rect">
            <a:avLst/>
          </a:prstGeom>
          <a:noFill/>
          <a:ln>
            <a:noFill/>
          </a:ln>
        </p:spPr>
        <p:txBody>
          <a:bodyPr spcFirstLastPara="1" wrap="square" lIns="91425" tIns="45700" rIns="91425" bIns="45700" anchor="ctr" anchorCtr="0">
            <a:normAutofit fontScale="85000" lnSpcReduction="20000"/>
          </a:bodyPr>
          <a:lstStyle/>
          <a:p>
            <a:pPr marL="0" lvl="0" indent="0" algn="l" rtl="0">
              <a:spcBef>
                <a:spcPts val="0"/>
              </a:spcBef>
              <a:spcAft>
                <a:spcPts val="0"/>
              </a:spcAft>
              <a:buSzPts val="1760"/>
              <a:buNone/>
            </a:pPr>
            <a:r>
              <a:rPr lang="en-US" sz="3300" dirty="0">
                <a:solidFill>
                  <a:schemeClr val="lt1"/>
                </a:solidFill>
                <a:latin typeface="Times New Roman"/>
                <a:ea typeface="Times New Roman"/>
                <a:cs typeface="Times New Roman"/>
                <a:sym typeface="Times New Roman"/>
              </a:rPr>
              <a:t>Data Sharing Agreement :</a:t>
            </a:r>
            <a:endParaRPr sz="2800" dirty="0"/>
          </a:p>
          <a:p>
            <a:pPr marL="285750" lvl="0" indent="-184150" algn="l" rtl="0">
              <a:spcBef>
                <a:spcPts val="1000"/>
              </a:spcBef>
              <a:spcAft>
                <a:spcPts val="0"/>
              </a:spcAft>
              <a:buSzPts val="1600"/>
              <a:buFont typeface="Noto Sans Symbols"/>
              <a:buNone/>
            </a:pPr>
            <a:r>
              <a:rPr lang="en-US" dirty="0">
                <a:solidFill>
                  <a:schemeClr val="lt1"/>
                </a:solidFill>
                <a:latin typeface="Times New Roman"/>
                <a:ea typeface="Times New Roman"/>
                <a:cs typeface="Times New Roman"/>
                <a:sym typeface="Times New Roman"/>
              </a:rPr>
              <a:t>I have train (8523) and test (5681) data set, train data set has both input and output variable(s). We need to predict the sales for test data set.</a:t>
            </a:r>
          </a:p>
          <a:p>
            <a:pPr marL="285750" lvl="0" indent="-184150" algn="l" rtl="0">
              <a:spcBef>
                <a:spcPts val="1000"/>
              </a:spcBef>
              <a:spcAft>
                <a:spcPts val="0"/>
              </a:spcAft>
              <a:buSzPts val="1600"/>
              <a:buFont typeface="Noto Sans Symbols"/>
              <a:buNone/>
            </a:pPr>
            <a:r>
              <a:rPr lang="fr-FR" dirty="0">
                <a:solidFill>
                  <a:schemeClr val="lt1"/>
                </a:solidFill>
                <a:latin typeface="Times New Roman"/>
                <a:ea typeface="Times New Roman"/>
                <a:cs typeface="Times New Roman"/>
                <a:sym typeface="Times New Roman"/>
              </a:rPr>
              <a:t>Item_Identifier: Unique </a:t>
            </a:r>
            <a:r>
              <a:rPr lang="fr-FR" dirty="0" err="1">
                <a:solidFill>
                  <a:schemeClr val="lt1"/>
                </a:solidFill>
                <a:latin typeface="Times New Roman"/>
                <a:ea typeface="Times New Roman"/>
                <a:cs typeface="Times New Roman"/>
                <a:sym typeface="Times New Roman"/>
              </a:rPr>
              <a:t>product</a:t>
            </a:r>
            <a:r>
              <a:rPr lang="fr-FR" dirty="0">
                <a:solidFill>
                  <a:schemeClr val="lt1"/>
                </a:solidFill>
                <a:latin typeface="Times New Roman"/>
                <a:ea typeface="Times New Roman"/>
                <a:cs typeface="Times New Roman"/>
                <a:sym typeface="Times New Roman"/>
              </a:rPr>
              <a:t> ID</a:t>
            </a:r>
          </a:p>
          <a:p>
            <a:pPr marL="285750" lvl="0" indent="-184150" algn="l" rtl="0">
              <a:spcBef>
                <a:spcPts val="1000"/>
              </a:spcBef>
              <a:spcAft>
                <a:spcPts val="0"/>
              </a:spcAft>
              <a:buSzPts val="1600"/>
              <a:buFont typeface="Noto Sans Symbols"/>
              <a:buNone/>
            </a:pPr>
            <a:r>
              <a:rPr lang="en-US" dirty="0" err="1">
                <a:solidFill>
                  <a:schemeClr val="lt1"/>
                </a:solidFill>
                <a:latin typeface="Times New Roman"/>
                <a:ea typeface="Times New Roman"/>
                <a:cs typeface="Times New Roman"/>
                <a:sym typeface="Times New Roman"/>
              </a:rPr>
              <a:t>Item_Weight</a:t>
            </a:r>
            <a:r>
              <a:rPr lang="en-US" dirty="0">
                <a:solidFill>
                  <a:schemeClr val="lt1"/>
                </a:solidFill>
                <a:latin typeface="Times New Roman"/>
                <a:ea typeface="Times New Roman"/>
                <a:cs typeface="Times New Roman"/>
                <a:sym typeface="Times New Roman"/>
              </a:rPr>
              <a:t>: Weight of product</a:t>
            </a:r>
          </a:p>
          <a:p>
            <a:pPr marL="285750" lvl="0" indent="-184150" algn="l" rtl="0">
              <a:spcBef>
                <a:spcPts val="1000"/>
              </a:spcBef>
              <a:spcAft>
                <a:spcPts val="0"/>
              </a:spcAft>
              <a:buSzPts val="1600"/>
              <a:buFont typeface="Noto Sans Symbols"/>
              <a:buNone/>
            </a:pPr>
            <a:r>
              <a:rPr lang="en-US" dirty="0" err="1">
                <a:solidFill>
                  <a:schemeClr val="lt1"/>
                </a:solidFill>
                <a:latin typeface="Times New Roman"/>
                <a:ea typeface="Times New Roman"/>
                <a:cs typeface="Times New Roman"/>
                <a:sym typeface="Times New Roman"/>
              </a:rPr>
              <a:t>Item_Fat_Content</a:t>
            </a:r>
            <a:r>
              <a:rPr lang="en-US" dirty="0">
                <a:solidFill>
                  <a:schemeClr val="lt1"/>
                </a:solidFill>
                <a:latin typeface="Times New Roman"/>
                <a:ea typeface="Times New Roman"/>
                <a:cs typeface="Times New Roman"/>
                <a:sym typeface="Times New Roman"/>
              </a:rPr>
              <a:t>: Whether the product is low fat or not</a:t>
            </a:r>
          </a:p>
          <a:p>
            <a:pPr marL="285750" lvl="0" indent="-184150" algn="l" rtl="0">
              <a:spcBef>
                <a:spcPts val="1000"/>
              </a:spcBef>
              <a:spcAft>
                <a:spcPts val="0"/>
              </a:spcAft>
              <a:buSzPts val="1600"/>
              <a:buFont typeface="Noto Sans Symbols"/>
              <a:buNone/>
            </a:pPr>
            <a:r>
              <a:rPr lang="en-US" dirty="0" err="1">
                <a:solidFill>
                  <a:schemeClr val="lt1"/>
                </a:solidFill>
                <a:latin typeface="Times New Roman"/>
                <a:ea typeface="Times New Roman"/>
                <a:cs typeface="Times New Roman"/>
                <a:sym typeface="Times New Roman"/>
              </a:rPr>
              <a:t>Item_Visibility</a:t>
            </a:r>
            <a:r>
              <a:rPr lang="en-US" dirty="0">
                <a:solidFill>
                  <a:schemeClr val="lt1"/>
                </a:solidFill>
                <a:latin typeface="Times New Roman"/>
                <a:ea typeface="Times New Roman"/>
                <a:cs typeface="Times New Roman"/>
                <a:sym typeface="Times New Roman"/>
              </a:rPr>
              <a:t>: The % of total display area of all products in a store allocated to the particular product</a:t>
            </a:r>
          </a:p>
          <a:p>
            <a:pPr marL="285750" lvl="0" indent="-184150" algn="l" rtl="0">
              <a:spcBef>
                <a:spcPts val="1000"/>
              </a:spcBef>
              <a:spcAft>
                <a:spcPts val="0"/>
              </a:spcAft>
              <a:buSzPts val="1600"/>
              <a:buFont typeface="Noto Sans Symbols"/>
              <a:buNone/>
            </a:pPr>
            <a:r>
              <a:rPr lang="en-US" dirty="0" err="1">
                <a:solidFill>
                  <a:schemeClr val="lt1"/>
                </a:solidFill>
                <a:latin typeface="Times New Roman"/>
                <a:ea typeface="Times New Roman"/>
                <a:cs typeface="Times New Roman"/>
                <a:sym typeface="Times New Roman"/>
              </a:rPr>
              <a:t>Item_Type</a:t>
            </a:r>
            <a:r>
              <a:rPr lang="en-US" dirty="0">
                <a:solidFill>
                  <a:schemeClr val="lt1"/>
                </a:solidFill>
                <a:latin typeface="Times New Roman"/>
                <a:ea typeface="Times New Roman"/>
                <a:cs typeface="Times New Roman"/>
                <a:sym typeface="Times New Roman"/>
              </a:rPr>
              <a:t>: The category to which the product belongs</a:t>
            </a:r>
          </a:p>
          <a:p>
            <a:pPr marL="285750" lvl="0" indent="-184150" algn="l" rtl="0">
              <a:spcBef>
                <a:spcPts val="1000"/>
              </a:spcBef>
              <a:spcAft>
                <a:spcPts val="0"/>
              </a:spcAft>
              <a:buSzPts val="1600"/>
              <a:buFont typeface="Noto Sans Symbols"/>
              <a:buNone/>
            </a:pPr>
            <a:r>
              <a:rPr lang="en-US" dirty="0" err="1">
                <a:solidFill>
                  <a:schemeClr val="lt1"/>
                </a:solidFill>
                <a:latin typeface="Times New Roman"/>
                <a:ea typeface="Times New Roman"/>
                <a:cs typeface="Times New Roman"/>
                <a:sym typeface="Times New Roman"/>
              </a:rPr>
              <a:t>Item_MRP</a:t>
            </a:r>
            <a:r>
              <a:rPr lang="en-US" dirty="0">
                <a:solidFill>
                  <a:schemeClr val="lt1"/>
                </a:solidFill>
                <a:latin typeface="Times New Roman"/>
                <a:ea typeface="Times New Roman"/>
                <a:cs typeface="Times New Roman"/>
                <a:sym typeface="Times New Roman"/>
              </a:rPr>
              <a:t>: Maximum Retail Price (list price) of the product</a:t>
            </a:r>
          </a:p>
          <a:p>
            <a:pPr marL="285750" lvl="0" indent="-184150" algn="l" rtl="0">
              <a:spcBef>
                <a:spcPts val="1000"/>
              </a:spcBef>
              <a:spcAft>
                <a:spcPts val="0"/>
              </a:spcAft>
              <a:buSzPts val="1600"/>
              <a:buFont typeface="Noto Sans Symbols"/>
              <a:buNone/>
            </a:pPr>
            <a:r>
              <a:rPr lang="en-US" dirty="0" err="1">
                <a:solidFill>
                  <a:schemeClr val="lt1"/>
                </a:solidFill>
                <a:latin typeface="Times New Roman"/>
                <a:ea typeface="Times New Roman"/>
                <a:cs typeface="Times New Roman"/>
                <a:sym typeface="Times New Roman"/>
              </a:rPr>
              <a:t>Outlet_Identifier</a:t>
            </a:r>
            <a:r>
              <a:rPr lang="en-US" dirty="0">
                <a:solidFill>
                  <a:schemeClr val="lt1"/>
                </a:solidFill>
                <a:latin typeface="Times New Roman"/>
                <a:ea typeface="Times New Roman"/>
                <a:cs typeface="Times New Roman"/>
                <a:sym typeface="Times New Roman"/>
              </a:rPr>
              <a:t>: Unique store ID</a:t>
            </a:r>
          </a:p>
          <a:p>
            <a:pPr marL="285750" lvl="0" indent="-184150" algn="l" rtl="0">
              <a:spcBef>
                <a:spcPts val="1000"/>
              </a:spcBef>
              <a:spcAft>
                <a:spcPts val="0"/>
              </a:spcAft>
              <a:buSzPts val="1600"/>
              <a:buFont typeface="Noto Sans Symbols"/>
              <a:buNone/>
            </a:pPr>
            <a:r>
              <a:rPr lang="en-US" dirty="0" err="1">
                <a:solidFill>
                  <a:schemeClr val="lt1"/>
                </a:solidFill>
                <a:latin typeface="Times New Roman"/>
                <a:ea typeface="Times New Roman"/>
                <a:cs typeface="Times New Roman"/>
                <a:sym typeface="Times New Roman"/>
              </a:rPr>
              <a:t>Outlet_Establishment_Year</a:t>
            </a:r>
            <a:r>
              <a:rPr lang="en-US" dirty="0">
                <a:solidFill>
                  <a:schemeClr val="lt1"/>
                </a:solidFill>
                <a:latin typeface="Times New Roman"/>
                <a:ea typeface="Times New Roman"/>
                <a:cs typeface="Times New Roman"/>
                <a:sym typeface="Times New Roman"/>
              </a:rPr>
              <a:t>: The year in which store was established</a:t>
            </a:r>
          </a:p>
          <a:p>
            <a:pPr marL="285750" lvl="0" indent="-184150" algn="l" rtl="0">
              <a:spcBef>
                <a:spcPts val="1000"/>
              </a:spcBef>
              <a:spcAft>
                <a:spcPts val="0"/>
              </a:spcAft>
              <a:buSzPts val="1600"/>
              <a:buFont typeface="Noto Sans Symbols"/>
              <a:buNone/>
            </a:pPr>
            <a:r>
              <a:rPr lang="en-US" dirty="0" err="1">
                <a:solidFill>
                  <a:schemeClr val="lt1"/>
                </a:solidFill>
                <a:latin typeface="Times New Roman"/>
                <a:ea typeface="Times New Roman"/>
                <a:cs typeface="Times New Roman"/>
                <a:sym typeface="Times New Roman"/>
              </a:rPr>
              <a:t>Outlet_Size</a:t>
            </a:r>
            <a:r>
              <a:rPr lang="en-US" dirty="0">
                <a:solidFill>
                  <a:schemeClr val="lt1"/>
                </a:solidFill>
                <a:latin typeface="Times New Roman"/>
                <a:ea typeface="Times New Roman"/>
                <a:cs typeface="Times New Roman"/>
                <a:sym typeface="Times New Roman"/>
              </a:rPr>
              <a:t>: The size of the store in terms of ground area covered</a:t>
            </a:r>
          </a:p>
          <a:p>
            <a:pPr marL="285750" lvl="0" indent="-184150" algn="l" rtl="0">
              <a:spcBef>
                <a:spcPts val="1000"/>
              </a:spcBef>
              <a:spcAft>
                <a:spcPts val="0"/>
              </a:spcAft>
              <a:buSzPts val="1600"/>
              <a:buFont typeface="Noto Sans Symbols"/>
              <a:buNone/>
            </a:pPr>
            <a:r>
              <a:rPr lang="en-US" dirty="0" err="1">
                <a:solidFill>
                  <a:schemeClr val="lt1"/>
                </a:solidFill>
                <a:latin typeface="Times New Roman"/>
                <a:ea typeface="Times New Roman"/>
                <a:cs typeface="Times New Roman"/>
                <a:sym typeface="Times New Roman"/>
              </a:rPr>
              <a:t>Outlet_Location_Type</a:t>
            </a:r>
            <a:r>
              <a:rPr lang="en-US" dirty="0">
                <a:solidFill>
                  <a:schemeClr val="lt1"/>
                </a:solidFill>
                <a:latin typeface="Times New Roman"/>
                <a:ea typeface="Times New Roman"/>
                <a:cs typeface="Times New Roman"/>
                <a:sym typeface="Times New Roman"/>
              </a:rPr>
              <a:t>: The type of city in which the store is located</a:t>
            </a:r>
          </a:p>
          <a:p>
            <a:pPr marL="285750" lvl="0" indent="-184150" algn="l" rtl="0">
              <a:spcBef>
                <a:spcPts val="1000"/>
              </a:spcBef>
              <a:spcAft>
                <a:spcPts val="0"/>
              </a:spcAft>
              <a:buSzPts val="1600"/>
              <a:buFont typeface="Noto Sans Symbols"/>
              <a:buNone/>
            </a:pPr>
            <a:r>
              <a:rPr lang="en-US" dirty="0" err="1">
                <a:solidFill>
                  <a:schemeClr val="lt1"/>
                </a:solidFill>
                <a:latin typeface="Times New Roman"/>
                <a:ea typeface="Times New Roman"/>
                <a:cs typeface="Times New Roman"/>
                <a:sym typeface="Times New Roman"/>
              </a:rPr>
              <a:t>Outlet_Type</a:t>
            </a:r>
            <a:r>
              <a:rPr lang="en-US" dirty="0">
                <a:solidFill>
                  <a:schemeClr val="lt1"/>
                </a:solidFill>
                <a:latin typeface="Times New Roman"/>
                <a:ea typeface="Times New Roman"/>
                <a:cs typeface="Times New Roman"/>
                <a:sym typeface="Times New Roman"/>
              </a:rPr>
              <a:t>: Whether the outlet is just a grocery store or some sort of supermarket</a:t>
            </a:r>
          </a:p>
          <a:p>
            <a:pPr marL="285750" lvl="0" indent="-184150" algn="l" rtl="0">
              <a:spcBef>
                <a:spcPts val="1000"/>
              </a:spcBef>
              <a:spcAft>
                <a:spcPts val="0"/>
              </a:spcAft>
              <a:buSzPts val="1600"/>
              <a:buFont typeface="Noto Sans Symbols"/>
              <a:buNone/>
            </a:pPr>
            <a:r>
              <a:rPr lang="en-US" dirty="0" err="1">
                <a:solidFill>
                  <a:schemeClr val="lt1"/>
                </a:solidFill>
                <a:latin typeface="Times New Roman"/>
                <a:ea typeface="Times New Roman"/>
                <a:cs typeface="Times New Roman"/>
                <a:sym typeface="Times New Roman"/>
              </a:rPr>
              <a:t>Item_Outlet_Sales</a:t>
            </a:r>
            <a:r>
              <a:rPr lang="en-US" dirty="0">
                <a:solidFill>
                  <a:schemeClr val="lt1"/>
                </a:solidFill>
                <a:latin typeface="Times New Roman"/>
                <a:ea typeface="Times New Roman"/>
                <a:cs typeface="Times New Roman"/>
                <a:sym typeface="Times New Roman"/>
              </a:rPr>
              <a:t>: Sales of the product in the </a:t>
            </a:r>
            <a:r>
              <a:rPr lang="en-US" dirty="0" err="1">
                <a:solidFill>
                  <a:schemeClr val="lt1"/>
                </a:solidFill>
                <a:latin typeface="Times New Roman"/>
                <a:ea typeface="Times New Roman"/>
                <a:cs typeface="Times New Roman"/>
                <a:sym typeface="Times New Roman"/>
              </a:rPr>
              <a:t>particulat</a:t>
            </a:r>
            <a:r>
              <a:rPr lang="en-US" dirty="0">
                <a:solidFill>
                  <a:schemeClr val="lt1"/>
                </a:solidFill>
                <a:latin typeface="Times New Roman"/>
                <a:ea typeface="Times New Roman"/>
                <a:cs typeface="Times New Roman"/>
                <a:sym typeface="Times New Roman"/>
              </a:rPr>
              <a:t> store. This is the outcome variable to be predicted.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idx="1"/>
          </p:nvPr>
        </p:nvSpPr>
        <p:spPr>
          <a:xfrm>
            <a:off x="684212" y="685800"/>
            <a:ext cx="8534400" cy="2058771"/>
          </a:xfrm>
          <a:prstGeom prst="rect">
            <a:avLst/>
          </a:prstGeom>
          <a:noFill/>
          <a:ln>
            <a:noFill/>
          </a:ln>
        </p:spPr>
        <p:txBody>
          <a:bodyPr spcFirstLastPara="1" wrap="square" lIns="91425" tIns="45700" rIns="91425" bIns="45700" anchor="ctr" anchorCtr="0">
            <a:normAutofit/>
          </a:bodyPr>
          <a:lstStyle/>
          <a:p>
            <a:pPr marL="3657600" lvl="8" indent="0" algn="l" rtl="0">
              <a:spcBef>
                <a:spcPts val="0"/>
              </a:spcBef>
              <a:spcAft>
                <a:spcPts val="0"/>
              </a:spcAft>
              <a:buSzPts val="1760"/>
              <a:buNone/>
            </a:pPr>
            <a:r>
              <a:rPr lang="en-US" sz="3200" dirty="0">
                <a:solidFill>
                  <a:schemeClr val="lt1"/>
                </a:solidFill>
                <a:latin typeface="Times New Roman"/>
                <a:ea typeface="Times New Roman"/>
                <a:cs typeface="Times New Roman"/>
                <a:sym typeface="Times New Roman"/>
              </a:rPr>
              <a:t>Architecture</a:t>
            </a:r>
            <a:endParaRPr sz="2000" dirty="0"/>
          </a:p>
          <a:p>
            <a:pPr marL="285750" lvl="0" indent="-184150" algn="l" rtl="0">
              <a:spcBef>
                <a:spcPts val="1000"/>
              </a:spcBef>
              <a:spcAft>
                <a:spcPts val="0"/>
              </a:spcAft>
              <a:buSzPts val="1600"/>
              <a:buNone/>
            </a:pPr>
            <a:endParaRPr sz="3200" dirty="0"/>
          </a:p>
          <a:p>
            <a:pPr marL="285750" lvl="0" indent="-184150" algn="l" rtl="0">
              <a:spcBef>
                <a:spcPts val="1000"/>
              </a:spcBef>
              <a:spcAft>
                <a:spcPts val="0"/>
              </a:spcAft>
              <a:buSzPts val="1600"/>
              <a:buNone/>
            </a:pPr>
            <a:endParaRPr sz="3200" dirty="0"/>
          </a:p>
        </p:txBody>
      </p:sp>
      <p:pic>
        <p:nvPicPr>
          <p:cNvPr id="1028" name="Picture 4">
            <a:extLst>
              <a:ext uri="{FF2B5EF4-FFF2-40B4-BE49-F238E27FC236}">
                <a16:creationId xmlns:a16="http://schemas.microsoft.com/office/drawing/2014/main" id="{781597D1-C9CE-4C94-8684-BD54843302A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102"/>
          <a:stretch/>
        </p:blipFill>
        <p:spPr bwMode="auto">
          <a:xfrm>
            <a:off x="2596987" y="1495231"/>
            <a:ext cx="6621625" cy="4800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7"/>
          <p:cNvSpPr txBox="1">
            <a:spLocks noGrp="1"/>
          </p:cNvSpPr>
          <p:nvPr>
            <p:ph idx="1"/>
          </p:nvPr>
        </p:nvSpPr>
        <p:spPr>
          <a:xfrm>
            <a:off x="684211" y="103032"/>
            <a:ext cx="11009805" cy="642655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Model Training:</a:t>
            </a:r>
            <a:endParaRPr dirty="0"/>
          </a:p>
          <a:p>
            <a:pPr lvl="2">
              <a:spcBef>
                <a:spcPts val="960"/>
              </a:spcBef>
              <a:buSzPts val="1440"/>
              <a:buFont typeface="Wingdings" panose="05000000000000000000" pitchFamily="2" charset="2"/>
              <a:buChar char="§"/>
            </a:pPr>
            <a:r>
              <a:rPr lang="en-US" sz="1800" dirty="0">
                <a:solidFill>
                  <a:schemeClr val="lt1"/>
                </a:solidFill>
                <a:latin typeface="Times New Roman"/>
                <a:ea typeface="Times New Roman"/>
                <a:cs typeface="Times New Roman"/>
                <a:sym typeface="Times New Roman"/>
              </a:rPr>
              <a:t>The Dataset is in csv format for model training</a:t>
            </a:r>
            <a:r>
              <a:rPr lang="en-IN" dirty="0">
                <a:solidFill>
                  <a:schemeClr val="lt1"/>
                </a:solidFill>
                <a:latin typeface="Times New Roman"/>
                <a:ea typeface="Times New Roman"/>
                <a:cs typeface="Times New Roman"/>
                <a:sym typeface="Times New Roman"/>
              </a:rPr>
              <a:t>  </a:t>
            </a:r>
            <a:endParaRPr lang="en-IN" dirty="0"/>
          </a:p>
          <a:p>
            <a:pPr marL="12001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Performing EDA to get insight of data like  identifying distribution , outliers ,trend</a:t>
            </a:r>
            <a:endParaRPr dirty="0"/>
          </a:p>
          <a:p>
            <a:pPr marL="914400" lvl="2" indent="0">
              <a:spcBef>
                <a:spcPts val="960"/>
              </a:spcBef>
              <a:buSzPts val="1440"/>
              <a:buNone/>
            </a:pPr>
            <a:r>
              <a:rPr lang="en-US" sz="1800" dirty="0">
                <a:solidFill>
                  <a:schemeClr val="lt1"/>
                </a:solidFill>
                <a:latin typeface="Times New Roman"/>
                <a:ea typeface="Times New Roman"/>
                <a:cs typeface="Times New Roman"/>
                <a:sym typeface="Times New Roman"/>
              </a:rPr>
              <a:t>      among data etc.</a:t>
            </a:r>
            <a:endParaRPr sz="1800" dirty="0">
              <a:solidFill>
                <a:schemeClr val="lt1"/>
              </a:solidFill>
              <a:latin typeface="Times New Roman"/>
              <a:ea typeface="Times New Roman"/>
              <a:cs typeface="Times New Roman"/>
              <a:sym typeface="Times New Roman"/>
            </a:endParaRPr>
          </a:p>
          <a:p>
            <a:pPr marL="12001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Check for null values in the columns. If present impute the null values.</a:t>
            </a:r>
            <a:endParaRPr sz="1800" dirty="0">
              <a:solidFill>
                <a:schemeClr val="lt1"/>
              </a:solidFill>
              <a:latin typeface="Times New Roman"/>
              <a:ea typeface="Times New Roman"/>
              <a:cs typeface="Times New Roman"/>
              <a:sym typeface="Times New Roman"/>
            </a:endParaRPr>
          </a:p>
          <a:p>
            <a:pPr marL="12001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Encode the categorical values with numeric values.</a:t>
            </a:r>
          </a:p>
          <a:p>
            <a:pPr marL="1200150" lvl="2" indent="-285750" algn="l" rtl="0">
              <a:spcBef>
                <a:spcPts val="960"/>
              </a:spcBef>
              <a:spcAft>
                <a:spcPts val="0"/>
              </a:spcAft>
              <a:buSzPts val="1440"/>
              <a:buFont typeface="Noto Sans Symbols"/>
              <a:buChar char="▪"/>
            </a:pPr>
            <a:r>
              <a:rPr lang="en-US" sz="1800" dirty="0" err="1">
                <a:solidFill>
                  <a:schemeClr val="lt1"/>
                </a:solidFill>
                <a:latin typeface="Times New Roman"/>
                <a:ea typeface="Times New Roman"/>
                <a:cs typeface="Times New Roman"/>
                <a:sym typeface="Times New Roman"/>
              </a:rPr>
              <a:t>Partioning</a:t>
            </a:r>
            <a:r>
              <a:rPr lang="en-US" sz="1800" dirty="0">
                <a:solidFill>
                  <a:schemeClr val="lt1"/>
                </a:solidFill>
                <a:latin typeface="Times New Roman"/>
                <a:ea typeface="Times New Roman"/>
                <a:cs typeface="Times New Roman"/>
                <a:sym typeface="Times New Roman"/>
              </a:rPr>
              <a:t> of train data in train data and test data</a:t>
            </a:r>
          </a:p>
          <a:p>
            <a:pPr marL="12001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Model training and Evaluation</a:t>
            </a:r>
          </a:p>
          <a:p>
            <a:pPr marL="12001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Prediction on Test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8"/>
          <p:cNvSpPr txBox="1">
            <a:spLocks noGrp="1"/>
          </p:cNvSpPr>
          <p:nvPr>
            <p:ph idx="1"/>
          </p:nvPr>
        </p:nvSpPr>
        <p:spPr>
          <a:xfrm>
            <a:off x="684212" y="685800"/>
            <a:ext cx="8534400" cy="5380149"/>
          </a:xfrm>
          <a:prstGeom prst="rect">
            <a:avLst/>
          </a:prstGeom>
          <a:noFill/>
          <a:ln>
            <a:noFill/>
          </a:ln>
        </p:spPr>
        <p:txBody>
          <a:bodyPr spcFirstLastPara="1" wrap="square" lIns="91425" tIns="45700" rIns="91425" bIns="45700" anchor="ctr" anchorCtr="0">
            <a:normAutofit/>
          </a:bodyPr>
          <a:lstStyle/>
          <a:p>
            <a:pPr marL="1200150" lvl="2" indent="-285750">
              <a:spcBef>
                <a:spcPts val="960"/>
              </a:spcBef>
              <a:buSzPts val="1440"/>
              <a:buFont typeface="Noto Sans Symbols"/>
              <a:buChar char="▪"/>
            </a:pPr>
            <a:r>
              <a:rPr lang="en-US" sz="1800" dirty="0">
                <a:solidFill>
                  <a:schemeClr val="lt1"/>
                </a:solidFill>
                <a:latin typeface="Times New Roman"/>
                <a:ea typeface="Times New Roman"/>
                <a:cs typeface="Times New Roman"/>
                <a:sym typeface="Times New Roman"/>
              </a:rPr>
              <a:t>Model Selection – </a:t>
            </a:r>
          </a:p>
          <a:p>
            <a:pPr marL="914400" lvl="2" indent="0">
              <a:spcBef>
                <a:spcPts val="960"/>
              </a:spcBef>
              <a:buSzPts val="1440"/>
              <a:buNone/>
            </a:pPr>
            <a:r>
              <a:rPr lang="en-US" sz="1800" dirty="0">
                <a:solidFill>
                  <a:schemeClr val="lt1"/>
                </a:solidFill>
                <a:latin typeface="Times New Roman"/>
                <a:cs typeface="Times New Roman"/>
              </a:rPr>
              <a:t>After pre-processing and model training, we find the best model for premium prediction. The model is trained on multiple regression algorithms like Linear Regression, Decision Trees, Random Forest, Gradient Boosting, Ada Boosting, Extreme Gradient Boosting and Support Vector Machine. After prediction we will find accuracy of those predictions using evaluation metrics like RMSE (Root mean squared error) and r2_score.         </a:t>
            </a:r>
          </a:p>
          <a:p>
            <a:pPr marL="914400" lvl="2" indent="0" algn="l" rtl="0">
              <a:spcBef>
                <a:spcPts val="960"/>
              </a:spcBef>
              <a:spcAft>
                <a:spcPts val="0"/>
              </a:spcAft>
              <a:buSzPts val="1440"/>
              <a:buNone/>
            </a:pPr>
            <a:endParaRPr lang="en-US" sz="18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9"/>
          <p:cNvSpPr txBox="1">
            <a:spLocks noGrp="1"/>
          </p:cNvSpPr>
          <p:nvPr>
            <p:ph idx="1"/>
          </p:nvPr>
        </p:nvSpPr>
        <p:spPr>
          <a:xfrm>
            <a:off x="684212" y="685800"/>
            <a:ext cx="8534400" cy="6346065"/>
          </a:xfrm>
          <a:prstGeom prst="rect">
            <a:avLst/>
          </a:prstGeom>
          <a:noFill/>
          <a:ln>
            <a:noFill/>
          </a:ln>
        </p:spPr>
        <p:txBody>
          <a:bodyPr spcFirstLastPara="1" wrap="square" lIns="91425" tIns="45700" rIns="91425" bIns="45700" anchor="ctr" anchorCtr="0">
            <a:normAutofit/>
          </a:bodyPr>
          <a:lstStyle/>
          <a:p>
            <a:pPr marL="285750" lvl="0" indent="-184150" algn="l" rtl="0">
              <a:spcBef>
                <a:spcPts val="0"/>
              </a:spcBef>
              <a:spcAft>
                <a:spcPts val="0"/>
              </a:spcAft>
              <a:buSzPts val="1600"/>
              <a:buNone/>
            </a:pPr>
            <a:endParaRPr dirty="0">
              <a:solidFill>
                <a:schemeClr val="lt1"/>
              </a:solidFill>
            </a:endParaRPr>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Prediction:</a:t>
            </a:r>
            <a:endParaRPr sz="2200" dirty="0">
              <a:solidFill>
                <a:schemeClr val="lt1"/>
              </a:solidFill>
              <a:latin typeface="Times New Roman"/>
              <a:ea typeface="Times New Roman"/>
              <a:cs typeface="Times New Roman"/>
              <a:sym typeface="Times New Roman"/>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The test data was shared with train data and we perform the same operations on it.</a:t>
            </a:r>
            <a:endParaRPr dirty="0"/>
          </a:p>
          <a:p>
            <a:pPr marL="7429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The data was in csv format for  prediction.</a:t>
            </a:r>
            <a:endParaRPr dirty="0"/>
          </a:p>
          <a:p>
            <a:pPr marL="7429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We perform data pre-processing techniques on it.</a:t>
            </a:r>
            <a:endParaRPr sz="1800" dirty="0">
              <a:solidFill>
                <a:schemeClr val="lt1"/>
              </a:solidFill>
              <a:latin typeface="Times New Roman"/>
              <a:ea typeface="Times New Roman"/>
              <a:cs typeface="Times New Roman"/>
              <a:sym typeface="Times New Roman"/>
            </a:endParaRPr>
          </a:p>
          <a:p>
            <a:pPr marL="742950" lvl="2" indent="-285750">
              <a:spcBef>
                <a:spcPts val="960"/>
              </a:spcBef>
              <a:buSzPts val="1440"/>
              <a:buFont typeface="Noto Sans Symbols"/>
              <a:buChar char="⮚"/>
            </a:pPr>
            <a:r>
              <a:rPr lang="en-US" sz="1800" dirty="0">
                <a:solidFill>
                  <a:schemeClr val="lt1"/>
                </a:solidFill>
                <a:latin typeface="Times New Roman"/>
                <a:cs typeface="Times New Roman"/>
              </a:rPr>
              <a:t>The best RMSE and r2 score model were saved for developing API for prediction of premium </a:t>
            </a:r>
            <a:r>
              <a:rPr lang="en-US" sz="1800" dirty="0">
                <a:solidFill>
                  <a:schemeClr val="lt1"/>
                </a:solidFill>
                <a:latin typeface="Times New Roman"/>
                <a:cs typeface="Times New Roman"/>
                <a:sym typeface="Times New Roman"/>
              </a:rPr>
              <a:t>Once the prediction is done, The predictions  are saved in csv format and shared.</a:t>
            </a:r>
          </a:p>
          <a:p>
            <a:pPr marL="742950" lvl="2" indent="-285750" algn="l" rtl="0">
              <a:spcBef>
                <a:spcPts val="960"/>
              </a:spcBef>
              <a:spcAft>
                <a:spcPts val="0"/>
              </a:spcAft>
              <a:buSzPts val="1440"/>
              <a:buFont typeface="Noto Sans Symbols"/>
              <a:buChar char="⮚"/>
            </a:pPr>
            <a:endParaRPr lang="en-US" sz="1800" dirty="0">
              <a:solidFill>
                <a:schemeClr val="lt1"/>
              </a:solidFill>
              <a:latin typeface="Times New Roman"/>
              <a:cs typeface="Times New Roman"/>
              <a:sym typeface="Times New Roman"/>
            </a:endParaRPr>
          </a:p>
          <a:p>
            <a:pPr marL="285750" lvl="0" indent="-184150" algn="l" rtl="0">
              <a:spcBef>
                <a:spcPts val="1000"/>
              </a:spcBef>
              <a:spcAft>
                <a:spcPts val="0"/>
              </a:spcAft>
              <a:buSzPts val="1600"/>
              <a:buNone/>
            </a:pPr>
            <a:endParaRPr dirty="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0"/>
          <p:cNvSpPr txBox="1">
            <a:spLocks noGrp="1"/>
          </p:cNvSpPr>
          <p:nvPr>
            <p:ph idx="1"/>
          </p:nvPr>
        </p:nvSpPr>
        <p:spPr>
          <a:xfrm>
            <a:off x="684212" y="685800"/>
            <a:ext cx="10520408" cy="5418786"/>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solidFill>
                  <a:schemeClr val="lt1"/>
                </a:solidFill>
                <a:latin typeface="Times New Roman"/>
                <a:ea typeface="Times New Roman"/>
                <a:cs typeface="Times New Roman"/>
                <a:sym typeface="Times New Roman"/>
              </a:rPr>
              <a:t>									</a:t>
            </a:r>
            <a:r>
              <a:rPr lang="en-US" sz="2200" dirty="0">
                <a:solidFill>
                  <a:schemeClr val="lt1"/>
                </a:solidFill>
                <a:latin typeface="Times New Roman"/>
                <a:ea typeface="Times New Roman"/>
                <a:cs typeface="Times New Roman"/>
                <a:sym typeface="Times New Roman"/>
              </a:rPr>
              <a:t>Q &amp; A:</a:t>
            </a:r>
            <a:endParaRPr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Q1) What’s the source of data?</a:t>
            </a:r>
            <a:endParaRPr dirty="0"/>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The data  for training is provided by the client in csv format.</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Q 2) What was the type of data?</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The data was the combination of numerical and Categorical values.</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Q 3) What’s the complete flow you followed in this Project?</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Refer slide 5</a:t>
            </a:r>
            <a:r>
              <a:rPr lang="en-US" baseline="30000" dirty="0">
                <a:solidFill>
                  <a:schemeClr val="lt1"/>
                </a:solidFill>
                <a:latin typeface="Times New Roman"/>
                <a:ea typeface="Times New Roman"/>
                <a:cs typeface="Times New Roman"/>
                <a:sym typeface="Times New Roman"/>
              </a:rPr>
              <a:t>th</a:t>
            </a:r>
            <a:r>
              <a:rPr lang="en-US" dirty="0">
                <a:solidFill>
                  <a:schemeClr val="lt1"/>
                </a:solidFill>
                <a:latin typeface="Times New Roman"/>
                <a:ea typeface="Times New Roman"/>
                <a:cs typeface="Times New Roman"/>
                <a:sym typeface="Times New Roman"/>
              </a:rPr>
              <a:t> for better Understanding </a:t>
            </a:r>
            <a:endParaRPr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a:t>
            </a:r>
            <a:endParaRPr dirty="0"/>
          </a:p>
          <a:p>
            <a:pPr marL="0" lvl="1" indent="0" algn="l" rtl="0">
              <a:spcBef>
                <a:spcPts val="1000"/>
              </a:spcBef>
              <a:spcAft>
                <a:spcPts val="0"/>
              </a:spcAft>
              <a:buSzPts val="1600"/>
              <a:buNone/>
            </a:pPr>
            <a:endParaRPr sz="20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1"/>
          <p:cNvSpPr txBox="1">
            <a:spLocks noGrp="1"/>
          </p:cNvSpPr>
          <p:nvPr>
            <p:ph idx="1"/>
          </p:nvPr>
        </p:nvSpPr>
        <p:spPr>
          <a:xfrm>
            <a:off x="684211" y="326571"/>
            <a:ext cx="10559177" cy="5714934"/>
          </a:xfrm>
          <a:prstGeom prst="rect">
            <a:avLst/>
          </a:prstGeom>
          <a:noFill/>
          <a:ln>
            <a:noFill/>
          </a:ln>
        </p:spPr>
        <p:txBody>
          <a:bodyPr spcFirstLastPara="1" wrap="square" lIns="91425" tIns="45700" rIns="91425" bIns="45700" anchor="ctr" anchorCtr="0">
            <a:normAutofit/>
          </a:bodyPr>
          <a:lstStyle/>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Q 4) What techniques were you using for data pre-processing?</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Removing unwanted attributes</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Visualizing  relation of independent variables with each other and output variables</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Cleaning data and imputing if null values are present. </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Converting categorical data into numeric values.</a:t>
            </a:r>
            <a:endParaRPr dirty="0"/>
          </a:p>
          <a:p>
            <a:pPr marL="742950" lvl="1" indent="-194309" algn="l" rtl="0">
              <a:spcBef>
                <a:spcPts val="960"/>
              </a:spcBef>
              <a:spcAft>
                <a:spcPts val="0"/>
              </a:spcAft>
              <a:buSzPts val="1440"/>
              <a:buNone/>
            </a:pPr>
            <a:endParaRPr dirty="0">
              <a:solidFill>
                <a:schemeClr val="lt1"/>
              </a:solidFill>
              <a:latin typeface="Times New Roman"/>
              <a:ea typeface="Times New Roman"/>
              <a:cs typeface="Times New Roman"/>
              <a:sym typeface="Times New Roman"/>
            </a:endParaRPr>
          </a:p>
          <a:p>
            <a:pPr marL="0" lvl="0" indent="0" algn="l" rtl="0">
              <a:spcBef>
                <a:spcPts val="1000"/>
              </a:spcBef>
              <a:spcAft>
                <a:spcPts val="0"/>
              </a:spcAft>
              <a:buSzPts val="1600"/>
              <a:buNone/>
            </a:pPr>
            <a:endParaRPr dirty="0">
              <a:solidFill>
                <a:schemeClr val="lt1"/>
              </a:solidFill>
              <a:latin typeface="Times New Roman"/>
              <a:ea typeface="Times New Roman"/>
              <a:cs typeface="Times New Roman"/>
              <a:sym typeface="Times New Roman"/>
            </a:endParaRPr>
          </a:p>
          <a:p>
            <a:pPr marL="0" lvl="0" indent="0" algn="l" rtl="0">
              <a:spcBef>
                <a:spcPts val="1000"/>
              </a:spcBef>
              <a:spcAft>
                <a:spcPts val="0"/>
              </a:spcAft>
              <a:buSzPts val="1600"/>
              <a:buNone/>
            </a:pPr>
            <a:endParaRPr dirty="0">
              <a:solidFill>
                <a:schemeClr val="lt1"/>
              </a:solidFill>
              <a:latin typeface="Times New Roman"/>
              <a:ea typeface="Times New Roman"/>
              <a:cs typeface="Times New Roman"/>
              <a:sym typeface="Times New Roman"/>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49</TotalTime>
  <Words>753</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Times New Roman</vt:lpstr>
      <vt:lpstr>Arial</vt:lpstr>
      <vt:lpstr>Century Gothic</vt:lpstr>
      <vt:lpstr>Wingdings</vt:lpstr>
      <vt:lpstr>Calibri</vt:lpstr>
      <vt:lpstr>Wingdings 3</vt:lpstr>
      <vt:lpstr>Noto Sans Symbols</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rameshd Jadhav</cp:lastModifiedBy>
  <cp:revision>9</cp:revision>
  <dcterms:created xsi:type="dcterms:W3CDTF">2021-06-19T13:01:53Z</dcterms:created>
  <dcterms:modified xsi:type="dcterms:W3CDTF">2021-12-07T09:20:01Z</dcterms:modified>
</cp:coreProperties>
</file>