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3" r:id="rId1"/>
  </p:sldMasterIdLst>
  <p:notesMasterIdLst>
    <p:notesMasterId r:id="rId13"/>
  </p:notesMasterIdLst>
  <p:sldIdLst>
    <p:sldId id="256" r:id="rId2"/>
    <p:sldId id="257" r:id="rId3"/>
    <p:sldId id="258" r:id="rId4"/>
    <p:sldId id="259" r:id="rId5"/>
    <p:sldId id="262" r:id="rId6"/>
    <p:sldId id="263" r:id="rId7"/>
    <p:sldId id="264" r:id="rId8"/>
    <p:sldId id="265" r:id="rId9"/>
    <p:sldId id="266" r:id="rId10"/>
    <p:sldId id="267" r:id="rId11"/>
    <p:sldId id="268"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36" d="100"/>
          <a:sy n="36" d="100"/>
        </p:scale>
        <p:origin x="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842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5995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7585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7076382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04547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14900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8280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47076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248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366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569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812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717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794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525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229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80527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8029880"/>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sz="3600" dirty="0">
                <a:solidFill>
                  <a:schemeClr val="lt1"/>
                </a:solidFill>
                <a:latin typeface="Times New Roman"/>
                <a:ea typeface="Times New Roman"/>
                <a:cs typeface="Times New Roman"/>
                <a:sym typeface="Times New Roman"/>
              </a:rPr>
              <a:t>Store Sales Prediction</a:t>
            </a:r>
          </a:p>
          <a:p>
            <a:pPr marL="0" lvl="0" indent="0" algn="ctr" rtl="0">
              <a:spcBef>
                <a:spcPts val="0"/>
              </a:spcBef>
              <a:spcAft>
                <a:spcPts val="0"/>
              </a:spcAft>
              <a:buSzPts val="1680"/>
              <a:buNone/>
            </a:pPr>
            <a:endParaRPr lang="en-US" sz="3600"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SzPts val="1680"/>
              <a:buNone/>
            </a:pPr>
            <a:endParaRPr lang="en-US" sz="3600"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SzPts val="1680"/>
              <a:buNone/>
            </a:pPr>
            <a:endParaRPr lang="en-US" sz="3600"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SzPts val="1680"/>
              <a:buNone/>
            </a:pPr>
            <a:r>
              <a:rPr lang="en-US" sz="3600" dirty="0">
                <a:solidFill>
                  <a:schemeClr val="lt1"/>
                </a:solidFill>
                <a:latin typeface="Times New Roman"/>
                <a:ea typeface="Times New Roman"/>
                <a:cs typeface="Times New Roman"/>
                <a:sym typeface="Times New Roman"/>
              </a:rPr>
              <a:t>        </a:t>
            </a:r>
            <a:r>
              <a:rPr lang="en-US" sz="1200" dirty="0" err="1">
                <a:solidFill>
                  <a:schemeClr val="lt1"/>
                </a:solidFill>
                <a:latin typeface="Times New Roman"/>
                <a:ea typeface="Times New Roman"/>
                <a:cs typeface="Times New Roman"/>
                <a:sym typeface="Times New Roman"/>
              </a:rPr>
              <a:t>Aakanksha</a:t>
            </a:r>
            <a:r>
              <a:rPr lang="en-US" sz="1200" dirty="0">
                <a:solidFill>
                  <a:schemeClr val="lt1"/>
                </a:solidFill>
                <a:latin typeface="Times New Roman"/>
                <a:ea typeface="Times New Roman"/>
                <a:cs typeface="Times New Roman"/>
                <a:sym typeface="Times New Roman"/>
              </a:rPr>
              <a:t> Jadhav</a:t>
            </a:r>
            <a:endParaRPr sz="12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cs typeface="Times New Roman"/>
                <a:sym typeface="Times New Roman"/>
              </a:rPr>
              <a:t> perform </a:t>
            </a:r>
            <a:r>
              <a:rPr lang="en-US" sz="1800" dirty="0" err="1">
                <a:solidFill>
                  <a:schemeClr val="lt1"/>
                </a:solidFill>
                <a:latin typeface="Times New Roman"/>
                <a:cs typeface="Times New Roman"/>
                <a:sym typeface="Times New Roman"/>
              </a:rPr>
              <a:t>Partioning</a:t>
            </a:r>
            <a:r>
              <a:rPr lang="en-US" sz="1800" dirty="0">
                <a:solidFill>
                  <a:schemeClr val="lt1"/>
                </a:solidFill>
                <a:latin typeface="Times New Roman"/>
                <a:cs typeface="Times New Roman"/>
                <a:sym typeface="Times New Roman"/>
              </a:rPr>
              <a:t> on Train data.</a:t>
            </a:r>
            <a:endParaRPr lang="en-US"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 The training and validation data were divided.</a:t>
            </a:r>
            <a:endParaRPr dirty="0"/>
          </a:p>
          <a:p>
            <a:pPr marL="285750" indent="-285750">
              <a:spcBef>
                <a:spcPts val="960"/>
              </a:spcBef>
              <a:buSzPts val="1440"/>
              <a:buFont typeface="Wingdings 3" charset="2"/>
              <a:buChar char="▶"/>
            </a:pPr>
            <a:r>
              <a:rPr lang="en-US" sz="1800" dirty="0">
                <a:solidFill>
                  <a:schemeClr val="lt1"/>
                </a:solidFill>
                <a:latin typeface="Times New Roman"/>
                <a:cs typeface="Times New Roman"/>
              </a:rPr>
              <a:t>Algorithms like Linear Regression, Decision Trees, Random Forest, Gradient Boosting, Ada Boosting, Extreme Gradient Boosting and Support Vector Machine were used for model training and based on RMSE &amp; r2_score the Random Forest model is saved for Validation.</a:t>
            </a:r>
            <a:endParaRPr sz="1800" dirty="0">
              <a:solidFill>
                <a:schemeClr val="lt1"/>
              </a:solidFill>
              <a:latin typeface="Times New Roman"/>
              <a:cs typeface="Times New Roman"/>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client .We Perform the same life cycle. Model is loaded and perform prediction. In 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dirty="0"/>
          </a:p>
          <a:p>
            <a:pPr marL="457200" lvl="1" indent="0" algn="l" rtl="0">
              <a:spcBef>
                <a:spcPts val="960"/>
              </a:spcBef>
              <a:spcAft>
                <a:spcPts val="0"/>
              </a:spcAft>
              <a:buSzPts val="1440"/>
              <a:buNone/>
            </a:pPr>
            <a:r>
              <a:rPr lang="en-US" dirty="0">
                <a:solidFill>
                  <a:schemeClr val="lt1"/>
                </a:solidFill>
                <a:latin typeface="Times New Roman"/>
                <a:cs typeface="Times New Roman"/>
                <a:sym typeface="Times New Roman"/>
              </a:rPr>
              <a:t>We do deploying Using flask on </a:t>
            </a:r>
            <a:r>
              <a:rPr lang="en-US" dirty="0" err="1">
                <a:solidFill>
                  <a:schemeClr val="lt1"/>
                </a:solidFill>
                <a:latin typeface="Times New Roman"/>
                <a:cs typeface="Times New Roman"/>
                <a:sym typeface="Times New Roman"/>
              </a:rPr>
              <a:t>heroku</a:t>
            </a:r>
            <a:endParaRPr dirty="0"/>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Development.</a:t>
            </a:r>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Review.</a:t>
            </a:r>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Staging.</a:t>
            </a:r>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Production.</a:t>
            </a: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I have to build a solution that should able to predict the sales of the</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different stores of Big Mart according to the provided dataset.</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Foundation of Planning</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Sales Strategies in Promotional Plans</a:t>
            </a: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684212" y="685800"/>
            <a:ext cx="8534400" cy="5715000"/>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spcBef>
                <a:spcPts val="0"/>
              </a:spcBef>
              <a:spcAft>
                <a:spcPts val="0"/>
              </a:spcAft>
              <a:buSzPts val="1760"/>
              <a:buNone/>
            </a:pPr>
            <a:r>
              <a:rPr lang="en-US" sz="3300" dirty="0">
                <a:solidFill>
                  <a:schemeClr val="lt1"/>
                </a:solidFill>
                <a:latin typeface="Times New Roman"/>
                <a:ea typeface="Times New Roman"/>
                <a:cs typeface="Times New Roman"/>
                <a:sym typeface="Times New Roman"/>
              </a:rPr>
              <a:t>Data Sharing Agreement :</a:t>
            </a:r>
            <a:endParaRPr sz="2800" dirty="0"/>
          </a:p>
          <a:p>
            <a:pPr marL="285750" lvl="0" indent="-184150" algn="l" rtl="0">
              <a:spcBef>
                <a:spcPts val="1000"/>
              </a:spcBef>
              <a:spcAft>
                <a:spcPts val="0"/>
              </a:spcAft>
              <a:buSzPts val="1600"/>
              <a:buFont typeface="Noto Sans Symbols"/>
              <a:buNone/>
            </a:pPr>
            <a:r>
              <a:rPr lang="en-US" dirty="0">
                <a:solidFill>
                  <a:schemeClr val="lt1"/>
                </a:solidFill>
                <a:latin typeface="Times New Roman"/>
                <a:ea typeface="Times New Roman"/>
                <a:cs typeface="Times New Roman"/>
                <a:sym typeface="Times New Roman"/>
              </a:rPr>
              <a:t>I have train (8523) and test (5681) data set, train data set has both input and output variable(s). We need to predict the sales for test data set.</a:t>
            </a:r>
          </a:p>
          <a:p>
            <a:pPr marL="285750" lvl="0" indent="-184150" algn="l" rtl="0">
              <a:spcBef>
                <a:spcPts val="1000"/>
              </a:spcBef>
              <a:spcAft>
                <a:spcPts val="0"/>
              </a:spcAft>
              <a:buSzPts val="1600"/>
              <a:buFont typeface="Noto Sans Symbols"/>
              <a:buNone/>
            </a:pPr>
            <a:r>
              <a:rPr lang="fr-FR" dirty="0">
                <a:solidFill>
                  <a:schemeClr val="lt1"/>
                </a:solidFill>
                <a:latin typeface="Times New Roman"/>
                <a:ea typeface="Times New Roman"/>
                <a:cs typeface="Times New Roman"/>
                <a:sym typeface="Times New Roman"/>
              </a:rPr>
              <a:t>Item_Identifier: Unique </a:t>
            </a:r>
            <a:r>
              <a:rPr lang="fr-FR" dirty="0" err="1">
                <a:solidFill>
                  <a:schemeClr val="lt1"/>
                </a:solidFill>
                <a:latin typeface="Times New Roman"/>
                <a:ea typeface="Times New Roman"/>
                <a:cs typeface="Times New Roman"/>
                <a:sym typeface="Times New Roman"/>
              </a:rPr>
              <a:t>product</a:t>
            </a:r>
            <a:r>
              <a:rPr lang="fr-FR" dirty="0">
                <a:solidFill>
                  <a:schemeClr val="lt1"/>
                </a:solidFill>
                <a:latin typeface="Times New Roman"/>
                <a:ea typeface="Times New Roman"/>
                <a:cs typeface="Times New Roman"/>
                <a:sym typeface="Times New Roman"/>
              </a:rPr>
              <a:t> ID</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Item_Weight</a:t>
            </a:r>
            <a:r>
              <a:rPr lang="en-US" dirty="0">
                <a:solidFill>
                  <a:schemeClr val="lt1"/>
                </a:solidFill>
                <a:latin typeface="Times New Roman"/>
                <a:ea typeface="Times New Roman"/>
                <a:cs typeface="Times New Roman"/>
                <a:sym typeface="Times New Roman"/>
              </a:rPr>
              <a:t>: Weight of product</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Item_Fat_Content</a:t>
            </a:r>
            <a:r>
              <a:rPr lang="en-US" dirty="0">
                <a:solidFill>
                  <a:schemeClr val="lt1"/>
                </a:solidFill>
                <a:latin typeface="Times New Roman"/>
                <a:ea typeface="Times New Roman"/>
                <a:cs typeface="Times New Roman"/>
                <a:sym typeface="Times New Roman"/>
              </a:rPr>
              <a:t>: Whether the product is low fat or not</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Item_Visibility</a:t>
            </a:r>
            <a:r>
              <a:rPr lang="en-US" dirty="0">
                <a:solidFill>
                  <a:schemeClr val="lt1"/>
                </a:solidFill>
                <a:latin typeface="Times New Roman"/>
                <a:ea typeface="Times New Roman"/>
                <a:cs typeface="Times New Roman"/>
                <a:sym typeface="Times New Roman"/>
              </a:rPr>
              <a:t>: The % of total display area of all products in a store allocated to the particular product</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Item_Type</a:t>
            </a:r>
            <a:r>
              <a:rPr lang="en-US" dirty="0">
                <a:solidFill>
                  <a:schemeClr val="lt1"/>
                </a:solidFill>
                <a:latin typeface="Times New Roman"/>
                <a:ea typeface="Times New Roman"/>
                <a:cs typeface="Times New Roman"/>
                <a:sym typeface="Times New Roman"/>
              </a:rPr>
              <a:t>: The category to which the product belongs</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Item_MRP</a:t>
            </a:r>
            <a:r>
              <a:rPr lang="en-US" dirty="0">
                <a:solidFill>
                  <a:schemeClr val="lt1"/>
                </a:solidFill>
                <a:latin typeface="Times New Roman"/>
                <a:ea typeface="Times New Roman"/>
                <a:cs typeface="Times New Roman"/>
                <a:sym typeface="Times New Roman"/>
              </a:rPr>
              <a:t>: Maximum Retail Price (list price) of the product</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Outlet_Identifier</a:t>
            </a:r>
            <a:r>
              <a:rPr lang="en-US" dirty="0">
                <a:solidFill>
                  <a:schemeClr val="lt1"/>
                </a:solidFill>
                <a:latin typeface="Times New Roman"/>
                <a:ea typeface="Times New Roman"/>
                <a:cs typeface="Times New Roman"/>
                <a:sym typeface="Times New Roman"/>
              </a:rPr>
              <a:t>: Unique store ID</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Outlet_Establishment_Year</a:t>
            </a:r>
            <a:r>
              <a:rPr lang="en-US" dirty="0">
                <a:solidFill>
                  <a:schemeClr val="lt1"/>
                </a:solidFill>
                <a:latin typeface="Times New Roman"/>
                <a:ea typeface="Times New Roman"/>
                <a:cs typeface="Times New Roman"/>
                <a:sym typeface="Times New Roman"/>
              </a:rPr>
              <a:t>: The year in which store was established</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Outlet_Size</a:t>
            </a:r>
            <a:r>
              <a:rPr lang="en-US" dirty="0">
                <a:solidFill>
                  <a:schemeClr val="lt1"/>
                </a:solidFill>
                <a:latin typeface="Times New Roman"/>
                <a:ea typeface="Times New Roman"/>
                <a:cs typeface="Times New Roman"/>
                <a:sym typeface="Times New Roman"/>
              </a:rPr>
              <a:t>: The size of the store in terms of ground area covered</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Outlet_Location_Type</a:t>
            </a:r>
            <a:r>
              <a:rPr lang="en-US" dirty="0">
                <a:solidFill>
                  <a:schemeClr val="lt1"/>
                </a:solidFill>
                <a:latin typeface="Times New Roman"/>
                <a:ea typeface="Times New Roman"/>
                <a:cs typeface="Times New Roman"/>
                <a:sym typeface="Times New Roman"/>
              </a:rPr>
              <a:t>: The type of city in which the store is located</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Outlet_Type</a:t>
            </a:r>
            <a:r>
              <a:rPr lang="en-US" dirty="0">
                <a:solidFill>
                  <a:schemeClr val="lt1"/>
                </a:solidFill>
                <a:latin typeface="Times New Roman"/>
                <a:ea typeface="Times New Roman"/>
                <a:cs typeface="Times New Roman"/>
                <a:sym typeface="Times New Roman"/>
              </a:rPr>
              <a:t>: Whether the outlet is just a grocery store or some sort of supermarket</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Item_Outlet_Sales</a:t>
            </a:r>
            <a:r>
              <a:rPr lang="en-US" dirty="0">
                <a:solidFill>
                  <a:schemeClr val="lt1"/>
                </a:solidFill>
                <a:latin typeface="Times New Roman"/>
                <a:ea typeface="Times New Roman"/>
                <a:cs typeface="Times New Roman"/>
                <a:sym typeface="Times New Roman"/>
              </a:rPr>
              <a:t>: Sales of the product in the </a:t>
            </a:r>
            <a:r>
              <a:rPr lang="en-US" dirty="0" err="1">
                <a:solidFill>
                  <a:schemeClr val="lt1"/>
                </a:solidFill>
                <a:latin typeface="Times New Roman"/>
                <a:ea typeface="Times New Roman"/>
                <a:cs typeface="Times New Roman"/>
                <a:sym typeface="Times New Roman"/>
              </a:rPr>
              <a:t>particulat</a:t>
            </a:r>
            <a:r>
              <a:rPr lang="en-US" dirty="0">
                <a:solidFill>
                  <a:schemeClr val="lt1"/>
                </a:solidFill>
                <a:latin typeface="Times New Roman"/>
                <a:ea typeface="Times New Roman"/>
                <a:cs typeface="Times New Roman"/>
                <a:sym typeface="Times New Roman"/>
              </a:rPr>
              <a:t> store. This is the outcome variable to be predicted.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3200" dirty="0">
                <a:solidFill>
                  <a:schemeClr val="lt1"/>
                </a:solidFill>
                <a:latin typeface="Times New Roman"/>
                <a:ea typeface="Times New Roman"/>
                <a:cs typeface="Times New Roman"/>
                <a:sym typeface="Times New Roman"/>
              </a:rPr>
              <a:t>Architecture</a:t>
            </a:r>
            <a:endParaRPr sz="2000" dirty="0"/>
          </a:p>
          <a:p>
            <a:pPr marL="285750" lvl="0" indent="-184150" algn="l" rtl="0">
              <a:spcBef>
                <a:spcPts val="1000"/>
              </a:spcBef>
              <a:spcAft>
                <a:spcPts val="0"/>
              </a:spcAft>
              <a:buSzPts val="1600"/>
              <a:buNone/>
            </a:pPr>
            <a:endParaRPr sz="3200" dirty="0"/>
          </a:p>
          <a:p>
            <a:pPr marL="285750" lvl="0" indent="-184150" algn="l" rtl="0">
              <a:spcBef>
                <a:spcPts val="1000"/>
              </a:spcBef>
              <a:spcAft>
                <a:spcPts val="0"/>
              </a:spcAft>
              <a:buSzPts val="1600"/>
              <a:buNone/>
            </a:pPr>
            <a:endParaRPr sz="3200" dirty="0"/>
          </a:p>
        </p:txBody>
      </p:sp>
      <p:pic>
        <p:nvPicPr>
          <p:cNvPr id="1028" name="Picture 4">
            <a:extLst>
              <a:ext uri="{FF2B5EF4-FFF2-40B4-BE49-F238E27FC236}">
                <a16:creationId xmlns:a16="http://schemas.microsoft.com/office/drawing/2014/main" id="{781597D1-C9CE-4C94-8684-BD54843302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02"/>
          <a:stretch/>
        </p:blipFill>
        <p:spPr bwMode="auto">
          <a:xfrm>
            <a:off x="2596987" y="1495231"/>
            <a:ext cx="6621625"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lvl="2">
              <a:spcBef>
                <a:spcPts val="960"/>
              </a:spcBef>
              <a:buSzPts val="1440"/>
              <a:buFont typeface="Wingdings" panose="05000000000000000000" pitchFamily="2" charset="2"/>
              <a:buChar char="§"/>
            </a:pPr>
            <a:r>
              <a:rPr lang="en-US" sz="1800" dirty="0">
                <a:solidFill>
                  <a:schemeClr val="lt1"/>
                </a:solidFill>
                <a:latin typeface="Times New Roman"/>
                <a:ea typeface="Times New Roman"/>
                <a:cs typeface="Times New Roman"/>
                <a:sym typeface="Times New Roman"/>
              </a:rPr>
              <a:t>The Dataset is in csv format for model training</a:t>
            </a:r>
            <a:r>
              <a:rPr lang="en-IN" dirty="0">
                <a:solidFill>
                  <a:schemeClr val="lt1"/>
                </a:solidFill>
                <a:latin typeface="Times New Roman"/>
                <a:ea typeface="Times New Roman"/>
                <a:cs typeface="Times New Roman"/>
                <a:sym typeface="Times New Roman"/>
              </a:rPr>
              <a:t>  </a:t>
            </a:r>
            <a:endParaRPr lang="en-IN"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spcBef>
                <a:spcPts val="960"/>
              </a:spcBef>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p>
          <a:p>
            <a:pPr marL="1200150" lvl="2" indent="-285750" algn="l" rtl="0">
              <a:spcBef>
                <a:spcPts val="960"/>
              </a:spcBef>
              <a:spcAft>
                <a:spcPts val="0"/>
              </a:spcAft>
              <a:buSzPts val="1440"/>
              <a:buFont typeface="Noto Sans Symbols"/>
              <a:buChar char="▪"/>
            </a:pPr>
            <a:r>
              <a:rPr lang="en-US" sz="1800" dirty="0" err="1">
                <a:solidFill>
                  <a:schemeClr val="lt1"/>
                </a:solidFill>
                <a:latin typeface="Times New Roman"/>
                <a:ea typeface="Times New Roman"/>
                <a:cs typeface="Times New Roman"/>
                <a:sym typeface="Times New Roman"/>
              </a:rPr>
              <a:t>Partioning</a:t>
            </a:r>
            <a:r>
              <a:rPr lang="en-US" sz="1800" dirty="0">
                <a:solidFill>
                  <a:schemeClr val="lt1"/>
                </a:solidFill>
                <a:latin typeface="Times New Roman"/>
                <a:ea typeface="Times New Roman"/>
                <a:cs typeface="Times New Roman"/>
                <a:sym typeface="Times New Roman"/>
              </a:rPr>
              <a:t> of train data in train data and test data</a:t>
            </a: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Model training and Evaluation</a:t>
            </a: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Prediction on Test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12001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Model Selection – </a:t>
            </a:r>
          </a:p>
          <a:p>
            <a:pPr marL="914400" lvl="2" indent="0">
              <a:spcBef>
                <a:spcPts val="960"/>
              </a:spcBef>
              <a:buSzPts val="1440"/>
              <a:buNone/>
            </a:pPr>
            <a:r>
              <a:rPr lang="en-US" sz="1800" dirty="0">
                <a:solidFill>
                  <a:schemeClr val="lt1"/>
                </a:solidFill>
                <a:latin typeface="Times New Roman"/>
                <a:cs typeface="Times New Roman"/>
              </a:rPr>
              <a:t>After pre-processing and model training, we find the best model for premium prediction. The model is trained on multiple regression algorithms like Linear Regression, Decision Trees, Random Forest, Gradient Boosting, Ada Boosting, Extreme Gradient Boosting and Support Vector Machine. After prediction we will find accuracy of those predictions using evaluation metrics like RMSE (Root mean squared error) and r2_score.         </a:t>
            </a:r>
          </a:p>
          <a:p>
            <a:pPr marL="914400" lvl="2" indent="0" algn="l" rtl="0">
              <a:spcBef>
                <a:spcPts val="960"/>
              </a:spcBef>
              <a:spcAft>
                <a:spcPts val="0"/>
              </a:spcAft>
              <a:buSzPts val="1440"/>
              <a:buNone/>
            </a:pPr>
            <a:endParaRPr lang="en-US"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 data was shared with train data and we perform the same operations on it.</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data was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spcBef>
                <a:spcPts val="960"/>
              </a:spcBef>
              <a:buSzPts val="1440"/>
              <a:buFont typeface="Noto Sans Symbols"/>
              <a:buChar char="⮚"/>
            </a:pPr>
            <a:r>
              <a:rPr lang="en-US" sz="1800" dirty="0">
                <a:solidFill>
                  <a:schemeClr val="lt1"/>
                </a:solidFill>
                <a:latin typeface="Times New Roman"/>
                <a:cs typeface="Times New Roman"/>
              </a:rPr>
              <a:t>The best RMSE and r2 score model were saved for developing API for prediction of premium </a:t>
            </a:r>
            <a:r>
              <a:rPr lang="en-US" sz="1800" dirty="0">
                <a:solidFill>
                  <a:schemeClr val="lt1"/>
                </a:solidFill>
                <a:latin typeface="Times New Roman"/>
                <a:cs typeface="Times New Roman"/>
                <a:sym typeface="Times New Roman"/>
              </a:rPr>
              <a:t>Once the prediction is done, The predictions  are saved in csv format and shared.</a:t>
            </a:r>
          </a:p>
          <a:p>
            <a:pPr marL="742950" lvl="2" indent="-285750" algn="l" rtl="0">
              <a:spcBef>
                <a:spcPts val="960"/>
              </a:spcBef>
              <a:spcAft>
                <a:spcPts val="0"/>
              </a:spcAft>
              <a:buSzPts val="1440"/>
              <a:buFont typeface="Noto Sans Symbols"/>
              <a:buChar char="⮚"/>
            </a:pPr>
            <a:endParaRPr lang="en-US" sz="1800" dirty="0">
              <a:solidFill>
                <a:schemeClr val="lt1"/>
              </a:solidFill>
              <a:latin typeface="Times New Roman"/>
              <a:cs typeface="Times New Roman"/>
              <a:sym typeface="Times New Roman"/>
            </a:endParaRPr>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csv format.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326571"/>
            <a:ext cx="10559177" cy="5714934"/>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49</TotalTime>
  <Words>753</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Century Gothic</vt:lpstr>
      <vt:lpstr>Wingdings</vt:lpstr>
      <vt:lpstr>Calibri</vt:lpstr>
      <vt:lpstr>Wingdings 3</vt:lpstr>
      <vt:lpstr>Times New Roman</vt:lpstr>
      <vt:lpstr>Noto Sans Symbols</vt:lpstr>
      <vt:lpstr>Arial</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rameshd Jadhav</cp:lastModifiedBy>
  <cp:revision>9</cp:revision>
  <dcterms:created xsi:type="dcterms:W3CDTF">2021-06-19T13:01:53Z</dcterms:created>
  <dcterms:modified xsi:type="dcterms:W3CDTF">2021-11-30T10:14:41Z</dcterms:modified>
</cp:coreProperties>
</file>