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3C2E6-31F5-49C4-8B45-27ED04E348E1}" v="1432" dt="2025-08-02T17:28:39.442"/>
    <p1510:client id="{A08E9791-3740-4E8F-A45E-BA7D2F173F4A}" v="133" dt="2025-08-02T15:41:52.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8/2/2025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0785356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8/2/2025</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49719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8/2/2025</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48013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8/2/2025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76511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8/2/2025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17044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8/2/2025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96402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8/2/2025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345326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8/2/2025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2881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8/2/2025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37368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8/2/2025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79752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8/2/2025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68476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8/2/2025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275741500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1BFF-EDD9-F0BA-00B8-3632764CCEF5}"/>
              </a:ext>
            </a:extLst>
          </p:cNvPr>
          <p:cNvSpPr>
            <a:spLocks noGrp="1"/>
          </p:cNvSpPr>
          <p:nvPr>
            <p:ph type="ctrTitle"/>
          </p:nvPr>
        </p:nvSpPr>
        <p:spPr>
          <a:xfrm>
            <a:off x="5053" y="684138"/>
            <a:ext cx="12202022" cy="554038"/>
          </a:xfrm>
        </p:spPr>
        <p:txBody>
          <a:bodyPr vert="horz" lIns="91440" tIns="45720" rIns="91440" bIns="45720" rtlCol="0" anchor="t">
            <a:normAutofit fontScale="90000"/>
          </a:bodyPr>
          <a:lstStyle/>
          <a:p>
            <a:r>
              <a:rPr lang="en-GB" b="0" dirty="0">
                <a:latin typeface="Batang"/>
                <a:ea typeface="Batang"/>
              </a:rPr>
              <a:t>CAPSTONE</a:t>
            </a:r>
            <a:r>
              <a:rPr lang="en-GB" dirty="0">
                <a:latin typeface="Batang"/>
                <a:ea typeface="Batang"/>
              </a:rPr>
              <a:t> </a:t>
            </a:r>
            <a:r>
              <a:rPr lang="en-GB" b="0" dirty="0">
                <a:latin typeface="Batang"/>
                <a:ea typeface="Batang"/>
              </a:rPr>
              <a:t>PROJECT</a:t>
            </a:r>
            <a:r>
              <a:rPr lang="en-GB" dirty="0">
                <a:latin typeface="Batang"/>
                <a:ea typeface="Batang"/>
              </a:rPr>
              <a:t> </a:t>
            </a:r>
            <a:br>
              <a:rPr lang="en-GB" dirty="0">
                <a:latin typeface="Batang"/>
              </a:rPr>
            </a:br>
            <a:endParaRPr lang="en-GB">
              <a:solidFill>
                <a:srgbClr val="FF0000"/>
              </a:solidFill>
            </a:endParaRPr>
          </a:p>
        </p:txBody>
      </p:sp>
      <p:sp>
        <p:nvSpPr>
          <p:cNvPr id="3" name="Subtitle 2">
            <a:extLst>
              <a:ext uri="{FF2B5EF4-FFF2-40B4-BE49-F238E27FC236}">
                <a16:creationId xmlns:a16="http://schemas.microsoft.com/office/drawing/2014/main" id="{7A19A437-5AB2-B34E-FDBF-68EA32461B4E}"/>
              </a:ext>
            </a:extLst>
          </p:cNvPr>
          <p:cNvSpPr>
            <a:spLocks noGrp="1"/>
          </p:cNvSpPr>
          <p:nvPr>
            <p:ph type="subTitle" idx="1"/>
          </p:nvPr>
        </p:nvSpPr>
        <p:spPr>
          <a:xfrm>
            <a:off x="0" y="5440054"/>
            <a:ext cx="12197482" cy="1420036"/>
          </a:xfrm>
        </p:spPr>
        <p:txBody>
          <a:bodyPr vert="horz" lIns="91440" tIns="45720" rIns="91440" bIns="45720" rtlCol="0" anchor="b">
            <a:normAutofit fontScale="85000" lnSpcReduction="20000"/>
          </a:bodyPr>
          <a:lstStyle/>
          <a:p>
            <a:r>
              <a:rPr lang="en-GB" b="1" dirty="0">
                <a:latin typeface="Batang"/>
                <a:ea typeface="Batang"/>
              </a:rPr>
              <a:t>PRESENTED BY: </a:t>
            </a:r>
          </a:p>
          <a:p>
            <a:r>
              <a:rPr lang="en-GB" b="1" dirty="0">
                <a:latin typeface="Batang"/>
                <a:ea typeface="Batang"/>
              </a:rPr>
              <a:t>AAKANSHA MANWATKAR</a:t>
            </a:r>
          </a:p>
          <a:p>
            <a:r>
              <a:rPr lang="en-GB" b="1" dirty="0">
                <a:latin typeface="Batang"/>
                <a:ea typeface="Batang"/>
              </a:rPr>
              <a:t>MIT AOE PUNE </a:t>
            </a:r>
          </a:p>
          <a:p>
            <a:r>
              <a:rPr lang="en-GB" b="1" dirty="0">
                <a:latin typeface="Batang"/>
                <a:ea typeface="Batang"/>
              </a:rPr>
              <a:t>COMPUTER ENGINEERING </a:t>
            </a:r>
            <a:endParaRPr lang="en-US" b="1">
              <a:latin typeface="Batang"/>
              <a:ea typeface="Batang"/>
            </a:endParaRPr>
          </a:p>
        </p:txBody>
      </p:sp>
      <p:sp>
        <p:nvSpPr>
          <p:cNvPr id="5" name="TextBox 4">
            <a:extLst>
              <a:ext uri="{FF2B5EF4-FFF2-40B4-BE49-F238E27FC236}">
                <a16:creationId xmlns:a16="http://schemas.microsoft.com/office/drawing/2014/main" id="{0FB8C989-231C-7E2C-60E4-F97785F500E7}"/>
              </a:ext>
            </a:extLst>
          </p:cNvPr>
          <p:cNvSpPr txBox="1"/>
          <p:nvPr/>
        </p:nvSpPr>
        <p:spPr>
          <a:xfrm>
            <a:off x="15376" y="1846368"/>
            <a:ext cx="12190713" cy="317009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4000" dirty="0">
                <a:latin typeface="Century"/>
              </a:rPr>
              <a:t>     EMPLOYEE SALARY </a:t>
            </a:r>
            <a:r>
              <a:rPr lang="en-US" sz="4000" dirty="0">
                <a:latin typeface="Century"/>
                <a:ea typeface="+mn-lt"/>
                <a:cs typeface="+mn-lt"/>
              </a:rPr>
              <a:t>PREDICTION </a:t>
            </a:r>
          </a:p>
          <a:p>
            <a:pPr algn="ctr"/>
            <a:r>
              <a:rPr lang="en-US" sz="4000" dirty="0">
                <a:latin typeface="Century"/>
                <a:ea typeface="+mn-lt"/>
                <a:cs typeface="+mn-lt"/>
              </a:rPr>
              <a:t>USING </a:t>
            </a:r>
          </a:p>
          <a:p>
            <a:pPr algn="ctr"/>
            <a:r>
              <a:rPr lang="en-US" sz="4000" dirty="0">
                <a:latin typeface="Century"/>
                <a:ea typeface="+mn-lt"/>
                <a:cs typeface="+mn-lt"/>
              </a:rPr>
              <a:t>MACHINE LEARNING</a:t>
            </a:r>
            <a:endParaRPr lang="en-US" sz="4000" dirty="0">
              <a:latin typeface="Century"/>
            </a:endParaRPr>
          </a:p>
          <a:p>
            <a:pPr algn="ctr"/>
            <a:endParaRPr lang="en-US" sz="4000" dirty="0">
              <a:latin typeface="Century"/>
            </a:endParaRPr>
          </a:p>
          <a:p>
            <a:pPr algn="ctr"/>
            <a:endParaRPr lang="en-US" sz="4000" dirty="0">
              <a:latin typeface="Century"/>
            </a:endParaRPr>
          </a:p>
        </p:txBody>
      </p:sp>
    </p:spTree>
    <p:extLst>
      <p:ext uri="{BB962C8B-B14F-4D97-AF65-F5344CB8AC3E}">
        <p14:creationId xmlns:p14="http://schemas.microsoft.com/office/powerpoint/2010/main" val="3081896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373C50B-57AE-5516-E063-CB344886B33F}"/>
              </a:ext>
            </a:extLst>
          </p:cNvPr>
          <p:cNvPicPr>
            <a:picLocks noGrp="1" noChangeAspect="1"/>
          </p:cNvPicPr>
          <p:nvPr>
            <p:ph idx="1"/>
          </p:nvPr>
        </p:nvPicPr>
        <p:blipFill>
          <a:blip r:embed="rId2"/>
          <a:stretch>
            <a:fillRect/>
          </a:stretch>
        </p:blipFill>
        <p:spPr>
          <a:xfrm>
            <a:off x="912620" y="1378784"/>
            <a:ext cx="10625135" cy="4100512"/>
          </a:xfrm>
          <a:prstGeom prst="rect">
            <a:avLst/>
          </a:prstGeom>
        </p:spPr>
      </p:pic>
      <p:sp>
        <p:nvSpPr>
          <p:cNvPr id="4" name="Date Placeholder 3">
            <a:extLst>
              <a:ext uri="{FF2B5EF4-FFF2-40B4-BE49-F238E27FC236}">
                <a16:creationId xmlns:a16="http://schemas.microsoft.com/office/drawing/2014/main" id="{413D7317-8D24-11D1-2B70-97DDDDD273D5}"/>
              </a:ext>
            </a:extLst>
          </p:cNvPr>
          <p:cNvSpPr>
            <a:spLocks noGrp="1"/>
          </p:cNvSpPr>
          <p:nvPr>
            <p:ph type="dt" sz="half" idx="10"/>
          </p:nvPr>
        </p:nvSpPr>
        <p:spPr/>
        <p:txBody>
          <a:bodyPr/>
          <a:lstStyle/>
          <a:p>
            <a:fld id="{0E7BACE5-C2FD-49D0-91EC-9BE9FECB4481}" type="datetime1">
              <a:t>8/2/2025</a:t>
            </a:fld>
            <a:endParaRPr lang="en-US" dirty="0"/>
          </a:p>
        </p:txBody>
      </p:sp>
      <p:sp>
        <p:nvSpPr>
          <p:cNvPr id="5" name="Footer Placeholder 4">
            <a:extLst>
              <a:ext uri="{FF2B5EF4-FFF2-40B4-BE49-F238E27FC236}">
                <a16:creationId xmlns:a16="http://schemas.microsoft.com/office/drawing/2014/main" id="{BEC2D300-9FA5-05F8-08B2-32118131961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17D1C2-2B7A-F9FB-A45A-ABDC27061873}"/>
              </a:ext>
            </a:extLst>
          </p:cNvPr>
          <p:cNvSpPr>
            <a:spLocks noGrp="1"/>
          </p:cNvSpPr>
          <p:nvPr>
            <p:ph type="sldNum" sz="quarter" idx="12"/>
          </p:nvPr>
        </p:nvSpPr>
        <p:spPr/>
        <p:txBody>
          <a:bodyPr/>
          <a:lstStyle/>
          <a:p>
            <a:fld id="{CC057153-B650-4DEB-B370-79DDCFDCE934}" type="slidenum">
              <a:rPr lang="en-US" dirty="0"/>
              <a:t>10</a:t>
            </a:fld>
            <a:endParaRPr lang="en-US" dirty="0"/>
          </a:p>
        </p:txBody>
      </p:sp>
    </p:spTree>
    <p:extLst>
      <p:ext uri="{BB962C8B-B14F-4D97-AF65-F5344CB8AC3E}">
        <p14:creationId xmlns:p14="http://schemas.microsoft.com/office/powerpoint/2010/main" val="114530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A0EC-871B-F8AD-EA10-BBE134CE6587}"/>
              </a:ext>
            </a:extLst>
          </p:cNvPr>
          <p:cNvSpPr>
            <a:spLocks noGrp="1"/>
          </p:cNvSpPr>
          <p:nvPr>
            <p:ph type="title"/>
          </p:nvPr>
        </p:nvSpPr>
        <p:spPr>
          <a:xfrm>
            <a:off x="-637507" y="798671"/>
            <a:ext cx="12177577" cy="1156070"/>
          </a:xfrm>
        </p:spPr>
        <p:txBody>
          <a:bodyPr/>
          <a:lstStyle/>
          <a:p>
            <a:pPr algn="ctr"/>
            <a:r>
              <a:rPr lang="en-US" sz="4000">
                <a:latin typeface="Batang"/>
                <a:ea typeface="+mj-lt"/>
                <a:cs typeface="+mj-lt"/>
              </a:rPr>
              <a:t>CONCLUSION</a:t>
            </a:r>
            <a:endParaRPr lang="en-US" sz="4000">
              <a:latin typeface="Batang"/>
              <a:ea typeface="Batang"/>
            </a:endParaRPr>
          </a:p>
          <a:p>
            <a:endParaRPr lang="en-US" sz="4000" dirty="0"/>
          </a:p>
        </p:txBody>
      </p:sp>
      <p:sp>
        <p:nvSpPr>
          <p:cNvPr id="3" name="Content Placeholder 2">
            <a:extLst>
              <a:ext uri="{FF2B5EF4-FFF2-40B4-BE49-F238E27FC236}">
                <a16:creationId xmlns:a16="http://schemas.microsoft.com/office/drawing/2014/main" id="{3F26EFBD-5027-490E-415F-227E341D178C}"/>
              </a:ext>
            </a:extLst>
          </p:cNvPr>
          <p:cNvSpPr>
            <a:spLocks noGrp="1"/>
          </p:cNvSpPr>
          <p:nvPr>
            <p:ph idx="1"/>
          </p:nvPr>
        </p:nvSpPr>
        <p:spPr>
          <a:xfrm>
            <a:off x="684084" y="2037001"/>
            <a:ext cx="10653579" cy="4593828"/>
          </a:xfrm>
        </p:spPr>
        <p:txBody>
          <a:bodyPr vert="horz" lIns="91440" tIns="45720" rIns="91440" bIns="45720" rtlCol="0" anchor="t">
            <a:normAutofit/>
          </a:bodyPr>
          <a:lstStyle/>
          <a:p>
            <a:pPr marL="0" indent="0" algn="ctr">
              <a:buNone/>
            </a:pPr>
            <a:r>
              <a:rPr lang="en-US">
                <a:ea typeface="+mn-lt"/>
                <a:cs typeface="+mn-lt"/>
              </a:rPr>
              <a:t>The Employee Salary Prediction project successfully demonstrates how machine learning can be leveraged to forecast salaries based on key factors such as experience, education, and job role. By analyzing historical data and identifying important features, the model provides accurate, data-driven salary estimates. This approach not only reduces manual effort but also promotes fairness and transparency in compensation decisions. With further refinement and real-world deployment, the system can become a valuable tool for HR teams to support equitable and competitive salary planning. Overall, this project highlights the power of AI in enhancing organizational efficiency and employee satisfaction.</a:t>
            </a:r>
            <a:endParaRPr lang="en-US"/>
          </a:p>
          <a:p>
            <a:pPr algn="ctr"/>
            <a:endParaRPr lang="en-US" dirty="0"/>
          </a:p>
        </p:txBody>
      </p:sp>
      <p:sp>
        <p:nvSpPr>
          <p:cNvPr id="4" name="Date Placeholder 3">
            <a:extLst>
              <a:ext uri="{FF2B5EF4-FFF2-40B4-BE49-F238E27FC236}">
                <a16:creationId xmlns:a16="http://schemas.microsoft.com/office/drawing/2014/main" id="{75F4C64A-31B1-9A56-6B99-A115071035E5}"/>
              </a:ext>
            </a:extLst>
          </p:cNvPr>
          <p:cNvSpPr>
            <a:spLocks noGrp="1"/>
          </p:cNvSpPr>
          <p:nvPr>
            <p:ph type="dt" sz="half" idx="10"/>
          </p:nvPr>
        </p:nvSpPr>
        <p:spPr/>
        <p:txBody>
          <a:bodyPr/>
          <a:lstStyle/>
          <a:p>
            <a:fld id="{ADEC70DB-7920-455C-9D74-6325A96AFB01}" type="datetime1">
              <a:t>8/2/2025</a:t>
            </a:fld>
            <a:endParaRPr lang="en-US" dirty="0"/>
          </a:p>
        </p:txBody>
      </p:sp>
      <p:sp>
        <p:nvSpPr>
          <p:cNvPr id="5" name="Footer Placeholder 4">
            <a:extLst>
              <a:ext uri="{FF2B5EF4-FFF2-40B4-BE49-F238E27FC236}">
                <a16:creationId xmlns:a16="http://schemas.microsoft.com/office/drawing/2014/main" id="{77554327-25F8-6337-3E94-280DDB90BA5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5C163B-2594-38C5-9DB2-4F6F5E8C8124}"/>
              </a:ext>
            </a:extLst>
          </p:cNvPr>
          <p:cNvSpPr>
            <a:spLocks noGrp="1"/>
          </p:cNvSpPr>
          <p:nvPr>
            <p:ph type="sldNum" sz="quarter" idx="12"/>
          </p:nvPr>
        </p:nvSpPr>
        <p:spPr/>
        <p:txBody>
          <a:bodyPr/>
          <a:lstStyle/>
          <a:p>
            <a:fld id="{CC057153-B650-4DEB-B370-79DDCFDCE934}" type="slidenum">
              <a:rPr lang="en-US" dirty="0"/>
              <a:t>11</a:t>
            </a:fld>
            <a:endParaRPr lang="en-US" dirty="0"/>
          </a:p>
        </p:txBody>
      </p:sp>
    </p:spTree>
    <p:extLst>
      <p:ext uri="{BB962C8B-B14F-4D97-AF65-F5344CB8AC3E}">
        <p14:creationId xmlns:p14="http://schemas.microsoft.com/office/powerpoint/2010/main" val="361330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2941-BF49-583A-D837-00401C8592C5}"/>
              </a:ext>
            </a:extLst>
          </p:cNvPr>
          <p:cNvSpPr>
            <a:spLocks noGrp="1"/>
          </p:cNvSpPr>
          <p:nvPr>
            <p:ph type="title"/>
          </p:nvPr>
        </p:nvSpPr>
        <p:spPr>
          <a:xfrm>
            <a:off x="380477" y="548640"/>
            <a:ext cx="10885749" cy="1150117"/>
          </a:xfrm>
        </p:spPr>
        <p:txBody>
          <a:bodyPr/>
          <a:lstStyle/>
          <a:p>
            <a:r>
              <a:rPr lang="en-US">
                <a:latin typeface="Batang"/>
                <a:ea typeface="Batang"/>
              </a:rPr>
              <a:t>FUTURE SCOPE</a:t>
            </a:r>
          </a:p>
        </p:txBody>
      </p:sp>
      <p:sp>
        <p:nvSpPr>
          <p:cNvPr id="3" name="Content Placeholder 2">
            <a:extLst>
              <a:ext uri="{FF2B5EF4-FFF2-40B4-BE49-F238E27FC236}">
                <a16:creationId xmlns:a16="http://schemas.microsoft.com/office/drawing/2014/main" id="{AF34272E-39D2-573D-3B55-BBF34BA69836}"/>
              </a:ext>
            </a:extLst>
          </p:cNvPr>
          <p:cNvSpPr>
            <a:spLocks noGrp="1"/>
          </p:cNvSpPr>
          <p:nvPr>
            <p:ph idx="1"/>
          </p:nvPr>
        </p:nvSpPr>
        <p:spPr>
          <a:xfrm>
            <a:off x="350710" y="1286908"/>
            <a:ext cx="11844203" cy="5486795"/>
          </a:xfrm>
        </p:spPr>
        <p:txBody>
          <a:bodyPr vert="horz" lIns="91440" tIns="45720" rIns="91440" bIns="45720" rtlCol="0" anchor="t">
            <a:normAutofit fontScale="85000" lnSpcReduction="20000"/>
          </a:bodyPr>
          <a:lstStyle/>
          <a:p>
            <a:r>
              <a:rPr lang="en-US" b="1">
                <a:ea typeface="+mn-lt"/>
                <a:cs typeface="+mn-lt"/>
              </a:rPr>
              <a:t>Incorporation of More Variables:</a:t>
            </a:r>
            <a:endParaRPr lang="en-US"/>
          </a:p>
          <a:p>
            <a:r>
              <a:rPr lang="en-US">
                <a:ea typeface="+mn-lt"/>
                <a:cs typeface="+mn-lt"/>
              </a:rPr>
              <a:t>Future models can include additional factors like company size, industry type, location cost indices, performance ratings, and certifications to improve prediction accuracy.</a:t>
            </a:r>
            <a:endParaRPr lang="en-US"/>
          </a:p>
          <a:p>
            <a:r>
              <a:rPr lang="en-US" b="1">
                <a:ea typeface="+mn-lt"/>
                <a:cs typeface="+mn-lt"/>
              </a:rPr>
              <a:t>Real-Time Data Integration:</a:t>
            </a:r>
            <a:endParaRPr lang="en-US"/>
          </a:p>
          <a:p>
            <a:r>
              <a:rPr lang="en-US">
                <a:ea typeface="+mn-lt"/>
                <a:cs typeface="+mn-lt"/>
              </a:rPr>
              <a:t>Integrating APIs or HR management systems can allow real-time data flow, enabling continuous model updates and more dynamic salary forecasting.</a:t>
            </a:r>
            <a:endParaRPr lang="en-US"/>
          </a:p>
          <a:p>
            <a:r>
              <a:rPr lang="en-US" b="1">
                <a:ea typeface="+mn-lt"/>
                <a:cs typeface="+mn-lt"/>
              </a:rPr>
              <a:t>Model Optimization:</a:t>
            </a:r>
            <a:endParaRPr lang="en-US"/>
          </a:p>
          <a:p>
            <a:r>
              <a:rPr lang="en-US">
                <a:ea typeface="+mn-lt"/>
                <a:cs typeface="+mn-lt"/>
              </a:rPr>
              <a:t>Advanced techniques such as ensemble learning, deep learning, or automated hyperparameter tuning (e.g., Grid Search, Optuna) can be explored for improved performance.</a:t>
            </a:r>
            <a:endParaRPr lang="en-US"/>
          </a:p>
          <a:p>
            <a:r>
              <a:rPr lang="en-US" b="1">
                <a:ea typeface="+mn-lt"/>
                <a:cs typeface="+mn-lt"/>
              </a:rPr>
              <a:t>Bias and Fairness Auditing:</a:t>
            </a:r>
            <a:endParaRPr lang="en-US"/>
          </a:p>
          <a:p>
            <a:r>
              <a:rPr lang="en-US">
                <a:ea typeface="+mn-lt"/>
                <a:cs typeface="+mn-lt"/>
              </a:rPr>
              <a:t>Tools can be added to detect and mitigate any bias in salary predictions related to gender, age, or ethnicity, ensuring ethical AI use.</a:t>
            </a:r>
            <a:endParaRPr lang="en-US"/>
          </a:p>
          <a:p>
            <a:r>
              <a:rPr lang="en-US" b="1">
                <a:ea typeface="+mn-lt"/>
                <a:cs typeface="+mn-lt"/>
              </a:rPr>
              <a:t>Interactive Dashboard Development:</a:t>
            </a:r>
            <a:endParaRPr lang="en-US"/>
          </a:p>
          <a:p>
            <a:r>
              <a:rPr lang="en-US">
                <a:ea typeface="+mn-lt"/>
                <a:cs typeface="+mn-lt"/>
              </a:rPr>
              <a:t>A more user-friendly and feature-rich interface can be built using tools like </a:t>
            </a:r>
            <a:r>
              <a:rPr lang="en-US" b="1">
                <a:ea typeface="+mn-lt"/>
                <a:cs typeface="+mn-lt"/>
              </a:rPr>
              <a:t>Dash</a:t>
            </a:r>
            <a:r>
              <a:rPr lang="en-US">
                <a:ea typeface="+mn-lt"/>
                <a:cs typeface="+mn-lt"/>
              </a:rPr>
              <a:t>, </a:t>
            </a:r>
            <a:r>
              <a:rPr lang="en-US" b="1">
                <a:ea typeface="+mn-lt"/>
                <a:cs typeface="+mn-lt"/>
              </a:rPr>
              <a:t>Power BI</a:t>
            </a:r>
            <a:r>
              <a:rPr lang="en-US">
                <a:ea typeface="+mn-lt"/>
                <a:cs typeface="+mn-lt"/>
              </a:rPr>
              <a:t>, or </a:t>
            </a:r>
            <a:r>
              <a:rPr lang="en-US" b="1">
                <a:ea typeface="+mn-lt"/>
                <a:cs typeface="+mn-lt"/>
              </a:rPr>
              <a:t>Streamlit</a:t>
            </a:r>
            <a:r>
              <a:rPr lang="en-US">
                <a:ea typeface="+mn-lt"/>
                <a:cs typeface="+mn-lt"/>
              </a:rPr>
              <a:t>, providing HR teams with actionable insights and visualizations.</a:t>
            </a:r>
            <a:endParaRPr lang="en-US"/>
          </a:p>
          <a:p>
            <a:endParaRPr lang="en-US" dirty="0"/>
          </a:p>
        </p:txBody>
      </p:sp>
      <p:sp>
        <p:nvSpPr>
          <p:cNvPr id="4" name="Date Placeholder 3">
            <a:extLst>
              <a:ext uri="{FF2B5EF4-FFF2-40B4-BE49-F238E27FC236}">
                <a16:creationId xmlns:a16="http://schemas.microsoft.com/office/drawing/2014/main" id="{9C7D5AF1-9D16-1690-11CC-26F5F4354FF1}"/>
              </a:ext>
            </a:extLst>
          </p:cNvPr>
          <p:cNvSpPr>
            <a:spLocks noGrp="1"/>
          </p:cNvSpPr>
          <p:nvPr>
            <p:ph type="dt" sz="half" idx="10"/>
          </p:nvPr>
        </p:nvSpPr>
        <p:spPr/>
        <p:txBody>
          <a:bodyPr/>
          <a:lstStyle/>
          <a:p>
            <a:fld id="{82960E2E-5E9A-4C37-84AF-D1D683682B2E}" type="datetime1">
              <a:t>8/2/2025</a:t>
            </a:fld>
            <a:endParaRPr lang="en-US" dirty="0"/>
          </a:p>
        </p:txBody>
      </p:sp>
      <p:sp>
        <p:nvSpPr>
          <p:cNvPr id="5" name="Footer Placeholder 4">
            <a:extLst>
              <a:ext uri="{FF2B5EF4-FFF2-40B4-BE49-F238E27FC236}">
                <a16:creationId xmlns:a16="http://schemas.microsoft.com/office/drawing/2014/main" id="{42337FC6-86C5-6F89-A2F8-3BC9885BB89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270E154-89CF-C760-5B1A-808E2ED9FCB5}"/>
              </a:ext>
            </a:extLst>
          </p:cNvPr>
          <p:cNvSpPr>
            <a:spLocks noGrp="1"/>
          </p:cNvSpPr>
          <p:nvPr>
            <p:ph type="sldNum" sz="quarter" idx="12"/>
          </p:nvPr>
        </p:nvSpPr>
        <p:spPr/>
        <p:txBody>
          <a:bodyPr/>
          <a:lstStyle/>
          <a:p>
            <a:fld id="{CC057153-B650-4DEB-B370-79DDCFDCE934}" type="slidenum">
              <a:rPr lang="en-US" dirty="0"/>
              <a:t>12</a:t>
            </a:fld>
            <a:endParaRPr lang="en-US" dirty="0"/>
          </a:p>
        </p:txBody>
      </p:sp>
    </p:spTree>
    <p:extLst>
      <p:ext uri="{BB962C8B-B14F-4D97-AF65-F5344CB8AC3E}">
        <p14:creationId xmlns:p14="http://schemas.microsoft.com/office/powerpoint/2010/main" val="1839336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8" name="Freeform: Shape 47">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21" name="Freeform: Shape 20">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9" name="Title 8">
            <a:extLst>
              <a:ext uri="{FF2B5EF4-FFF2-40B4-BE49-F238E27FC236}">
                <a16:creationId xmlns:a16="http://schemas.microsoft.com/office/drawing/2014/main" id="{CD2063E9-FE22-DDF9-9812-495D0CB5249E}"/>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THANK YOU!!</a:t>
            </a:r>
          </a:p>
        </p:txBody>
      </p:sp>
      <p:grpSp>
        <p:nvGrpSpPr>
          <p:cNvPr id="50" name="Group 49">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0" name="Freeform: Shape 29">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a:extLst>
              <a:ext uri="{FF2B5EF4-FFF2-40B4-BE49-F238E27FC236}">
                <a16:creationId xmlns:a16="http://schemas.microsoft.com/office/drawing/2014/main" id="{DFF4807A-F0EC-F083-A298-1E8C85C1BDD8}"/>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EE258FF5-AE75-4CD1-B094-8C037809FB46}" type="datetime1">
              <a:rPr lang="en-US" sz="1200">
                <a:solidFill>
                  <a:schemeClr val="tx1">
                    <a:tint val="75000"/>
                  </a:schemeClr>
                </a:solidFill>
              </a:rPr>
              <a:pPr>
                <a:spcAft>
                  <a:spcPts val="600"/>
                </a:spcAft>
              </a:pPr>
              <a:t>8/2/2025</a:t>
            </a:fld>
            <a:endParaRPr lang="en-US" sz="1200">
              <a:solidFill>
                <a:schemeClr val="tx1">
                  <a:tint val="75000"/>
                </a:schemeClr>
              </a:solidFill>
            </a:endParaRPr>
          </a:p>
        </p:txBody>
      </p:sp>
      <p:sp>
        <p:nvSpPr>
          <p:cNvPr id="5" name="Footer Placeholder 4">
            <a:extLst>
              <a:ext uri="{FF2B5EF4-FFF2-40B4-BE49-F238E27FC236}">
                <a16:creationId xmlns:a16="http://schemas.microsoft.com/office/drawing/2014/main" id="{838064BE-6E33-FE4D-4319-1B69F0FBF8E1}"/>
              </a:ext>
            </a:extLst>
          </p:cNvPr>
          <p:cNvSpPr>
            <a:spLocks noGrp="1"/>
          </p:cNvSpPr>
          <p:nvPr>
            <p:ph type="ftr" sz="quarter" idx="11"/>
          </p:nvPr>
        </p:nvSpPr>
        <p:spPr>
          <a:xfrm>
            <a:off x="804672" y="5991225"/>
            <a:ext cx="2634145" cy="365125"/>
          </a:xfrm>
        </p:spPr>
        <p:txBody>
          <a:bodyPr vert="horz" lIns="91440" tIns="45720" rIns="91440" bIns="45720" rtlCol="0" anchor="ctr">
            <a:normAutofit/>
          </a:bodyPr>
          <a:lstStyle/>
          <a:p>
            <a:pPr algn="l">
              <a:lnSpc>
                <a:spcPct val="90000"/>
              </a:lnSpc>
              <a:spcAft>
                <a:spcPts val="600"/>
              </a:spcAft>
            </a:pPr>
            <a:r>
              <a:rPr lang="en-US" sz="700" kern="1200">
                <a:solidFill>
                  <a:schemeClr val="tx1">
                    <a:tint val="75000"/>
                  </a:schemeClr>
                </a:solidFill>
                <a:latin typeface="+mn-lt"/>
                <a:ea typeface="+mn-ea"/>
                <a:cs typeface="+mn-cs"/>
              </a:rPr>
              <a:t>
              </a:t>
            </a:r>
          </a:p>
        </p:txBody>
      </p:sp>
      <p:sp>
        <p:nvSpPr>
          <p:cNvPr id="6" name="Slide Number Placeholder 5">
            <a:extLst>
              <a:ext uri="{FF2B5EF4-FFF2-40B4-BE49-F238E27FC236}">
                <a16:creationId xmlns:a16="http://schemas.microsoft.com/office/drawing/2014/main" id="{EF3B81B6-F945-A6D2-E325-413DB1F00FB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C057153-B650-4DEB-B370-79DDCFDCE934}" type="slidenum">
              <a:rPr lang="en-US" sz="1200">
                <a:solidFill>
                  <a:schemeClr val="tx1">
                    <a:tint val="75000"/>
                  </a:schemeClr>
                </a:solidFill>
              </a:rPr>
              <a:pPr>
                <a:spcAft>
                  <a:spcPts val="600"/>
                </a:spcAft>
              </a:pPr>
              <a:t>13</a:t>
            </a:fld>
            <a:endParaRPr lang="en-US" sz="1200">
              <a:solidFill>
                <a:schemeClr val="tx1">
                  <a:tint val="75000"/>
                </a:schemeClr>
              </a:solidFill>
            </a:endParaRPr>
          </a:p>
        </p:txBody>
      </p:sp>
      <p:grpSp>
        <p:nvGrpSpPr>
          <p:cNvPr id="51" name="Group 50">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6" name="Freeform: Shape 35">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4293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8E37-70D4-404C-AE38-6D2841BB72D1}"/>
              </a:ext>
            </a:extLst>
          </p:cNvPr>
          <p:cNvSpPr>
            <a:spLocks noGrp="1"/>
          </p:cNvSpPr>
          <p:nvPr>
            <p:ph type="title"/>
          </p:nvPr>
        </p:nvSpPr>
        <p:spPr>
          <a:xfrm>
            <a:off x="-1337" y="148453"/>
            <a:ext cx="12194023" cy="556647"/>
          </a:xfrm>
        </p:spPr>
        <p:txBody>
          <a:bodyPr vert="horz" lIns="91440" tIns="45720" rIns="91440" bIns="45720" rtlCol="0" anchor="t">
            <a:normAutofit/>
          </a:bodyPr>
          <a:lstStyle/>
          <a:p>
            <a:r>
              <a:rPr lang="en-US" sz="3000" dirty="0">
                <a:latin typeface="Batang"/>
                <a:ea typeface="Batang"/>
              </a:rPr>
              <a:t>OUTLINE</a:t>
            </a:r>
            <a:endParaRPr lang="en-US" sz="3000">
              <a:latin typeface="Batang"/>
              <a:ea typeface="Batang"/>
            </a:endParaRPr>
          </a:p>
        </p:txBody>
      </p:sp>
      <p:sp>
        <p:nvSpPr>
          <p:cNvPr id="3" name="Content Placeholder 2">
            <a:extLst>
              <a:ext uri="{FF2B5EF4-FFF2-40B4-BE49-F238E27FC236}">
                <a16:creationId xmlns:a16="http://schemas.microsoft.com/office/drawing/2014/main" id="{E0BBE46A-99D2-1BE8-2476-05CF2D6F0FEB}"/>
              </a:ext>
            </a:extLst>
          </p:cNvPr>
          <p:cNvSpPr>
            <a:spLocks noGrp="1"/>
          </p:cNvSpPr>
          <p:nvPr>
            <p:ph idx="1"/>
          </p:nvPr>
        </p:nvSpPr>
        <p:spPr>
          <a:xfrm>
            <a:off x="-1339" y="794553"/>
            <a:ext cx="12188543" cy="4813107"/>
          </a:xfrm>
        </p:spPr>
        <p:txBody>
          <a:bodyPr vert="horz" lIns="91440" tIns="45720" rIns="91440" bIns="45720" rtlCol="0" anchor="t">
            <a:noAutofit/>
          </a:bodyPr>
          <a:lstStyle/>
          <a:p>
            <a:r>
              <a:rPr lang="en-US" sz="1900" dirty="0">
                <a:ea typeface="+mn-lt"/>
                <a:cs typeface="+mn-lt"/>
              </a:rPr>
              <a:t> </a:t>
            </a:r>
            <a:r>
              <a:rPr lang="en-US" sz="1800" b="1">
                <a:latin typeface="Book Antiqua"/>
                <a:ea typeface="+mn-lt"/>
                <a:cs typeface="+mn-lt"/>
              </a:rPr>
              <a:t>Problem Statement</a:t>
            </a:r>
            <a:r>
              <a:rPr lang="en-US" sz="1800" b="1" dirty="0">
                <a:ea typeface="+mn-lt"/>
                <a:cs typeface="+mn-lt"/>
              </a:rPr>
              <a:t> </a:t>
            </a:r>
            <a:r>
              <a:rPr lang="en-US" sz="1800" b="1">
                <a:ea typeface="+mn-lt"/>
                <a:cs typeface="+mn-lt"/>
              </a:rPr>
              <a:t>: </a:t>
            </a:r>
            <a:r>
              <a:rPr lang="en-US" sz="1800">
                <a:latin typeface="Batang"/>
                <a:ea typeface="+mn-lt"/>
                <a:cs typeface="+mn-lt"/>
              </a:rPr>
              <a:t>Understand the challenge in predicting employee salaries accurately using traditional </a:t>
            </a:r>
            <a:r>
              <a:rPr lang="en-US" sz="1800" dirty="0">
                <a:latin typeface="Batang"/>
                <a:ea typeface="+mn-lt"/>
                <a:cs typeface="+mn-lt"/>
              </a:rPr>
              <a:t>methods. Discuss the importance of a data-driven approach in the HR domain.</a:t>
            </a:r>
            <a:endParaRPr lang="en-US" sz="1800">
              <a:latin typeface="Batang"/>
              <a:ea typeface="Batang"/>
            </a:endParaRPr>
          </a:p>
          <a:p>
            <a:r>
              <a:rPr lang="en-US" sz="1800" b="1">
                <a:latin typeface="Book Antiqua"/>
                <a:ea typeface="+mn-lt"/>
                <a:cs typeface="+mn-lt"/>
              </a:rPr>
              <a:t>System Development Approach </a:t>
            </a:r>
            <a:r>
              <a:rPr lang="en-US" sz="1800" b="1">
                <a:ea typeface="+mn-lt"/>
                <a:cs typeface="+mn-lt"/>
              </a:rPr>
              <a:t>: </a:t>
            </a:r>
            <a:r>
              <a:rPr lang="en-US" sz="1800">
                <a:latin typeface="Batang"/>
                <a:ea typeface="+mn-lt"/>
                <a:cs typeface="+mn-lt"/>
              </a:rPr>
              <a:t>Explain the tools, programming language (Python), libraries (Pandas, Scikit-learn), and methodology (data preprocessing, model building) used in the project.</a:t>
            </a:r>
            <a:endParaRPr lang="en-US" sz="1800">
              <a:latin typeface="Batang"/>
              <a:ea typeface="Batang"/>
            </a:endParaRPr>
          </a:p>
          <a:p>
            <a:r>
              <a:rPr lang="en-US" sz="1800" b="1">
                <a:latin typeface="Book Antiqua"/>
                <a:ea typeface="+mn-lt"/>
                <a:cs typeface="+mn-lt"/>
              </a:rPr>
              <a:t>Algorithm &amp; Deployment</a:t>
            </a:r>
            <a:r>
              <a:rPr lang="en-US" sz="1800" b="1">
                <a:ea typeface="+mn-lt"/>
                <a:cs typeface="+mn-lt"/>
              </a:rPr>
              <a:t> :</a:t>
            </a:r>
            <a:r>
              <a:rPr lang="en-US" sz="1800" dirty="0">
                <a:ea typeface="+mn-lt"/>
                <a:cs typeface="+mn-lt"/>
              </a:rPr>
              <a:t> </a:t>
            </a:r>
            <a:r>
              <a:rPr lang="en-US" sz="1800">
                <a:latin typeface="Batang"/>
                <a:ea typeface="+mn-lt"/>
                <a:cs typeface="+mn-lt"/>
              </a:rPr>
              <a:t>Detail the step-by-step process: from loading the dataset, cleaning it, analyzing features, building predictive models(Linear Regression, </a:t>
            </a:r>
            <a:r>
              <a:rPr lang="en-US" sz="1800" dirty="0">
                <a:latin typeface="Batang"/>
                <a:ea typeface="+mn-lt"/>
                <a:cs typeface="+mn-lt"/>
              </a:rPr>
              <a:t>Random Forest), and deploying it using Jupyter Notebook or Streamlit.</a:t>
            </a:r>
            <a:endParaRPr lang="en-US" sz="1800">
              <a:latin typeface="Batang"/>
              <a:ea typeface="Batang"/>
            </a:endParaRPr>
          </a:p>
          <a:p>
            <a:r>
              <a:rPr lang="en-US" sz="1800" b="1">
                <a:latin typeface="Book Antiqua"/>
                <a:ea typeface="+mn-lt"/>
                <a:cs typeface="+mn-lt"/>
              </a:rPr>
              <a:t>Result</a:t>
            </a:r>
            <a:r>
              <a:rPr lang="en-US" sz="1800" b="1" dirty="0">
                <a:latin typeface="Book Antiqua"/>
                <a:ea typeface="+mn-lt"/>
                <a:cs typeface="+mn-lt"/>
              </a:rPr>
              <a:t> </a:t>
            </a:r>
            <a:r>
              <a:rPr lang="en-US" sz="1800" b="1">
                <a:ea typeface="+mn-lt"/>
                <a:cs typeface="+mn-lt"/>
              </a:rPr>
              <a:t>:</a:t>
            </a:r>
            <a:r>
              <a:rPr lang="en-US" sz="1800" dirty="0">
                <a:ea typeface="+mn-lt"/>
                <a:cs typeface="+mn-lt"/>
              </a:rPr>
              <a:t> </a:t>
            </a:r>
            <a:r>
              <a:rPr lang="en-US" sz="1800">
                <a:latin typeface="Batang"/>
                <a:ea typeface="+mn-lt"/>
                <a:cs typeface="+mn-lt"/>
              </a:rPr>
              <a:t>Showcase the model performance using metrics like R² Score and RMSE. Include visualizations and screenshots of the code and </a:t>
            </a:r>
            <a:r>
              <a:rPr lang="en-US" sz="1800" dirty="0">
                <a:latin typeface="Batang"/>
                <a:ea typeface="+mn-lt"/>
                <a:cs typeface="+mn-lt"/>
              </a:rPr>
              <a:t>predicted outputs.</a:t>
            </a:r>
            <a:endParaRPr lang="en-US" sz="1800">
              <a:latin typeface="Batang"/>
              <a:ea typeface="Batang"/>
            </a:endParaRPr>
          </a:p>
          <a:p>
            <a:r>
              <a:rPr lang="en-US" sz="1800" b="1">
                <a:latin typeface="Book Antiqua"/>
                <a:ea typeface="+mn-lt"/>
                <a:cs typeface="+mn-lt"/>
              </a:rPr>
              <a:t>Conclusion </a:t>
            </a:r>
            <a:r>
              <a:rPr lang="en-US" sz="1800" b="1">
                <a:ea typeface="+mn-lt"/>
                <a:cs typeface="+mn-lt"/>
              </a:rPr>
              <a:t>: </a:t>
            </a:r>
            <a:r>
              <a:rPr lang="en-US" sz="1800">
                <a:latin typeface="Batang"/>
                <a:ea typeface="+mn-lt"/>
                <a:cs typeface="+mn-lt"/>
              </a:rPr>
              <a:t>Summarize your key findings, accuracy achieved, and effectiveness of your prediction model. Mention the real-world applicability and benefits to HR departments.</a:t>
            </a:r>
            <a:endParaRPr lang="en-US" sz="1800">
              <a:latin typeface="Batang"/>
              <a:ea typeface="Batang"/>
            </a:endParaRPr>
          </a:p>
          <a:p>
            <a:r>
              <a:rPr lang="en-US" sz="1800" b="1">
                <a:latin typeface="Book Antiqua"/>
                <a:ea typeface="+mn-lt"/>
                <a:cs typeface="+mn-lt"/>
              </a:rPr>
              <a:t>Future Scope</a:t>
            </a:r>
            <a:r>
              <a:rPr lang="en-US" sz="1800" b="1">
                <a:ea typeface="+mn-lt"/>
                <a:cs typeface="+mn-lt"/>
              </a:rPr>
              <a:t> : </a:t>
            </a:r>
            <a:r>
              <a:rPr lang="en-US" sz="1800">
                <a:latin typeface="Batang"/>
                <a:ea typeface="+mn-lt"/>
                <a:cs typeface="+mn-lt"/>
              </a:rPr>
              <a:t>Suggest future improvements such as deploying the model on a website, using deep learning techniques, or adding more real-time data.</a:t>
            </a:r>
            <a:endParaRPr lang="en-US" sz="1800">
              <a:latin typeface="Batang"/>
              <a:ea typeface="Batang"/>
            </a:endParaRPr>
          </a:p>
          <a:p>
            <a:r>
              <a:rPr lang="en-US" sz="1800" b="1">
                <a:latin typeface="Book Antiqua"/>
                <a:ea typeface="+mn-lt"/>
                <a:cs typeface="+mn-lt"/>
              </a:rPr>
              <a:t>Reference</a:t>
            </a:r>
            <a:r>
              <a:rPr lang="en-US" sz="1800" b="1" dirty="0">
                <a:latin typeface="Century Gothic"/>
                <a:ea typeface="+mn-lt"/>
                <a:cs typeface="+mn-lt"/>
              </a:rPr>
              <a:t> </a:t>
            </a:r>
            <a:r>
              <a:rPr lang="en-US" sz="1800" b="1">
                <a:ea typeface="+mn-lt"/>
                <a:cs typeface="+mn-lt"/>
              </a:rPr>
              <a:t>: </a:t>
            </a:r>
            <a:r>
              <a:rPr lang="en-US" sz="1800">
                <a:latin typeface="Batang"/>
                <a:ea typeface="+mn-lt"/>
                <a:cs typeface="+mn-lt"/>
              </a:rPr>
              <a:t>List all the resources—websites, books, datasets, articles, or tools—that helped you complete the project.</a:t>
            </a:r>
            <a:endParaRPr lang="en-US" sz="1800">
              <a:latin typeface="Batang"/>
              <a:ea typeface="Batang"/>
            </a:endParaRPr>
          </a:p>
          <a:p>
            <a:endParaRPr lang="en-US" sz="1900" dirty="0"/>
          </a:p>
          <a:p>
            <a:endParaRPr lang="en-US" sz="1900" dirty="0"/>
          </a:p>
          <a:p>
            <a:pPr marL="342900" indent="-342900"/>
            <a:endParaRPr lang="en-US" sz="1900" dirty="0"/>
          </a:p>
        </p:txBody>
      </p:sp>
    </p:spTree>
    <p:extLst>
      <p:ext uri="{BB962C8B-B14F-4D97-AF65-F5344CB8AC3E}">
        <p14:creationId xmlns:p14="http://schemas.microsoft.com/office/powerpoint/2010/main" val="146024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75F7-C8F4-4D13-B049-7D539B0E2F18}"/>
              </a:ext>
            </a:extLst>
          </p:cNvPr>
          <p:cNvSpPr>
            <a:spLocks noGrp="1"/>
          </p:cNvSpPr>
          <p:nvPr>
            <p:ph type="title"/>
          </p:nvPr>
        </p:nvSpPr>
        <p:spPr>
          <a:xfrm>
            <a:off x="-560930" y="812291"/>
            <a:ext cx="12194023" cy="962315"/>
          </a:xfrm>
        </p:spPr>
        <p:txBody>
          <a:bodyPr>
            <a:normAutofit/>
          </a:bodyPr>
          <a:lstStyle/>
          <a:p>
            <a:pPr algn="ctr"/>
            <a:r>
              <a:rPr lang="en-US" sz="3200">
                <a:latin typeface="Batang"/>
                <a:ea typeface="Batang"/>
              </a:rPr>
              <a:t>PROBLEM STATEMENT</a:t>
            </a:r>
            <a:endParaRPr lang="en-US" sz="3200"/>
          </a:p>
          <a:p>
            <a:pPr algn="ctr"/>
            <a:endParaRPr lang="en-US" sz="3200" dirty="0">
              <a:latin typeface="Neue Haas Grotesk Text Pro"/>
              <a:ea typeface="Batang"/>
            </a:endParaRPr>
          </a:p>
        </p:txBody>
      </p:sp>
      <p:sp>
        <p:nvSpPr>
          <p:cNvPr id="3" name="Content Placeholder 2">
            <a:extLst>
              <a:ext uri="{FF2B5EF4-FFF2-40B4-BE49-F238E27FC236}">
                <a16:creationId xmlns:a16="http://schemas.microsoft.com/office/drawing/2014/main" id="{672D3AD4-C92C-7093-5B4A-9D64ADA24618}"/>
              </a:ext>
            </a:extLst>
          </p:cNvPr>
          <p:cNvSpPr>
            <a:spLocks noGrp="1"/>
          </p:cNvSpPr>
          <p:nvPr>
            <p:ph idx="1"/>
          </p:nvPr>
        </p:nvSpPr>
        <p:spPr>
          <a:xfrm>
            <a:off x="623525" y="1293417"/>
            <a:ext cx="10801680" cy="4708950"/>
          </a:xfrm>
        </p:spPr>
        <p:txBody>
          <a:bodyPr vert="horz" lIns="91440" tIns="45720" rIns="91440" bIns="45720" rtlCol="0" anchor="ctr">
            <a:normAutofit/>
          </a:bodyPr>
          <a:lstStyle/>
          <a:p>
            <a:pPr marL="0" indent="0" algn="ctr">
              <a:buNone/>
            </a:pPr>
            <a:r>
              <a:rPr lang="en-US">
                <a:latin typeface="Book Antiqua"/>
                <a:ea typeface="+mn-lt"/>
                <a:cs typeface="+mn-lt"/>
              </a:rPr>
              <a:t>In today’s fast-changing job market, fair and competitive compensation is more important than ever for employee satisfaction and retention. However, predicting the right salary based on role, experience, skills, and education can be complex and subjective. This project uses machine learning to analyze real-world employee data and predict accurate salaries. The goal is to bring transparency and consistency into compensation decisions. By relying on data rather than assumptions, companies can foster fairness and trust in the workplace. Ultimately, it’s about empowering both HR and employees through insight-driven decisions.</a:t>
            </a:r>
            <a:endParaRPr lang="en-US">
              <a:latin typeface="Book Antiqua"/>
              <a:ea typeface="Batang"/>
            </a:endParaRPr>
          </a:p>
          <a:p>
            <a:pPr marL="0" indent="0" algn="ctr">
              <a:buNone/>
            </a:pPr>
            <a:endParaRPr lang="en-US" dirty="0">
              <a:latin typeface="Book Antiqua"/>
              <a:ea typeface="Batang"/>
            </a:endParaRPr>
          </a:p>
        </p:txBody>
      </p:sp>
      <p:sp>
        <p:nvSpPr>
          <p:cNvPr id="4" name="Date Placeholder 3">
            <a:extLst>
              <a:ext uri="{FF2B5EF4-FFF2-40B4-BE49-F238E27FC236}">
                <a16:creationId xmlns:a16="http://schemas.microsoft.com/office/drawing/2014/main" id="{3987F29D-7316-881C-C4E9-DB9FFE4273C7}"/>
              </a:ext>
            </a:extLst>
          </p:cNvPr>
          <p:cNvSpPr>
            <a:spLocks noGrp="1"/>
          </p:cNvSpPr>
          <p:nvPr>
            <p:ph type="dt" sz="half" idx="10"/>
          </p:nvPr>
        </p:nvSpPr>
        <p:spPr/>
        <p:txBody>
          <a:bodyPr/>
          <a:lstStyle/>
          <a:p>
            <a:fld id="{E48ABE9F-99CA-4422-9B62-9B7FA016EE15}" type="datetime1">
              <a:t>8/2/2025</a:t>
            </a:fld>
            <a:endParaRPr lang="en-US" dirty="0"/>
          </a:p>
        </p:txBody>
      </p:sp>
      <p:sp>
        <p:nvSpPr>
          <p:cNvPr id="5" name="Footer Placeholder 4">
            <a:extLst>
              <a:ext uri="{FF2B5EF4-FFF2-40B4-BE49-F238E27FC236}">
                <a16:creationId xmlns:a16="http://schemas.microsoft.com/office/drawing/2014/main" id="{B098847E-5194-B492-0F2F-AE050EC0D1D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FCC35D0-FB05-75E1-2EB1-7FC2638F8165}"/>
              </a:ext>
            </a:extLst>
          </p:cNvPr>
          <p:cNvSpPr>
            <a:spLocks noGrp="1"/>
          </p:cNvSpPr>
          <p:nvPr>
            <p:ph type="sldNum" sz="quarter" idx="12"/>
          </p:nvPr>
        </p:nvSpPr>
        <p:spPr/>
        <p:txBody>
          <a:bodyPr/>
          <a:lstStyle/>
          <a:p>
            <a:fld id="{CC057153-B650-4DEB-B370-79DDCFDCE934}" type="slidenum">
              <a:rPr lang="en-US" dirty="0"/>
              <a:t>3</a:t>
            </a:fld>
            <a:endParaRPr lang="en-US" dirty="0"/>
          </a:p>
        </p:txBody>
      </p:sp>
    </p:spTree>
    <p:extLst>
      <p:ext uri="{BB962C8B-B14F-4D97-AF65-F5344CB8AC3E}">
        <p14:creationId xmlns:p14="http://schemas.microsoft.com/office/powerpoint/2010/main" val="180132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1403-FD78-DA15-9AD0-C83E514B905A}"/>
              </a:ext>
            </a:extLst>
          </p:cNvPr>
          <p:cNvSpPr>
            <a:spLocks noGrp="1"/>
          </p:cNvSpPr>
          <p:nvPr>
            <p:ph type="title"/>
          </p:nvPr>
        </p:nvSpPr>
        <p:spPr>
          <a:xfrm>
            <a:off x="362617" y="548640"/>
            <a:ext cx="10903609" cy="1150117"/>
          </a:xfrm>
        </p:spPr>
        <p:txBody>
          <a:bodyPr/>
          <a:lstStyle/>
          <a:p>
            <a:r>
              <a:rPr lang="en-US" sz="3200">
                <a:latin typeface="Batang"/>
                <a:ea typeface="Batang"/>
              </a:rPr>
              <a:t>SYSTEM APPROACH</a:t>
            </a:r>
          </a:p>
          <a:p>
            <a:endParaRPr lang="en-US" sz="3200" b="0" dirty="0">
              <a:latin typeface="Batang"/>
              <a:ea typeface="Batang"/>
            </a:endParaRPr>
          </a:p>
        </p:txBody>
      </p:sp>
      <p:sp>
        <p:nvSpPr>
          <p:cNvPr id="3" name="Content Placeholder 2">
            <a:extLst>
              <a:ext uri="{FF2B5EF4-FFF2-40B4-BE49-F238E27FC236}">
                <a16:creationId xmlns:a16="http://schemas.microsoft.com/office/drawing/2014/main" id="{EE4C1F31-C288-20E7-EE93-D43CBF32B03D}"/>
              </a:ext>
            </a:extLst>
          </p:cNvPr>
          <p:cNvSpPr>
            <a:spLocks noGrp="1"/>
          </p:cNvSpPr>
          <p:nvPr>
            <p:ph idx="1"/>
          </p:nvPr>
        </p:nvSpPr>
        <p:spPr>
          <a:xfrm>
            <a:off x="398849" y="1287935"/>
            <a:ext cx="11464916" cy="5163957"/>
          </a:xfrm>
        </p:spPr>
        <p:txBody>
          <a:bodyPr vert="horz" lIns="91440" tIns="45720" rIns="91440" bIns="45720" rtlCol="0" anchor="t">
            <a:normAutofit fontScale="85000" lnSpcReduction="20000"/>
          </a:bodyPr>
          <a:lstStyle/>
          <a:p>
            <a:pPr marL="0" indent="0">
              <a:buNone/>
            </a:pPr>
            <a:r>
              <a:rPr lang="en-US">
                <a:ea typeface="+mn-lt"/>
                <a:cs typeface="+mn-lt"/>
              </a:rPr>
              <a:t>1. Platform Used:</a:t>
            </a:r>
            <a:endParaRPr lang="en-US"/>
          </a:p>
          <a:p>
            <a:pPr marL="0" indent="0">
              <a:buNone/>
            </a:pPr>
            <a:r>
              <a:rPr lang="en-US" dirty="0">
                <a:ea typeface="+mn-lt"/>
                <a:cs typeface="+mn-lt"/>
              </a:rPr>
              <a:t>     </a:t>
            </a:r>
            <a:r>
              <a:rPr lang="en-US">
                <a:latin typeface="Century"/>
                <a:ea typeface="+mn-lt"/>
                <a:cs typeface="+mn-lt"/>
              </a:rPr>
              <a:t>Google Colab  </a:t>
            </a:r>
          </a:p>
          <a:p>
            <a:pPr marL="0" indent="0">
              <a:buNone/>
            </a:pPr>
            <a:r>
              <a:rPr lang="en-US">
                <a:latin typeface="Century"/>
                <a:ea typeface="+mn-lt"/>
                <a:cs typeface="+mn-lt"/>
              </a:rPr>
              <a:t>        Used for coding, running, and visualizing results in the cloud.</a:t>
            </a:r>
          </a:p>
          <a:p>
            <a:pPr marL="0" indent="0">
              <a:buNone/>
            </a:pPr>
            <a:r>
              <a:rPr lang="en-US">
                <a:latin typeface="Century"/>
                <a:ea typeface="+mn-lt"/>
                <a:cs typeface="+mn-lt"/>
              </a:rPr>
              <a:t>       Offers GPU support, free access to Jupyter Notebook environment.</a:t>
            </a:r>
            <a:endParaRPr lang="en-US">
              <a:latin typeface="Century"/>
              <a:ea typeface="Batang"/>
            </a:endParaRPr>
          </a:p>
          <a:p>
            <a:pPr marL="0" indent="0">
              <a:buNone/>
            </a:pPr>
            <a:r>
              <a:rPr lang="en-US">
                <a:ea typeface="+mn-lt"/>
                <a:cs typeface="+mn-lt"/>
              </a:rPr>
              <a:t>2. Programming Language: </a:t>
            </a:r>
            <a:r>
              <a:rPr lang="en-US">
                <a:latin typeface="Century"/>
                <a:ea typeface="+mn-lt"/>
                <a:cs typeface="+mn-lt"/>
              </a:rPr>
              <a:t>Python (Version 3.8+)</a:t>
            </a:r>
            <a:endParaRPr lang="en-US">
              <a:latin typeface="Century"/>
              <a:ea typeface="Batang"/>
            </a:endParaRPr>
          </a:p>
          <a:p>
            <a:pPr marL="0" indent="0">
              <a:buNone/>
            </a:pPr>
            <a:r>
              <a:rPr lang="en-US">
                <a:ea typeface="+mn-lt"/>
                <a:cs typeface="+mn-lt"/>
              </a:rPr>
              <a:t>3. Libraries &amp; Tools Used:</a:t>
            </a:r>
            <a:endParaRPr lang="en-US"/>
          </a:p>
          <a:p>
            <a:pPr marL="0" indent="0">
              <a:buNone/>
            </a:pPr>
            <a:r>
              <a:rPr lang="en-US" dirty="0">
                <a:ea typeface="+mn-lt"/>
                <a:cs typeface="+mn-lt"/>
              </a:rPr>
              <a:t>     </a:t>
            </a:r>
            <a:r>
              <a:rPr lang="en-US">
                <a:latin typeface="Century"/>
                <a:ea typeface="+mn-lt"/>
                <a:cs typeface="+mn-lt"/>
              </a:rPr>
              <a:t>Category</a:t>
            </a:r>
            <a:endParaRPr lang="en-US">
              <a:latin typeface="Century"/>
              <a:ea typeface="Batang"/>
            </a:endParaRPr>
          </a:p>
          <a:p>
            <a:pPr marL="0" indent="0">
              <a:buNone/>
            </a:pPr>
            <a:r>
              <a:rPr lang="en-US">
                <a:latin typeface="Century"/>
                <a:ea typeface="+mn-lt"/>
                <a:cs typeface="+mn-lt"/>
              </a:rPr>
              <a:t>     Libraries/Tools</a:t>
            </a:r>
            <a:endParaRPr lang="en-US">
              <a:latin typeface="Century"/>
              <a:ea typeface="Batang"/>
            </a:endParaRPr>
          </a:p>
          <a:p>
            <a:pPr marL="0" indent="0">
              <a:buNone/>
            </a:pPr>
            <a:r>
              <a:rPr lang="en-US">
                <a:latin typeface="Century"/>
                <a:ea typeface="+mn-lt"/>
                <a:cs typeface="+mn-lt"/>
              </a:rPr>
              <a:t>     Data Handling</a:t>
            </a:r>
            <a:endParaRPr lang="en-US">
              <a:latin typeface="Century"/>
              <a:ea typeface="Batang"/>
            </a:endParaRPr>
          </a:p>
          <a:p>
            <a:pPr marL="0" indent="0">
              <a:buNone/>
            </a:pPr>
            <a:r>
              <a:rPr lang="en-US">
                <a:latin typeface="Century"/>
                <a:ea typeface="+mn-lt"/>
                <a:cs typeface="+mn-lt"/>
              </a:rPr>
              <a:t>     Pandas, numpy</a:t>
            </a:r>
            <a:endParaRPr lang="en-US">
              <a:latin typeface="Century"/>
              <a:ea typeface="Batang"/>
            </a:endParaRPr>
          </a:p>
          <a:p>
            <a:pPr marL="0" indent="0">
              <a:buNone/>
            </a:pPr>
            <a:r>
              <a:rPr lang="en-US">
                <a:latin typeface="Century"/>
                <a:ea typeface="+mn-lt"/>
                <a:cs typeface="+mn-lt"/>
              </a:rPr>
              <a:t>     Data Visualization</a:t>
            </a:r>
            <a:endParaRPr lang="en-US">
              <a:latin typeface="Century"/>
              <a:ea typeface="Batang"/>
            </a:endParaRPr>
          </a:p>
          <a:p>
            <a:pPr marL="0" indent="0">
              <a:buNone/>
            </a:pPr>
            <a:r>
              <a:rPr lang="en-US">
                <a:latin typeface="Century"/>
                <a:ea typeface="+mn-lt"/>
                <a:cs typeface="+mn-lt"/>
              </a:rPr>
              <a:t>     Matplotlib, seaborn</a:t>
            </a:r>
            <a:endParaRPr lang="en-US">
              <a:latin typeface="Century"/>
              <a:ea typeface="Batang"/>
            </a:endParaRPr>
          </a:p>
          <a:p>
            <a:pPr marL="0" indent="0">
              <a:buNone/>
            </a:pPr>
            <a:r>
              <a:rPr lang="en-US">
                <a:latin typeface="Century"/>
                <a:ea typeface="+mn-lt"/>
                <a:cs typeface="+mn-lt"/>
              </a:rPr>
              <a:t>     Machine Learning</a:t>
            </a:r>
            <a:endParaRPr lang="en-US">
              <a:latin typeface="Century"/>
              <a:ea typeface="Batang"/>
            </a:endParaRPr>
          </a:p>
          <a:p>
            <a:endParaRPr lang="en-US" dirty="0">
              <a:latin typeface="Batang"/>
              <a:ea typeface="Batang"/>
            </a:endParaRPr>
          </a:p>
        </p:txBody>
      </p:sp>
      <p:sp>
        <p:nvSpPr>
          <p:cNvPr id="4" name="Date Placeholder 3">
            <a:extLst>
              <a:ext uri="{FF2B5EF4-FFF2-40B4-BE49-F238E27FC236}">
                <a16:creationId xmlns:a16="http://schemas.microsoft.com/office/drawing/2014/main" id="{0CB5BAFD-D0F8-78F9-3A98-43909DDCD88F}"/>
              </a:ext>
            </a:extLst>
          </p:cNvPr>
          <p:cNvSpPr>
            <a:spLocks noGrp="1"/>
          </p:cNvSpPr>
          <p:nvPr>
            <p:ph type="dt" sz="half" idx="10"/>
          </p:nvPr>
        </p:nvSpPr>
        <p:spPr/>
        <p:txBody>
          <a:bodyPr/>
          <a:lstStyle/>
          <a:p>
            <a:fld id="{C5FE3B96-527A-4A73-BD45-89997599FE8F}" type="datetime1">
              <a:t>8/2/2025</a:t>
            </a:fld>
            <a:endParaRPr lang="en-US" dirty="0"/>
          </a:p>
        </p:txBody>
      </p:sp>
      <p:sp>
        <p:nvSpPr>
          <p:cNvPr id="5" name="Footer Placeholder 4">
            <a:extLst>
              <a:ext uri="{FF2B5EF4-FFF2-40B4-BE49-F238E27FC236}">
                <a16:creationId xmlns:a16="http://schemas.microsoft.com/office/drawing/2014/main" id="{9DC437D4-BEBA-4D23-44AD-AE8444A7978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5EA175-2668-1AD3-C9E4-9C5A80761125}"/>
              </a:ext>
            </a:extLst>
          </p:cNvPr>
          <p:cNvSpPr>
            <a:spLocks noGrp="1"/>
          </p:cNvSpPr>
          <p:nvPr>
            <p:ph type="sldNum" sz="quarter" idx="12"/>
          </p:nvPr>
        </p:nvSpPr>
        <p:spPr/>
        <p:txBody>
          <a:bodyPr/>
          <a:lstStyle/>
          <a:p>
            <a:fld id="{CC057153-B650-4DEB-B370-79DDCFDCE934}" type="slidenum">
              <a:rPr lang="en-US" dirty="0"/>
              <a:t>4</a:t>
            </a:fld>
            <a:endParaRPr lang="en-US" dirty="0"/>
          </a:p>
        </p:txBody>
      </p:sp>
    </p:spTree>
    <p:extLst>
      <p:ext uri="{BB962C8B-B14F-4D97-AF65-F5344CB8AC3E}">
        <p14:creationId xmlns:p14="http://schemas.microsoft.com/office/powerpoint/2010/main" val="205860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5BF5B55-CD88-0799-3121-D211CE3EB2B3}"/>
              </a:ext>
            </a:extLst>
          </p:cNvPr>
          <p:cNvSpPr>
            <a:spLocks noGrp="1"/>
          </p:cNvSpPr>
          <p:nvPr>
            <p:ph type="dt" sz="half" idx="10"/>
          </p:nvPr>
        </p:nvSpPr>
        <p:spPr/>
        <p:txBody>
          <a:bodyPr/>
          <a:lstStyle/>
          <a:p>
            <a:fld id="{C13A46AA-A05F-454F-A05D-2A89B02FA7ED}" type="datetime1">
              <a:t>8/2/2025</a:t>
            </a:fld>
            <a:endParaRPr lang="en-US" dirty="0"/>
          </a:p>
        </p:txBody>
      </p:sp>
      <p:sp>
        <p:nvSpPr>
          <p:cNvPr id="5" name="Footer Placeholder 4">
            <a:extLst>
              <a:ext uri="{FF2B5EF4-FFF2-40B4-BE49-F238E27FC236}">
                <a16:creationId xmlns:a16="http://schemas.microsoft.com/office/drawing/2014/main" id="{61DA244B-50A3-B8FE-23EC-1EB06C9FB97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549ABD9-3D2A-2437-103E-CF5BA8C18457}"/>
              </a:ext>
            </a:extLst>
          </p:cNvPr>
          <p:cNvSpPr>
            <a:spLocks noGrp="1"/>
          </p:cNvSpPr>
          <p:nvPr>
            <p:ph type="sldNum" sz="quarter" idx="12"/>
          </p:nvPr>
        </p:nvSpPr>
        <p:spPr/>
        <p:txBody>
          <a:bodyPr/>
          <a:lstStyle/>
          <a:p>
            <a:fld id="{CC057153-B650-4DEB-B370-79DDCFDCE934}" type="slidenum">
              <a:rPr lang="en-US" dirty="0"/>
              <a:t>5</a:t>
            </a:fld>
            <a:endParaRPr lang="en-US" dirty="0"/>
          </a:p>
        </p:txBody>
      </p:sp>
      <p:sp>
        <p:nvSpPr>
          <p:cNvPr id="7" name="TextBox 6">
            <a:extLst>
              <a:ext uri="{FF2B5EF4-FFF2-40B4-BE49-F238E27FC236}">
                <a16:creationId xmlns:a16="http://schemas.microsoft.com/office/drawing/2014/main" id="{CB7637C1-F2F9-6E70-57D8-B5A64FCDBD15}"/>
              </a:ext>
            </a:extLst>
          </p:cNvPr>
          <p:cNvSpPr txBox="1"/>
          <p:nvPr/>
        </p:nvSpPr>
        <p:spPr>
          <a:xfrm>
            <a:off x="114026" y="135955"/>
            <a:ext cx="11942016" cy="6894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latin typeface="Neue Haas Grotesk Text Pro"/>
                <a:ea typeface="Batang"/>
              </a:rPr>
              <a:t>4</a:t>
            </a:r>
            <a:r>
              <a:rPr lang="en-US" sz="1700">
                <a:latin typeface="Batang"/>
                <a:ea typeface="Batang"/>
              </a:rPr>
              <a:t>. </a:t>
            </a:r>
            <a:r>
              <a:rPr lang="en-US" sz="1700">
                <a:latin typeface="Neue Haas Grotesk Text Pro"/>
                <a:ea typeface="Batang"/>
              </a:rPr>
              <a:t>Dataset Used:</a:t>
            </a:r>
            <a:endParaRPr lang="en-US" sz="1700" dirty="0">
              <a:latin typeface="Neue Haas Grotesk Text Pro"/>
              <a:ea typeface="Batang"/>
            </a:endParaRPr>
          </a:p>
          <a:p>
            <a:r>
              <a:rPr lang="en-US" sz="1700" dirty="0">
                <a:latin typeface="Batang"/>
                <a:ea typeface="Batang"/>
              </a:rPr>
              <a:t>   </a:t>
            </a:r>
            <a:r>
              <a:rPr lang="en-US" sz="1700">
                <a:latin typeface="Century"/>
                <a:ea typeface="Batang"/>
              </a:rPr>
              <a:t>A </a:t>
            </a:r>
            <a:r>
              <a:rPr lang="en-US" sz="1700" dirty="0">
                <a:latin typeface="Century"/>
                <a:ea typeface="Batang"/>
              </a:rPr>
              <a:t>CSV file with employee details:</a:t>
            </a:r>
          </a:p>
          <a:p>
            <a:r>
              <a:rPr lang="en-US" sz="1700">
                <a:latin typeface="Century"/>
                <a:ea typeface="Batang"/>
              </a:rPr>
              <a:t>   Features: Experience, Education Level, Role, Location, etc.</a:t>
            </a:r>
            <a:endParaRPr lang="en-US" sz="1700" dirty="0">
              <a:latin typeface="Century"/>
              <a:ea typeface="Batang"/>
            </a:endParaRPr>
          </a:p>
          <a:p>
            <a:r>
              <a:rPr lang="en-US" sz="1700">
                <a:latin typeface="Century"/>
                <a:ea typeface="Batang"/>
              </a:rPr>
              <a:t>   Target: Salary</a:t>
            </a:r>
          </a:p>
          <a:p>
            <a:endParaRPr lang="en-US" sz="1700" dirty="0">
              <a:latin typeface="Batang"/>
              <a:ea typeface="Batang"/>
            </a:endParaRPr>
          </a:p>
          <a:p>
            <a:r>
              <a:rPr lang="en-US" sz="1700">
                <a:latin typeface="Neue Haas Grotesk Text Pro"/>
                <a:ea typeface="Batang"/>
              </a:rPr>
              <a:t>5. System Requirements:</a:t>
            </a:r>
          </a:p>
          <a:p>
            <a:r>
              <a:rPr lang="en-US" sz="1700" dirty="0">
                <a:latin typeface="Batang"/>
                <a:ea typeface="Batang"/>
              </a:rPr>
              <a:t>   </a:t>
            </a:r>
            <a:r>
              <a:rPr lang="en-US" sz="1700">
                <a:latin typeface="Century"/>
                <a:ea typeface="Batang"/>
              </a:rPr>
              <a:t>Hardware: No local installation needed (Colab handles it)</a:t>
            </a:r>
          </a:p>
          <a:p>
            <a:r>
              <a:rPr lang="en-US" sz="1700">
                <a:latin typeface="Century"/>
                <a:ea typeface="Batang"/>
              </a:rPr>
              <a:t>                       Internet Access: To use Google Colab</a:t>
            </a:r>
          </a:p>
          <a:p>
            <a:r>
              <a:rPr lang="en-US" sz="1700">
                <a:latin typeface="Century"/>
                <a:ea typeface="Batang"/>
              </a:rPr>
              <a:t>    Browser: Chrome/Firefox for accessing the notebook</a:t>
            </a:r>
          </a:p>
          <a:p>
            <a:endParaRPr lang="en-US" sz="1700" dirty="0">
              <a:latin typeface="Century"/>
              <a:ea typeface="Batang"/>
            </a:endParaRPr>
          </a:p>
          <a:p>
            <a:r>
              <a:rPr lang="en-US" sz="1700">
                <a:latin typeface="Neue Haas Grotesk Text Pro"/>
                <a:ea typeface="Batang"/>
              </a:rPr>
              <a:t>6. Why Google Colab?</a:t>
            </a:r>
          </a:p>
          <a:p>
            <a:r>
              <a:rPr lang="en-US" sz="1700" dirty="0">
                <a:latin typeface="Batang"/>
                <a:ea typeface="Batang"/>
              </a:rPr>
              <a:t>     </a:t>
            </a:r>
            <a:r>
              <a:rPr lang="en-US" sz="1700">
                <a:latin typeface="Century"/>
                <a:ea typeface="Batang"/>
              </a:rPr>
              <a:t>No setup required.</a:t>
            </a:r>
          </a:p>
          <a:p>
            <a:r>
              <a:rPr lang="en-US" sz="1700">
                <a:latin typeface="Century"/>
                <a:ea typeface="Batang"/>
              </a:rPr>
              <a:t>     Real-time collaboration and sharing.</a:t>
            </a:r>
            <a:endParaRPr lang="en-US" sz="1700" dirty="0">
              <a:latin typeface="Century"/>
              <a:ea typeface="Batang"/>
            </a:endParaRPr>
          </a:p>
          <a:p>
            <a:r>
              <a:rPr lang="en-US" sz="1700" dirty="0">
                <a:latin typeface="Century"/>
                <a:ea typeface="Batang"/>
              </a:rPr>
              <a:t>     </a:t>
            </a:r>
            <a:r>
              <a:rPr lang="en-US" sz="1700">
                <a:latin typeface="Century"/>
                <a:ea typeface="Batang"/>
              </a:rPr>
              <a:t>Free GPU/TPU acceleration.</a:t>
            </a:r>
            <a:endParaRPr lang="en-US" sz="1700" dirty="0">
              <a:latin typeface="Century"/>
              <a:ea typeface="Batang"/>
            </a:endParaRPr>
          </a:p>
          <a:p>
            <a:r>
              <a:rPr lang="en-US" sz="1700">
                <a:latin typeface="Century"/>
                <a:ea typeface="Batang"/>
              </a:rPr>
              <a:t>     Easy integration with Google Drive.</a:t>
            </a:r>
            <a:endParaRPr lang="en-US" sz="1700" dirty="0">
              <a:latin typeface="Century"/>
              <a:ea typeface="Batang"/>
            </a:endParaRPr>
          </a:p>
          <a:p>
            <a:endParaRPr lang="en-US" sz="1700" dirty="0">
              <a:latin typeface="Batang"/>
              <a:ea typeface="+mn-lt"/>
              <a:cs typeface="+mn-lt"/>
            </a:endParaRPr>
          </a:p>
          <a:p>
            <a:r>
              <a:rPr lang="en-US" sz="1700">
                <a:latin typeface="Neue Haas Grotesk Text Pro"/>
                <a:ea typeface="+mn-lt"/>
                <a:cs typeface="+mn-lt"/>
              </a:rPr>
              <a:t>7. Workflow Overview:</a:t>
            </a:r>
            <a:endParaRPr lang="en-US">
              <a:latin typeface="Neue Haas Grotesk Text Pro"/>
              <a:ea typeface="Batang"/>
            </a:endParaRPr>
          </a:p>
          <a:p>
            <a:r>
              <a:rPr lang="en-US" sz="1700" dirty="0">
                <a:latin typeface="Batang"/>
                <a:ea typeface="+mn-lt"/>
                <a:cs typeface="+mn-lt"/>
              </a:rPr>
              <a:t>    </a:t>
            </a:r>
            <a:r>
              <a:rPr lang="en-US" sz="1700">
                <a:latin typeface="Century"/>
                <a:ea typeface="+mn-lt"/>
                <a:cs typeface="+mn-lt"/>
              </a:rPr>
              <a:t>Upload Dataset to Google Colab or fetch from a URL.</a:t>
            </a:r>
            <a:endParaRPr lang="en-US">
              <a:latin typeface="Century"/>
              <a:ea typeface="Batang"/>
            </a:endParaRPr>
          </a:p>
          <a:p>
            <a:r>
              <a:rPr lang="en-US" sz="1700">
                <a:latin typeface="Century"/>
                <a:ea typeface="+mn-lt"/>
                <a:cs typeface="+mn-lt"/>
              </a:rPr>
              <a:t>    Use pandas to load and explore the data.</a:t>
            </a:r>
            <a:endParaRPr lang="en-US">
              <a:latin typeface="Century"/>
              <a:ea typeface="Batang"/>
            </a:endParaRPr>
          </a:p>
          <a:p>
            <a:r>
              <a:rPr lang="en-US" sz="1700">
                <a:latin typeface="Century"/>
                <a:ea typeface="+mn-lt"/>
                <a:cs typeface="+mn-lt"/>
              </a:rPr>
              <a:t>    Clean the data (handle nulls, encode categories).</a:t>
            </a:r>
            <a:endParaRPr lang="en-US">
              <a:latin typeface="Century"/>
              <a:ea typeface="Batang"/>
            </a:endParaRPr>
          </a:p>
          <a:p>
            <a:r>
              <a:rPr lang="en-US" sz="1700">
                <a:latin typeface="Century"/>
                <a:ea typeface="+mn-lt"/>
                <a:cs typeface="+mn-lt"/>
              </a:rPr>
              <a:t>    Visualize trends using seaborn and matplotlib.</a:t>
            </a:r>
            <a:endParaRPr lang="en-US">
              <a:latin typeface="Century"/>
              <a:ea typeface="Batang"/>
            </a:endParaRPr>
          </a:p>
          <a:p>
            <a:r>
              <a:rPr lang="en-US" sz="1700">
                <a:latin typeface="Century"/>
                <a:ea typeface="+mn-lt"/>
                <a:cs typeface="+mn-lt"/>
              </a:rPr>
              <a:t>    Apply Machine Learning models.</a:t>
            </a:r>
            <a:endParaRPr lang="en-US">
              <a:latin typeface="Century"/>
              <a:ea typeface="+mn-lt"/>
              <a:cs typeface="+mn-lt"/>
            </a:endParaRPr>
          </a:p>
          <a:p>
            <a:r>
              <a:rPr lang="en-US" sz="1700">
                <a:latin typeface="Century"/>
                <a:ea typeface="+mn-lt"/>
                <a:cs typeface="+mn-lt"/>
              </a:rPr>
              <a:t>    Evaluate results using metrics like R² score and MSE.</a:t>
            </a:r>
            <a:endParaRPr lang="en-US">
              <a:latin typeface="Century"/>
              <a:ea typeface="+mn-lt"/>
              <a:cs typeface="+mn-lt"/>
            </a:endParaRPr>
          </a:p>
          <a:p>
            <a:r>
              <a:rPr lang="en-US" sz="1700">
                <a:latin typeface="Century"/>
                <a:ea typeface="+mn-lt"/>
                <a:cs typeface="+mn-lt"/>
              </a:rPr>
              <a:t>    Show predictions and plots inline ( cells support it).</a:t>
            </a:r>
            <a:endParaRPr lang="en-US">
              <a:latin typeface="Century"/>
              <a:ea typeface="+mn-lt"/>
              <a:cs typeface="+mn-lt"/>
            </a:endParaRPr>
          </a:p>
          <a:p>
            <a:r>
              <a:rPr lang="en-US" sz="1700">
                <a:latin typeface="Century"/>
                <a:ea typeface="+mn-lt"/>
                <a:cs typeface="+mn-lt"/>
              </a:rPr>
              <a:t>    Optionally, save model using joblib or pickle.</a:t>
            </a:r>
            <a:endParaRPr lang="en-US">
              <a:latin typeface="Century"/>
              <a:ea typeface="Batang"/>
            </a:endParaRPr>
          </a:p>
          <a:p>
            <a:endParaRPr lang="en-US" sz="1700" dirty="0">
              <a:latin typeface="Batang"/>
              <a:ea typeface="Batang"/>
            </a:endParaRPr>
          </a:p>
        </p:txBody>
      </p:sp>
    </p:spTree>
    <p:extLst>
      <p:ext uri="{BB962C8B-B14F-4D97-AF65-F5344CB8AC3E}">
        <p14:creationId xmlns:p14="http://schemas.microsoft.com/office/powerpoint/2010/main" val="71939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BB68FD-4893-7918-BFB2-37C0915313E5}"/>
              </a:ext>
            </a:extLst>
          </p:cNvPr>
          <p:cNvSpPr>
            <a:spLocks noGrp="1"/>
          </p:cNvSpPr>
          <p:nvPr>
            <p:ph type="title"/>
          </p:nvPr>
        </p:nvSpPr>
        <p:spPr>
          <a:xfrm>
            <a:off x="612648" y="310515"/>
            <a:ext cx="10653578" cy="1132258"/>
          </a:xfrm>
        </p:spPr>
        <p:txBody>
          <a:bodyPr/>
          <a:lstStyle/>
          <a:p>
            <a:r>
              <a:rPr lang="en-US" sz="3200">
                <a:latin typeface="Batang"/>
                <a:ea typeface="Batang"/>
              </a:rPr>
              <a:t>ALGORITHM &amp; DEPLOYMENT</a:t>
            </a:r>
            <a:endParaRPr lang="en-US"/>
          </a:p>
        </p:txBody>
      </p:sp>
      <p:sp>
        <p:nvSpPr>
          <p:cNvPr id="6" name="Content Placeholder 5">
            <a:extLst>
              <a:ext uri="{FF2B5EF4-FFF2-40B4-BE49-F238E27FC236}">
                <a16:creationId xmlns:a16="http://schemas.microsoft.com/office/drawing/2014/main" id="{186C2A93-2A0C-7A73-E496-A793FDC54984}"/>
              </a:ext>
            </a:extLst>
          </p:cNvPr>
          <p:cNvSpPr>
            <a:spLocks noGrp="1"/>
          </p:cNvSpPr>
          <p:nvPr>
            <p:ph idx="1"/>
          </p:nvPr>
        </p:nvSpPr>
        <p:spPr>
          <a:xfrm>
            <a:off x="612647" y="1263095"/>
            <a:ext cx="10653579" cy="5516561"/>
          </a:xfrm>
        </p:spPr>
        <p:txBody>
          <a:bodyPr vert="horz" lIns="91440" tIns="45720" rIns="91440" bIns="45720" rtlCol="0" anchor="t">
            <a:normAutofit fontScale="77500" lnSpcReduction="20000"/>
          </a:bodyPr>
          <a:lstStyle/>
          <a:p>
            <a:r>
              <a:rPr lang="en-US" b="1">
                <a:ea typeface="+mn-lt"/>
                <a:cs typeface="+mn-lt"/>
              </a:rPr>
              <a:t>Data Acquisition:</a:t>
            </a:r>
            <a:r>
              <a:rPr lang="en-US">
                <a:ea typeface="+mn-lt"/>
                <a:cs typeface="+mn-lt"/>
              </a:rPr>
              <a:t> Collect relevant employee records, including factors like job role, education level, years of experience, and current salary.</a:t>
            </a:r>
            <a:endParaRPr lang="en-US"/>
          </a:p>
          <a:p>
            <a:r>
              <a:rPr lang="en-US" b="1">
                <a:ea typeface="+mn-lt"/>
                <a:cs typeface="+mn-lt"/>
              </a:rPr>
              <a:t>Data Preprocessing:</a:t>
            </a:r>
            <a:r>
              <a:rPr lang="en-US">
                <a:ea typeface="+mn-lt"/>
                <a:cs typeface="+mn-lt"/>
              </a:rPr>
              <a:t> Clean the dataset by addressing missing entries, eliminating redundant rows, and converting categorical fields using techniques like label or one-hot encoding.</a:t>
            </a:r>
            <a:endParaRPr lang="en-US"/>
          </a:p>
          <a:p>
            <a:r>
              <a:rPr lang="en-US" b="1">
                <a:ea typeface="+mn-lt"/>
                <a:cs typeface="+mn-lt"/>
              </a:rPr>
              <a:t>Exploratory Analysis (EDA):</a:t>
            </a:r>
            <a:r>
              <a:rPr lang="en-US">
                <a:ea typeface="+mn-lt"/>
                <a:cs typeface="+mn-lt"/>
              </a:rPr>
              <a:t> Analyze data patterns, spot outliers, and understand variable relationships using visualization libraries such as Seaborn and Matplotlib.</a:t>
            </a:r>
            <a:endParaRPr lang="en-US"/>
          </a:p>
          <a:p>
            <a:r>
              <a:rPr lang="en-US" b="1">
                <a:ea typeface="+mn-lt"/>
                <a:cs typeface="+mn-lt"/>
              </a:rPr>
              <a:t>Feature Engineering:</a:t>
            </a:r>
            <a:r>
              <a:rPr lang="en-US">
                <a:ea typeface="+mn-lt"/>
                <a:cs typeface="+mn-lt"/>
              </a:rPr>
              <a:t> Select the most impactful attributes that influence salary predictions for more accurate modeling.</a:t>
            </a:r>
            <a:endParaRPr lang="en-US"/>
          </a:p>
          <a:p>
            <a:r>
              <a:rPr lang="en-US" b="1">
                <a:ea typeface="+mn-lt"/>
                <a:cs typeface="+mn-lt"/>
              </a:rPr>
              <a:t>Model Exploration:</a:t>
            </a:r>
            <a:r>
              <a:rPr lang="en-US">
                <a:ea typeface="+mn-lt"/>
                <a:cs typeface="+mn-lt"/>
              </a:rPr>
              <a:t> Experiment with various machine learning algorithms like Linear Regression and Random Forest to identify the best-performing approach.</a:t>
            </a:r>
            <a:endParaRPr lang="en-US"/>
          </a:p>
          <a:p>
            <a:r>
              <a:rPr lang="en-US" b="1">
                <a:ea typeface="+mn-lt"/>
                <a:cs typeface="+mn-lt"/>
              </a:rPr>
              <a:t>Training the Model:</a:t>
            </a:r>
            <a:r>
              <a:rPr lang="en-US">
                <a:ea typeface="+mn-lt"/>
                <a:cs typeface="+mn-lt"/>
              </a:rPr>
              <a:t> Divide the dataset into training and test subsets (typically 80/20), then train the selected model on the training data.</a:t>
            </a:r>
            <a:endParaRPr lang="en-US"/>
          </a:p>
          <a:p>
            <a:r>
              <a:rPr lang="en-US" b="1">
                <a:ea typeface="+mn-lt"/>
                <a:cs typeface="+mn-lt"/>
              </a:rPr>
              <a:t>Model Assessment:</a:t>
            </a:r>
            <a:r>
              <a:rPr lang="en-US">
                <a:ea typeface="+mn-lt"/>
                <a:cs typeface="+mn-lt"/>
              </a:rPr>
              <a:t> Evaluate the model’s prediction accuracy using metrics such as Root Mean Squared Error (RMSE) and the R-squared (R²) score.</a:t>
            </a:r>
            <a:endParaRPr lang="en-US"/>
          </a:p>
          <a:p>
            <a:r>
              <a:rPr lang="en-US" b="1">
                <a:ea typeface="+mn-lt"/>
                <a:cs typeface="+mn-lt"/>
              </a:rPr>
              <a:t>Making Predictions:</a:t>
            </a:r>
            <a:r>
              <a:rPr lang="en-US">
                <a:ea typeface="+mn-lt"/>
                <a:cs typeface="+mn-lt"/>
              </a:rPr>
              <a:t> Input new employee details to forecast their expected salary using the finalized model.</a:t>
            </a:r>
            <a:endParaRPr lang="en-US"/>
          </a:p>
          <a:p>
            <a:r>
              <a:rPr lang="en-US" b="1">
                <a:ea typeface="+mn-lt"/>
                <a:cs typeface="+mn-lt"/>
              </a:rPr>
              <a:t>Web Deployment :</a:t>
            </a:r>
            <a:r>
              <a:rPr lang="en-US">
                <a:ea typeface="+mn-lt"/>
                <a:cs typeface="+mn-lt"/>
              </a:rPr>
              <a:t> Create a simple user interface using tools like Streamlit or Flask to allow easy salary predictions online.</a:t>
            </a:r>
            <a:endParaRPr lang="en-US"/>
          </a:p>
          <a:p>
            <a:endParaRPr lang="en-US" dirty="0"/>
          </a:p>
        </p:txBody>
      </p:sp>
      <p:sp>
        <p:nvSpPr>
          <p:cNvPr id="2" name="Date Placeholder 1">
            <a:extLst>
              <a:ext uri="{FF2B5EF4-FFF2-40B4-BE49-F238E27FC236}">
                <a16:creationId xmlns:a16="http://schemas.microsoft.com/office/drawing/2014/main" id="{6206B907-4166-045C-0C11-408627D4504D}"/>
              </a:ext>
            </a:extLst>
          </p:cNvPr>
          <p:cNvSpPr>
            <a:spLocks noGrp="1"/>
          </p:cNvSpPr>
          <p:nvPr>
            <p:ph type="dt" sz="half" idx="10"/>
          </p:nvPr>
        </p:nvSpPr>
        <p:spPr/>
        <p:txBody>
          <a:bodyPr/>
          <a:lstStyle/>
          <a:p>
            <a:fld id="{CCA32D12-D8E8-47CA-892A-4BC035E71DBF}" type="datetime1">
              <a:t>8/2/2025</a:t>
            </a:fld>
            <a:endParaRPr lang="en-US" dirty="0"/>
          </a:p>
        </p:txBody>
      </p:sp>
      <p:sp>
        <p:nvSpPr>
          <p:cNvPr id="3" name="Footer Placeholder 2">
            <a:extLst>
              <a:ext uri="{FF2B5EF4-FFF2-40B4-BE49-F238E27FC236}">
                <a16:creationId xmlns:a16="http://schemas.microsoft.com/office/drawing/2014/main" id="{C44C2D9F-6ED5-8B2F-34C1-2EE20737E8F3}"/>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D63CD4E3-5C2B-43BE-C939-BD985E3BBE9F}"/>
              </a:ext>
            </a:extLst>
          </p:cNvPr>
          <p:cNvSpPr>
            <a:spLocks noGrp="1"/>
          </p:cNvSpPr>
          <p:nvPr>
            <p:ph type="sldNum" sz="quarter" idx="12"/>
          </p:nvPr>
        </p:nvSpPr>
        <p:spPr/>
        <p:txBody>
          <a:bodyPr/>
          <a:lstStyle/>
          <a:p>
            <a:fld id="{CC057153-B650-4DEB-B370-79DDCFDCE934}" type="slidenum">
              <a:rPr lang="en-US" dirty="0"/>
              <a:t>6</a:t>
            </a:fld>
            <a:endParaRPr lang="en-US" dirty="0"/>
          </a:p>
        </p:txBody>
      </p:sp>
    </p:spTree>
    <p:extLst>
      <p:ext uri="{BB962C8B-B14F-4D97-AF65-F5344CB8AC3E}">
        <p14:creationId xmlns:p14="http://schemas.microsoft.com/office/powerpoint/2010/main" val="428069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9FF2-EF65-B91B-60B4-4F5A5CBB8038}"/>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100" kern="1200">
                <a:solidFill>
                  <a:srgbClr val="FFFFFF"/>
                </a:solidFill>
                <a:latin typeface="+mj-lt"/>
                <a:ea typeface="+mj-ea"/>
                <a:cs typeface="+mj-cs"/>
              </a:rPr>
              <a:t>RESULT</a:t>
            </a:r>
          </a:p>
        </p:txBody>
      </p:sp>
      <p:pic>
        <p:nvPicPr>
          <p:cNvPr id="7" name="Content Placeholder 6">
            <a:extLst>
              <a:ext uri="{FF2B5EF4-FFF2-40B4-BE49-F238E27FC236}">
                <a16:creationId xmlns:a16="http://schemas.microsoft.com/office/drawing/2014/main" id="{C68296FD-8B36-1AAB-84D5-E82CACEFC275}"/>
              </a:ext>
            </a:extLst>
          </p:cNvPr>
          <p:cNvPicPr>
            <a:picLocks noGrp="1" noChangeAspect="1"/>
          </p:cNvPicPr>
          <p:nvPr>
            <p:ph idx="1"/>
          </p:nvPr>
        </p:nvPicPr>
        <p:blipFill>
          <a:blip r:embed="rId2"/>
          <a:stretch>
            <a:fillRect/>
          </a:stretch>
        </p:blipFill>
        <p:spPr>
          <a:xfrm>
            <a:off x="856923" y="1006330"/>
            <a:ext cx="10704849" cy="5601309"/>
          </a:xfrm>
          <a:prstGeom prst="rect">
            <a:avLst/>
          </a:prstGeom>
        </p:spPr>
      </p:pic>
      <p:sp>
        <p:nvSpPr>
          <p:cNvPr id="5" name="Footer Placeholder 4">
            <a:extLst>
              <a:ext uri="{FF2B5EF4-FFF2-40B4-BE49-F238E27FC236}">
                <a16:creationId xmlns:a16="http://schemas.microsoft.com/office/drawing/2014/main" id="{3EC3416D-1C53-46CC-E9C3-B1976ECDFC3B}"/>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lnSpc>
                <a:spcPct val="90000"/>
              </a:lnSpc>
              <a:spcAft>
                <a:spcPts val="600"/>
              </a:spcAft>
            </a:pPr>
            <a:r>
              <a:rPr lang="en-US" sz="700" kern="1200">
                <a:solidFill>
                  <a:schemeClr val="tx1">
                    <a:alpha val="80000"/>
                  </a:schemeClr>
                </a:solidFill>
                <a:latin typeface="+mn-lt"/>
                <a:ea typeface="+mn-ea"/>
                <a:cs typeface="+mn-cs"/>
              </a:rPr>
              <a:t>
              </a:t>
            </a:r>
          </a:p>
        </p:txBody>
      </p:sp>
      <p:sp>
        <p:nvSpPr>
          <p:cNvPr id="4" name="Date Placeholder 3">
            <a:extLst>
              <a:ext uri="{FF2B5EF4-FFF2-40B4-BE49-F238E27FC236}">
                <a16:creationId xmlns:a16="http://schemas.microsoft.com/office/drawing/2014/main" id="{3068F753-4FE9-3E97-6B29-F443FF384836}"/>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BC6B096-A9B1-44AA-B6A9-9FECAC419866}" type="datetime1">
              <a:rPr lang="en-US" sz="1200">
                <a:solidFill>
                  <a:schemeClr val="tx1">
                    <a:alpha val="80000"/>
                  </a:schemeClr>
                </a:solidFill>
              </a:rPr>
              <a:pPr algn="r">
                <a:spcAft>
                  <a:spcPts val="600"/>
                </a:spcAft>
              </a:pPr>
              <a:t>8/2/2025</a:t>
            </a:fld>
            <a:endParaRPr lang="en-US" sz="1200">
              <a:solidFill>
                <a:schemeClr val="tx1">
                  <a:alpha val="80000"/>
                </a:schemeClr>
              </a:solidFill>
            </a:endParaRPr>
          </a:p>
        </p:txBody>
      </p:sp>
      <p:sp>
        <p:nvSpPr>
          <p:cNvPr id="6" name="Slide Number Placeholder 5">
            <a:extLst>
              <a:ext uri="{FF2B5EF4-FFF2-40B4-BE49-F238E27FC236}">
                <a16:creationId xmlns:a16="http://schemas.microsoft.com/office/drawing/2014/main" id="{E9AA913E-F56D-00FC-9FE8-77AA9B787DD0}"/>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CC057153-B650-4DEB-B370-79DDCFDCE934}" type="slidenum">
              <a:rPr lang="en-US" sz="1200">
                <a:solidFill>
                  <a:schemeClr val="tx1">
                    <a:alpha val="80000"/>
                  </a:schemeClr>
                </a:solidFill>
              </a:rPr>
              <a:pPr>
                <a:spcAft>
                  <a:spcPts val="600"/>
                </a:spcAft>
              </a:pPr>
              <a:t>7</a:t>
            </a:fld>
            <a:endParaRPr lang="en-US" sz="1200">
              <a:solidFill>
                <a:schemeClr val="tx1">
                  <a:alpha val="80000"/>
                </a:schemeClr>
              </a:solidFill>
            </a:endParaRPr>
          </a:p>
        </p:txBody>
      </p:sp>
      <p:sp>
        <p:nvSpPr>
          <p:cNvPr id="8" name="TextBox 7">
            <a:extLst>
              <a:ext uri="{FF2B5EF4-FFF2-40B4-BE49-F238E27FC236}">
                <a16:creationId xmlns:a16="http://schemas.microsoft.com/office/drawing/2014/main" id="{34197945-A069-34DD-79D1-85EAFA748A34}"/>
              </a:ext>
            </a:extLst>
          </p:cNvPr>
          <p:cNvSpPr txBox="1"/>
          <p:nvPr/>
        </p:nvSpPr>
        <p:spPr>
          <a:xfrm>
            <a:off x="750093" y="273843"/>
            <a:ext cx="492918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latin typeface="Batang"/>
                <a:ea typeface="Batang"/>
              </a:rPr>
              <a:t>RESULT</a:t>
            </a:r>
          </a:p>
        </p:txBody>
      </p:sp>
    </p:spTree>
    <p:extLst>
      <p:ext uri="{BB962C8B-B14F-4D97-AF65-F5344CB8AC3E}">
        <p14:creationId xmlns:p14="http://schemas.microsoft.com/office/powerpoint/2010/main" val="59687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5699188-4819-7AD6-89BF-18CED00E8D4C}"/>
              </a:ext>
            </a:extLst>
          </p:cNvPr>
          <p:cNvPicPr>
            <a:picLocks noGrp="1" noChangeAspect="1"/>
          </p:cNvPicPr>
          <p:nvPr>
            <p:ph idx="1"/>
          </p:nvPr>
        </p:nvPicPr>
        <p:blipFill>
          <a:blip r:embed="rId2"/>
          <a:stretch>
            <a:fillRect/>
          </a:stretch>
        </p:blipFill>
        <p:spPr>
          <a:xfrm>
            <a:off x="403033" y="302460"/>
            <a:ext cx="11453810" cy="6062661"/>
          </a:xfrm>
          <a:prstGeom prst="rect">
            <a:avLst/>
          </a:prstGeom>
        </p:spPr>
      </p:pic>
      <p:sp>
        <p:nvSpPr>
          <p:cNvPr id="4" name="Date Placeholder 3">
            <a:extLst>
              <a:ext uri="{FF2B5EF4-FFF2-40B4-BE49-F238E27FC236}">
                <a16:creationId xmlns:a16="http://schemas.microsoft.com/office/drawing/2014/main" id="{9F28B531-2EDD-063B-61F4-000E68FB95B1}"/>
              </a:ext>
            </a:extLst>
          </p:cNvPr>
          <p:cNvSpPr>
            <a:spLocks noGrp="1"/>
          </p:cNvSpPr>
          <p:nvPr>
            <p:ph type="dt" sz="half" idx="10"/>
          </p:nvPr>
        </p:nvSpPr>
        <p:spPr/>
        <p:txBody>
          <a:bodyPr/>
          <a:lstStyle/>
          <a:p>
            <a:fld id="{F064DE85-F349-42E4-B94D-9B1725D4D635}" type="datetime1">
              <a:t>8/2/2025</a:t>
            </a:fld>
            <a:endParaRPr lang="en-US" dirty="0"/>
          </a:p>
        </p:txBody>
      </p:sp>
      <p:sp>
        <p:nvSpPr>
          <p:cNvPr id="5" name="Footer Placeholder 4">
            <a:extLst>
              <a:ext uri="{FF2B5EF4-FFF2-40B4-BE49-F238E27FC236}">
                <a16:creationId xmlns:a16="http://schemas.microsoft.com/office/drawing/2014/main" id="{753CABFC-7DFD-0EC3-A60B-29920D16A4D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0388168-1151-AFC8-859C-205FA56F2930}"/>
              </a:ext>
            </a:extLst>
          </p:cNvPr>
          <p:cNvSpPr>
            <a:spLocks noGrp="1"/>
          </p:cNvSpPr>
          <p:nvPr>
            <p:ph type="sldNum" sz="quarter" idx="12"/>
          </p:nvPr>
        </p:nvSpPr>
        <p:spPr/>
        <p:txBody>
          <a:bodyPr/>
          <a:lstStyle/>
          <a:p>
            <a:fld id="{CC057153-B650-4DEB-B370-79DDCFDCE934}" type="slidenum">
              <a:rPr lang="en-US" dirty="0"/>
              <a:t>8</a:t>
            </a:fld>
            <a:endParaRPr lang="en-US" dirty="0"/>
          </a:p>
        </p:txBody>
      </p:sp>
    </p:spTree>
    <p:extLst>
      <p:ext uri="{BB962C8B-B14F-4D97-AF65-F5344CB8AC3E}">
        <p14:creationId xmlns:p14="http://schemas.microsoft.com/office/powerpoint/2010/main" val="305880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7E750C1-BA65-4855-AE18-40A1E6ACAE54}"/>
              </a:ext>
            </a:extLst>
          </p:cNvPr>
          <p:cNvPicPr>
            <a:picLocks noGrp="1" noChangeAspect="1"/>
          </p:cNvPicPr>
          <p:nvPr>
            <p:ph idx="1"/>
          </p:nvPr>
        </p:nvPicPr>
        <p:blipFill>
          <a:blip r:embed="rId2"/>
          <a:stretch>
            <a:fillRect/>
          </a:stretch>
        </p:blipFill>
        <p:spPr>
          <a:xfrm>
            <a:off x="355406" y="281028"/>
            <a:ext cx="11495484" cy="6331743"/>
          </a:xfrm>
          <a:prstGeom prst="rect">
            <a:avLst/>
          </a:prstGeom>
        </p:spPr>
      </p:pic>
      <p:sp>
        <p:nvSpPr>
          <p:cNvPr id="4" name="Date Placeholder 3">
            <a:extLst>
              <a:ext uri="{FF2B5EF4-FFF2-40B4-BE49-F238E27FC236}">
                <a16:creationId xmlns:a16="http://schemas.microsoft.com/office/drawing/2014/main" id="{E4E30F2D-7135-F7C0-6CE1-F2F9FDC4A7A7}"/>
              </a:ext>
            </a:extLst>
          </p:cNvPr>
          <p:cNvSpPr>
            <a:spLocks noGrp="1"/>
          </p:cNvSpPr>
          <p:nvPr>
            <p:ph type="dt" sz="half" idx="10"/>
          </p:nvPr>
        </p:nvSpPr>
        <p:spPr/>
        <p:txBody>
          <a:bodyPr/>
          <a:lstStyle/>
          <a:p>
            <a:fld id="{FC1ED278-C52B-47CF-BED2-23B57514907B}" type="datetime1">
              <a:t>8/2/2025</a:t>
            </a:fld>
            <a:endParaRPr lang="en-US" dirty="0"/>
          </a:p>
        </p:txBody>
      </p:sp>
      <p:sp>
        <p:nvSpPr>
          <p:cNvPr id="5" name="Footer Placeholder 4">
            <a:extLst>
              <a:ext uri="{FF2B5EF4-FFF2-40B4-BE49-F238E27FC236}">
                <a16:creationId xmlns:a16="http://schemas.microsoft.com/office/drawing/2014/main" id="{27702066-CBBF-E225-F832-1C1BFC1E9BB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D130060-E7D3-08C1-E949-62E665DEF007}"/>
              </a:ext>
            </a:extLst>
          </p:cNvPr>
          <p:cNvSpPr>
            <a:spLocks noGrp="1"/>
          </p:cNvSpPr>
          <p:nvPr>
            <p:ph type="sldNum" sz="quarter" idx="12"/>
          </p:nvPr>
        </p:nvSpPr>
        <p:spPr/>
        <p:txBody>
          <a:bodyPr/>
          <a:lstStyle/>
          <a:p>
            <a:fld id="{CC057153-B650-4DEB-B370-79DDCFDCE934}" type="slidenum">
              <a:rPr lang="en-US" dirty="0"/>
              <a:t>9</a:t>
            </a:fld>
            <a:endParaRPr lang="en-US" dirty="0"/>
          </a:p>
        </p:txBody>
      </p:sp>
    </p:spTree>
    <p:extLst>
      <p:ext uri="{BB962C8B-B14F-4D97-AF65-F5344CB8AC3E}">
        <p14:creationId xmlns:p14="http://schemas.microsoft.com/office/powerpoint/2010/main" val="3165169662"/>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VanillaVTI</vt:lpstr>
      <vt:lpstr>CAPSTONE PROJECT  </vt:lpstr>
      <vt:lpstr>OUTLINE</vt:lpstr>
      <vt:lpstr>PROBLEM STATEMENT </vt:lpstr>
      <vt:lpstr>SYSTEM APPROACH </vt:lpstr>
      <vt:lpstr>PowerPoint Presentation</vt:lpstr>
      <vt:lpstr>ALGORITHM &amp; DEPLOYMENT</vt:lpstr>
      <vt:lpstr>RESULT</vt:lpstr>
      <vt:lpstr>PowerPoint Presentation</vt:lpstr>
      <vt:lpstr>PowerPoint Presentation</vt:lpstr>
      <vt:lpstr>PowerPoint Presentation</vt:lpstr>
      <vt:lpstr>CONCLUSION </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EMPLOYEE SALARY PREDICTION </dc:title>
  <dc:creator>Aakansha Manwatkar</dc:creator>
  <cp:revision>790</cp:revision>
  <dcterms:created xsi:type="dcterms:W3CDTF">2025-08-02T14:53:18Z</dcterms:created>
  <dcterms:modified xsi:type="dcterms:W3CDTF">2025-08-02T17:29:34Z</dcterms:modified>
</cp:coreProperties>
</file>