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6"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pDgcO4jueQbyhHtpv2qe56EsQ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E23B92-5427-4E30-8FD1-01E8E22FE5D6}">
  <a:tblStyle styleId="{C4E23B92-5427-4E30-8FD1-01E8E22FE5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5535d0fb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225535d0fb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5535d0fb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25535d0fb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10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5535d0fb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25535d0fb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474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5535d0fb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25535d0fb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184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2ca3cec21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242ca3cec2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2ca3cec21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242ca3cec2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2ca3cec21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g242ca3cec21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5535d0fb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225535d0fb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5535d0fbb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g225535d0fb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2ca3cec21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242ca3cec2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2ca3cec2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g242ca3cec2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2ca3cec2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42ca3cec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2ca3cec21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42ca3cec2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5535d0fb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25535d0fb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25535d0fbb_0_8"/>
          <p:cNvSpPr txBox="1">
            <a:spLocks noGrp="1"/>
          </p:cNvSpPr>
          <p:nvPr>
            <p:ph type="subTitle" idx="1"/>
          </p:nvPr>
        </p:nvSpPr>
        <p:spPr>
          <a:xfrm>
            <a:off x="1811304" y="2080187"/>
            <a:ext cx="9144000" cy="4007374"/>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100000"/>
              </a:lnSpc>
              <a:spcBef>
                <a:spcPts val="1000"/>
              </a:spcBef>
              <a:spcAft>
                <a:spcPts val="0"/>
              </a:spcAft>
              <a:buClr>
                <a:schemeClr val="dk1"/>
              </a:buClr>
              <a:buSzPts val="688"/>
              <a:buFont typeface="Arial"/>
              <a:buNone/>
            </a:pPr>
            <a:r>
              <a:rPr lang="en-US" sz="8000" b="1" dirty="0">
                <a:solidFill>
                  <a:srgbClr val="4C4C4C"/>
                </a:solidFill>
                <a:latin typeface="Arial"/>
                <a:ea typeface="Arial"/>
                <a:cs typeface="Arial"/>
                <a:sym typeface="Arial"/>
              </a:rPr>
              <a:t>Realtime News Analysis using Natural Language Processing </a:t>
            </a:r>
          </a:p>
          <a:p>
            <a:pPr marL="0" lvl="0" indent="0" algn="ctr" rtl="0">
              <a:lnSpc>
                <a:spcPct val="100000"/>
              </a:lnSpc>
              <a:spcBef>
                <a:spcPts val="1000"/>
              </a:spcBef>
              <a:spcAft>
                <a:spcPts val="0"/>
              </a:spcAft>
              <a:buClr>
                <a:schemeClr val="dk1"/>
              </a:buClr>
              <a:buSzPts val="688"/>
              <a:buFont typeface="Arial"/>
              <a:buNone/>
            </a:pPr>
            <a:endParaRPr sz="8000" b="1" dirty="0">
              <a:solidFill>
                <a:srgbClr val="4C4C4C"/>
              </a:solidFill>
              <a:latin typeface="Arial"/>
              <a:ea typeface="Arial"/>
              <a:cs typeface="Arial"/>
              <a:sym typeface="Arial"/>
            </a:endParaRPr>
          </a:p>
          <a:p>
            <a:pPr marL="0" lvl="0" indent="0" algn="ctr" rtl="0">
              <a:lnSpc>
                <a:spcPct val="100000"/>
              </a:lnSpc>
              <a:spcBef>
                <a:spcPts val="1000"/>
              </a:spcBef>
              <a:spcAft>
                <a:spcPts val="0"/>
              </a:spcAft>
              <a:buClr>
                <a:srgbClr val="4C4C4C"/>
              </a:buClr>
              <a:buSzPct val="68571"/>
              <a:buNone/>
            </a:pPr>
            <a:r>
              <a:rPr lang="en-US" sz="4400" b="1" dirty="0">
                <a:solidFill>
                  <a:srgbClr val="4C4C4C"/>
                </a:solidFill>
                <a:latin typeface="Arial"/>
                <a:ea typeface="Arial"/>
                <a:cs typeface="Arial"/>
                <a:sym typeface="Arial"/>
              </a:rPr>
              <a:t>Paper ID: 132</a:t>
            </a:r>
            <a:endParaRPr sz="4400" dirty="0"/>
          </a:p>
          <a:p>
            <a:pPr marL="0" lvl="0" indent="0" algn="ctr" rtl="0">
              <a:lnSpc>
                <a:spcPct val="90000"/>
              </a:lnSpc>
              <a:spcBef>
                <a:spcPts val="1000"/>
              </a:spcBef>
              <a:spcAft>
                <a:spcPts val="0"/>
              </a:spcAft>
              <a:buClr>
                <a:srgbClr val="4C4C4C"/>
              </a:buClr>
              <a:buSzPct val="68571"/>
              <a:buNone/>
            </a:pPr>
            <a:r>
              <a:rPr lang="en-US" sz="4400" b="1" dirty="0">
                <a:solidFill>
                  <a:srgbClr val="4C4C4C"/>
                </a:solidFill>
                <a:latin typeface="Arial"/>
                <a:ea typeface="Arial"/>
                <a:cs typeface="Arial"/>
                <a:sym typeface="Arial"/>
              </a:rPr>
              <a:t>South Indian Education Society</a:t>
            </a:r>
            <a:endParaRPr sz="4400"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rgbClr val="4C4C4C"/>
              </a:buClr>
              <a:buSzPct val="68571"/>
              <a:buNone/>
            </a:pPr>
            <a:r>
              <a:rPr lang="en-US" sz="4400" b="1" dirty="0">
                <a:solidFill>
                  <a:srgbClr val="4C4C4C"/>
                </a:solidFill>
                <a:latin typeface="Arial"/>
                <a:ea typeface="Arial"/>
                <a:cs typeface="Arial"/>
                <a:sym typeface="Arial"/>
              </a:rPr>
              <a:t>Graduate School of Technology</a:t>
            </a:r>
          </a:p>
          <a:p>
            <a:pPr marL="0" lvl="0" indent="0" algn="ctr" rtl="0">
              <a:lnSpc>
                <a:spcPct val="90000"/>
              </a:lnSpc>
              <a:spcBef>
                <a:spcPts val="1000"/>
              </a:spcBef>
              <a:spcAft>
                <a:spcPts val="0"/>
              </a:spcAft>
              <a:buClr>
                <a:srgbClr val="4C4C4C"/>
              </a:buClr>
              <a:buSzPct val="68571"/>
              <a:buNone/>
            </a:pPr>
            <a:r>
              <a:rPr lang="it-IT" sz="4400" b="1" dirty="0">
                <a:solidFill>
                  <a:srgbClr val="4C4C4C"/>
                </a:solidFill>
                <a:latin typeface="Arial"/>
                <a:ea typeface="Arial"/>
                <a:cs typeface="Arial"/>
                <a:sym typeface="Arial"/>
              </a:rPr>
              <a:t>College in Navi Mumbai, Maharashtra</a:t>
            </a:r>
            <a:endParaRPr lang="en-US" sz="4400"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rgbClr val="4C4C4C"/>
              </a:buClr>
              <a:buSzPct val="68571"/>
              <a:buNone/>
            </a:pPr>
            <a:endParaRPr sz="3500"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chemeClr val="dk1"/>
              </a:buClr>
              <a:buSzPct val="68571"/>
              <a:buNone/>
            </a:pPr>
            <a:endParaRPr sz="3500"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endParaRPr dirty="0"/>
          </a:p>
        </p:txBody>
      </p:sp>
      <p:sp>
        <p:nvSpPr>
          <p:cNvPr id="85" name="Google Shape;85;g225535d0fbb_0_8"/>
          <p:cNvSpPr txBox="1">
            <a:spLocks noGrp="1"/>
          </p:cNvSpPr>
          <p:nvPr>
            <p:ph type="ctrTitle"/>
          </p:nvPr>
        </p:nvSpPr>
        <p:spPr>
          <a:xfrm>
            <a:off x="1428204" y="99393"/>
            <a:ext cx="9527100" cy="11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sz="2800" b="1" dirty="0">
                <a:solidFill>
                  <a:srgbClr val="C00000"/>
                </a:solidFill>
              </a:rPr>
              <a:t>4</a:t>
            </a:r>
            <a:r>
              <a:rPr lang="en-US" sz="2800" b="1" baseline="30000" dirty="0">
                <a:solidFill>
                  <a:srgbClr val="C00000"/>
                </a:solidFill>
              </a:rPr>
              <a:t>th</a:t>
            </a:r>
            <a:r>
              <a:rPr lang="en-US" sz="2800" b="1" dirty="0">
                <a:solidFill>
                  <a:srgbClr val="C00000"/>
                </a:solidFill>
              </a:rPr>
              <a:t> INTERNATIONAL CONFERENCE OF EMERGING TECHNOLOGIES</a:t>
            </a:r>
            <a:br>
              <a:rPr lang="en-US" sz="2800" b="1" dirty="0">
                <a:solidFill>
                  <a:srgbClr val="C00000"/>
                </a:solidFill>
              </a:rPr>
            </a:br>
            <a:r>
              <a:rPr lang="en-US" sz="2800" b="1" dirty="0">
                <a:solidFill>
                  <a:srgbClr val="00B050"/>
                </a:solidFill>
              </a:rPr>
              <a:t>(4</a:t>
            </a:r>
            <a:r>
              <a:rPr lang="en-US" sz="2800" b="1" baseline="30000" dirty="0">
                <a:solidFill>
                  <a:srgbClr val="00B050"/>
                </a:solidFill>
              </a:rPr>
              <a:t>th</a:t>
            </a:r>
            <a:r>
              <a:rPr lang="en-US" sz="2800" b="1" dirty="0">
                <a:solidFill>
                  <a:srgbClr val="00B050"/>
                </a:solidFill>
              </a:rPr>
              <a:t>  INCET 2023)</a:t>
            </a:r>
            <a:br>
              <a:rPr lang="en-US" sz="2800" b="1" dirty="0">
                <a:solidFill>
                  <a:srgbClr val="00B050"/>
                </a:solidFill>
              </a:rPr>
            </a:br>
            <a:r>
              <a:rPr lang="en-US" sz="2000" b="1" dirty="0">
                <a:solidFill>
                  <a:srgbClr val="0070C0"/>
                </a:solidFill>
              </a:rPr>
              <a:t>Hosted By : Jain College of Engineering , Belagavi , Karnataka , India</a:t>
            </a:r>
            <a:br>
              <a:rPr lang="en-US" sz="2000" b="1" dirty="0">
                <a:solidFill>
                  <a:srgbClr val="00B050"/>
                </a:solidFill>
              </a:rPr>
            </a:br>
            <a:endParaRPr sz="2000" b="1" dirty="0">
              <a:solidFill>
                <a:srgbClr val="00B050"/>
              </a:solidFill>
            </a:endParaRPr>
          </a:p>
        </p:txBody>
      </p:sp>
      <p:pic>
        <p:nvPicPr>
          <p:cNvPr id="86" name="Google Shape;86;g225535d0fbb_0_8"/>
          <p:cNvPicPr preferRelativeResize="0"/>
          <p:nvPr/>
        </p:nvPicPr>
        <p:blipFill rotWithShape="1">
          <a:blip r:embed="rId3">
            <a:alphaModFix/>
          </a:blip>
          <a:srcRect/>
          <a:stretch/>
        </p:blipFill>
        <p:spPr>
          <a:xfrm>
            <a:off x="9197009" y="5434220"/>
            <a:ext cx="2531165" cy="1423780"/>
          </a:xfrm>
          <a:prstGeom prst="rect">
            <a:avLst/>
          </a:prstGeom>
          <a:noFill/>
          <a:ln>
            <a:noFill/>
          </a:ln>
        </p:spPr>
      </p:pic>
      <p:pic>
        <p:nvPicPr>
          <p:cNvPr id="87" name="Google Shape;87;g225535d0fbb_0_8"/>
          <p:cNvPicPr preferRelativeResize="0"/>
          <p:nvPr/>
        </p:nvPicPr>
        <p:blipFill rotWithShape="1">
          <a:blip r:embed="rId4">
            <a:alphaModFix/>
          </a:blip>
          <a:srcRect/>
          <a:stretch/>
        </p:blipFill>
        <p:spPr>
          <a:xfrm>
            <a:off x="572823" y="686200"/>
            <a:ext cx="2089161" cy="8071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25535d0fbb_0_54"/>
          <p:cNvSpPr txBox="1">
            <a:spLocks noGrp="1"/>
          </p:cNvSpPr>
          <p:nvPr>
            <p:ph type="title"/>
          </p:nvPr>
        </p:nvSpPr>
        <p:spPr>
          <a:xfrm>
            <a:off x="838200" y="-18334"/>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Implementation</a:t>
            </a:r>
            <a:endParaRPr b="1" dirty="0"/>
          </a:p>
        </p:txBody>
      </p:sp>
      <p:pic>
        <p:nvPicPr>
          <p:cNvPr id="142" name="Google Shape;142;g225535d0fbb_0_54"/>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7" name="Google Shape;115;g242ca3cec21_0_72">
            <a:extLst>
              <a:ext uri="{FF2B5EF4-FFF2-40B4-BE49-F238E27FC236}">
                <a16:creationId xmlns:a16="http://schemas.microsoft.com/office/drawing/2014/main" id="{70E894D5-9154-AA63-3106-32F617E5D354}"/>
              </a:ext>
            </a:extLst>
          </p:cNvPr>
          <p:cNvSpPr txBox="1"/>
          <p:nvPr/>
        </p:nvSpPr>
        <p:spPr>
          <a:xfrm>
            <a:off x="42450" y="5472250"/>
            <a:ext cx="12107100" cy="6747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sz="1900" dirty="0">
                <a:solidFill>
                  <a:schemeClr val="dk1"/>
                </a:solidFill>
                <a:latin typeface="Calibri"/>
                <a:ea typeface="Calibri"/>
                <a:cs typeface="Calibri"/>
                <a:sym typeface="Calibri"/>
              </a:rPr>
              <a:t>Fig. 4 Real and Non-Clickbait Article</a:t>
            </a:r>
            <a:endParaRPr lang="en-US" dirty="0">
              <a:latin typeface="Calibri"/>
              <a:ea typeface="Calibri"/>
              <a:cs typeface="Calibri"/>
              <a:sym typeface="Calibri"/>
            </a:endParaRPr>
          </a:p>
        </p:txBody>
      </p:sp>
      <p:pic>
        <p:nvPicPr>
          <p:cNvPr id="3" name="image6.png" descr="Text&#10;&#10;Description automatically generated">
            <a:extLst>
              <a:ext uri="{FF2B5EF4-FFF2-40B4-BE49-F238E27FC236}">
                <a16:creationId xmlns:a16="http://schemas.microsoft.com/office/drawing/2014/main" id="{91D8CD8E-2B88-643D-8165-AF092D2D57A9}"/>
              </a:ext>
            </a:extLst>
          </p:cNvPr>
          <p:cNvPicPr/>
          <p:nvPr/>
        </p:nvPicPr>
        <p:blipFill>
          <a:blip r:embed="rId4"/>
          <a:srcRect/>
          <a:stretch>
            <a:fillRect/>
          </a:stretch>
        </p:blipFill>
        <p:spPr>
          <a:xfrm>
            <a:off x="7691286" y="2388386"/>
            <a:ext cx="4274573" cy="2334854"/>
          </a:xfrm>
          <a:prstGeom prst="rect">
            <a:avLst/>
          </a:prstGeom>
          <a:ln/>
        </p:spPr>
      </p:pic>
      <p:pic>
        <p:nvPicPr>
          <p:cNvPr id="6" name="Picture 5" descr="A screenshot of a computer&#10;&#10;Description automatically generated with medium confidence">
            <a:extLst>
              <a:ext uri="{FF2B5EF4-FFF2-40B4-BE49-F238E27FC236}">
                <a16:creationId xmlns:a16="http://schemas.microsoft.com/office/drawing/2014/main" id="{19D86961-4765-3F88-25CD-BCF52626CA6F}"/>
              </a:ext>
            </a:extLst>
          </p:cNvPr>
          <p:cNvPicPr>
            <a:picLocks noChangeAspect="1"/>
          </p:cNvPicPr>
          <p:nvPr/>
        </p:nvPicPr>
        <p:blipFill>
          <a:blip r:embed="rId5"/>
          <a:stretch>
            <a:fillRect/>
          </a:stretch>
        </p:blipFill>
        <p:spPr>
          <a:xfrm>
            <a:off x="226141" y="1027568"/>
            <a:ext cx="7364362" cy="4124043"/>
          </a:xfrm>
          <a:prstGeom prst="rect">
            <a:avLst/>
          </a:prstGeom>
        </p:spPr>
      </p:pic>
    </p:spTree>
    <p:extLst>
      <p:ext uri="{BB962C8B-B14F-4D97-AF65-F5344CB8AC3E}">
        <p14:creationId xmlns:p14="http://schemas.microsoft.com/office/powerpoint/2010/main" val="143632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2" name="Google Shape;142;g225535d0fbb_0_54"/>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6" name="Google Shape;115;g242ca3cec21_0_72">
            <a:extLst>
              <a:ext uri="{FF2B5EF4-FFF2-40B4-BE49-F238E27FC236}">
                <a16:creationId xmlns:a16="http://schemas.microsoft.com/office/drawing/2014/main" id="{46DDC7F0-20D0-1233-186E-D990055D7B24}"/>
              </a:ext>
            </a:extLst>
          </p:cNvPr>
          <p:cNvSpPr txBox="1"/>
          <p:nvPr/>
        </p:nvSpPr>
        <p:spPr>
          <a:xfrm>
            <a:off x="42450" y="5472250"/>
            <a:ext cx="12107100" cy="104410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sz="1900" dirty="0">
                <a:solidFill>
                  <a:schemeClr val="dk1"/>
                </a:solidFill>
                <a:latin typeface="Calibri"/>
                <a:ea typeface="Calibri"/>
                <a:cs typeface="Calibri"/>
                <a:sym typeface="Calibri"/>
              </a:rPr>
              <a:t>Fig. 5 Trends Page</a:t>
            </a:r>
            <a:endParaRPr sz="19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latin typeface="Calibri"/>
              <a:ea typeface="Calibri"/>
              <a:cs typeface="Calibri"/>
              <a:sym typeface="Calibri"/>
            </a:endParaRPr>
          </a:p>
        </p:txBody>
      </p:sp>
      <p:pic>
        <p:nvPicPr>
          <p:cNvPr id="7" name="Picture 6">
            <a:extLst>
              <a:ext uri="{FF2B5EF4-FFF2-40B4-BE49-F238E27FC236}">
                <a16:creationId xmlns:a16="http://schemas.microsoft.com/office/drawing/2014/main" id="{20EB4F4C-A2B9-487B-A6DC-7CAF3F486906}"/>
              </a:ext>
            </a:extLst>
          </p:cNvPr>
          <p:cNvPicPr>
            <a:picLocks noChangeAspect="1"/>
          </p:cNvPicPr>
          <p:nvPr/>
        </p:nvPicPr>
        <p:blipFill>
          <a:blip r:embed="rId4"/>
          <a:stretch>
            <a:fillRect/>
          </a:stretch>
        </p:blipFill>
        <p:spPr>
          <a:xfrm>
            <a:off x="780816" y="555822"/>
            <a:ext cx="10630367" cy="5073744"/>
          </a:xfrm>
          <a:prstGeom prst="rect">
            <a:avLst/>
          </a:prstGeom>
        </p:spPr>
      </p:pic>
    </p:spTree>
    <p:extLst>
      <p:ext uri="{BB962C8B-B14F-4D97-AF65-F5344CB8AC3E}">
        <p14:creationId xmlns:p14="http://schemas.microsoft.com/office/powerpoint/2010/main" val="238517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2" name="Google Shape;142;g225535d0fbb_0_54"/>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6" name="Google Shape;115;g242ca3cec21_0_72">
            <a:extLst>
              <a:ext uri="{FF2B5EF4-FFF2-40B4-BE49-F238E27FC236}">
                <a16:creationId xmlns:a16="http://schemas.microsoft.com/office/drawing/2014/main" id="{46DDC7F0-20D0-1233-186E-D990055D7B24}"/>
              </a:ext>
            </a:extLst>
          </p:cNvPr>
          <p:cNvSpPr txBox="1"/>
          <p:nvPr/>
        </p:nvSpPr>
        <p:spPr>
          <a:xfrm>
            <a:off x="42450" y="5472250"/>
            <a:ext cx="12107100" cy="104410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sz="1900" dirty="0">
                <a:solidFill>
                  <a:schemeClr val="dk1"/>
                </a:solidFill>
                <a:latin typeface="Calibri"/>
                <a:ea typeface="Calibri"/>
                <a:cs typeface="Calibri"/>
                <a:sym typeface="Calibri"/>
              </a:rPr>
              <a:t>Fig. 6 Live Page</a:t>
            </a:r>
            <a:endParaRPr sz="19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F187C78-EEE8-F813-3A37-EFDDC703B3F5}"/>
              </a:ext>
            </a:extLst>
          </p:cNvPr>
          <p:cNvPicPr>
            <a:picLocks noChangeAspect="1"/>
          </p:cNvPicPr>
          <p:nvPr/>
        </p:nvPicPr>
        <p:blipFill>
          <a:blip r:embed="rId4"/>
          <a:stretch>
            <a:fillRect/>
          </a:stretch>
        </p:blipFill>
        <p:spPr>
          <a:xfrm>
            <a:off x="808029" y="584470"/>
            <a:ext cx="10575941" cy="4798191"/>
          </a:xfrm>
          <a:prstGeom prst="rect">
            <a:avLst/>
          </a:prstGeom>
        </p:spPr>
      </p:pic>
    </p:spTree>
    <p:extLst>
      <p:ext uri="{BB962C8B-B14F-4D97-AF65-F5344CB8AC3E}">
        <p14:creationId xmlns:p14="http://schemas.microsoft.com/office/powerpoint/2010/main" val="181004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242ca3cec21_0_65"/>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56" name="Google Shape;156;g242ca3cec21_0_65"/>
          <p:cNvSpPr txBox="1">
            <a:spLocks noGrp="1"/>
          </p:cNvSpPr>
          <p:nvPr>
            <p:ph type="body" idx="1"/>
          </p:nvPr>
        </p:nvSpPr>
        <p:spPr>
          <a:xfrm>
            <a:off x="838200" y="1232403"/>
            <a:ext cx="10708500" cy="4695000"/>
          </a:xfrm>
          <a:prstGeom prst="rect">
            <a:avLst/>
          </a:prstGeom>
          <a:noFill/>
          <a:ln>
            <a:noFill/>
          </a:ln>
        </p:spPr>
        <p:txBody>
          <a:bodyPr spcFirstLastPara="1" wrap="square" lIns="91425" tIns="45700" rIns="91425" bIns="45700" anchor="t" anchorCtr="0">
            <a:normAutofit fontScale="70000" lnSpcReduction="20000"/>
          </a:bodyPr>
          <a:lstStyle/>
          <a:p>
            <a:pPr marL="457200" marR="0" lvl="0" indent="-352057" algn="just" rtl="0">
              <a:lnSpc>
                <a:spcPct val="150000"/>
              </a:lnSpc>
              <a:spcBef>
                <a:spcPts val="1000"/>
              </a:spcBef>
              <a:spcAft>
                <a:spcPts val="0"/>
              </a:spcAft>
              <a:buSzPct val="100000"/>
              <a:buChar char="•"/>
            </a:pPr>
            <a:r>
              <a:rPr lang="en-US" sz="3600" dirty="0"/>
              <a:t>The scope of the system can be broadened by including news analysis for several different languages. </a:t>
            </a:r>
            <a:endParaRPr sz="3600" dirty="0"/>
          </a:p>
          <a:p>
            <a:pPr marL="457200" marR="0" lvl="0" indent="-352057" algn="just" rtl="0">
              <a:lnSpc>
                <a:spcPct val="150000"/>
              </a:lnSpc>
              <a:spcBef>
                <a:spcPts val="0"/>
              </a:spcBef>
              <a:spcAft>
                <a:spcPts val="0"/>
              </a:spcAft>
              <a:buSzPct val="100000"/>
              <a:buChar char="•"/>
            </a:pPr>
            <a:r>
              <a:rPr lang="en-US" sz="3600" dirty="0"/>
              <a:t>The system can be further extended to include a browser plugin which is compatible with different browsers and different operating systems. </a:t>
            </a:r>
            <a:endParaRPr sz="3600" dirty="0"/>
          </a:p>
          <a:p>
            <a:pPr marL="457200" marR="0" lvl="0" indent="-352057" algn="just" rtl="0">
              <a:lnSpc>
                <a:spcPct val="150000"/>
              </a:lnSpc>
              <a:spcBef>
                <a:spcPts val="0"/>
              </a:spcBef>
              <a:spcAft>
                <a:spcPts val="0"/>
              </a:spcAft>
              <a:buSzPct val="100000"/>
              <a:buChar char="•"/>
            </a:pPr>
            <a:r>
              <a:rPr lang="en-US" sz="3600" dirty="0"/>
              <a:t>To use Blockchain Technology for preserving the security and authenticity of each news article. </a:t>
            </a:r>
          </a:p>
          <a:p>
            <a:pPr marL="457200" marR="0" lvl="0" indent="-352057" algn="just" rtl="0">
              <a:lnSpc>
                <a:spcPct val="150000"/>
              </a:lnSpc>
              <a:spcBef>
                <a:spcPts val="0"/>
              </a:spcBef>
              <a:spcAft>
                <a:spcPts val="0"/>
              </a:spcAft>
              <a:buSzPct val="100000"/>
              <a:buChar char="•"/>
            </a:pPr>
            <a:r>
              <a:rPr lang="en-US" sz="3600" dirty="0"/>
              <a:t>Use of Image Processing such that an image from a news article can be verified to check if it is truly authentic or fake. Also, extend the system to classify video news. </a:t>
            </a:r>
            <a:endParaRPr sz="3600" dirty="0">
              <a:latin typeface="Times New Roman"/>
              <a:ea typeface="Times New Roman"/>
              <a:cs typeface="Times New Roman"/>
              <a:sym typeface="Times New Roman"/>
            </a:endParaRPr>
          </a:p>
          <a:p>
            <a:pPr marL="0" lvl="0" indent="0" algn="just" rtl="0">
              <a:lnSpc>
                <a:spcPct val="95000"/>
              </a:lnSpc>
              <a:spcBef>
                <a:spcPts val="1000"/>
              </a:spcBef>
              <a:spcAft>
                <a:spcPts val="0"/>
              </a:spcAft>
              <a:buSzPct val="92402"/>
              <a:buNone/>
            </a:pPr>
            <a:endParaRPr sz="1948" dirty="0"/>
          </a:p>
        </p:txBody>
      </p:sp>
      <p:sp>
        <p:nvSpPr>
          <p:cNvPr id="157" name="Google Shape;157;g242ca3cec21_0_65"/>
          <p:cNvSpPr txBox="1">
            <a:spLocks noGrp="1"/>
          </p:cNvSpPr>
          <p:nvPr>
            <p:ph type="title"/>
          </p:nvPr>
        </p:nvSpPr>
        <p:spPr>
          <a:xfrm>
            <a:off x="838200" y="21764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Future Scope</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2ca3cec21_0_80"/>
          <p:cNvSpPr txBox="1">
            <a:spLocks noGrp="1"/>
          </p:cNvSpPr>
          <p:nvPr>
            <p:ph type="title"/>
          </p:nvPr>
        </p:nvSpPr>
        <p:spPr>
          <a:xfrm>
            <a:off x="838200" y="-71057"/>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References</a:t>
            </a:r>
            <a:endParaRPr b="1" dirty="0"/>
          </a:p>
        </p:txBody>
      </p:sp>
      <p:pic>
        <p:nvPicPr>
          <p:cNvPr id="163" name="Google Shape;163;g242ca3cec21_0_8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64" name="Google Shape;164;g242ca3cec21_0_80"/>
          <p:cNvSpPr txBox="1">
            <a:spLocks noGrp="1"/>
          </p:cNvSpPr>
          <p:nvPr>
            <p:ph type="body" idx="1"/>
          </p:nvPr>
        </p:nvSpPr>
        <p:spPr>
          <a:xfrm>
            <a:off x="639592" y="995774"/>
            <a:ext cx="10912815" cy="5098777"/>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95000"/>
              </a:lnSpc>
              <a:spcBef>
                <a:spcPts val="0"/>
              </a:spcBef>
              <a:spcAft>
                <a:spcPts val="0"/>
              </a:spcAft>
              <a:buClr>
                <a:schemeClr val="dk1"/>
              </a:buClr>
              <a:buFont typeface="Arial"/>
              <a:buNone/>
            </a:pPr>
            <a:r>
              <a:rPr lang="en-US" sz="5600" dirty="0"/>
              <a:t>[1] </a:t>
            </a:r>
            <a:r>
              <a:rPr lang="en-US" sz="5600" dirty="0" err="1"/>
              <a:t>Tandoc</a:t>
            </a:r>
            <a:r>
              <a:rPr lang="en-US" sz="5600" dirty="0"/>
              <a:t> Jr, Edson C. "The facts of fake news: A research review." Sociology Compass 13, no. 9 (2019): e12724.</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[2] Naeem, Salman Bin, Rubina Bhatti, and Aqsa Khan. "An exploration of how fake news is taking over social media and putting public health at risk." Health Information &amp; Libraries Journal 38, no. 2 (2021): 143-149.</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[3] Singhal, Shivangi, Rishabh Kaushal, Rajiv </a:t>
            </a:r>
            <a:r>
              <a:rPr lang="en-US" sz="5600" dirty="0" err="1"/>
              <a:t>Ratn</a:t>
            </a:r>
            <a:r>
              <a:rPr lang="en-US" sz="5600" dirty="0"/>
              <a:t> Shah, and </a:t>
            </a:r>
            <a:r>
              <a:rPr lang="en-US" sz="5600" dirty="0" err="1"/>
              <a:t>Ponnurangam</a:t>
            </a:r>
            <a:r>
              <a:rPr lang="en-US" sz="5600" dirty="0"/>
              <a:t> </a:t>
            </a:r>
            <a:r>
              <a:rPr lang="en-US" sz="5600" dirty="0" err="1"/>
              <a:t>Kumaraguru</a:t>
            </a:r>
            <a:r>
              <a:rPr lang="en-US" sz="5600" dirty="0"/>
              <a:t>. "Fake news in India: scale, diversity, solution, and opportunities." Communications of the ACM 65, no. 11 (2022): 80-81.</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[4] Veloso, </a:t>
            </a:r>
            <a:r>
              <a:rPr lang="en-US" sz="5600" dirty="0" err="1"/>
              <a:t>Bráulio</a:t>
            </a:r>
            <a:r>
              <a:rPr lang="en-US" sz="5600" dirty="0"/>
              <a:t> M., Renato M. </a:t>
            </a:r>
            <a:r>
              <a:rPr lang="en-US" sz="5600" dirty="0" err="1"/>
              <a:t>Assunção</a:t>
            </a:r>
            <a:r>
              <a:rPr lang="en-US" sz="5600" dirty="0"/>
              <a:t>, Anderson A. Ferreira, and </a:t>
            </a:r>
            <a:r>
              <a:rPr lang="en-US" sz="5600" dirty="0" err="1"/>
              <a:t>Nivio</a:t>
            </a:r>
            <a:r>
              <a:rPr lang="en-US" sz="5600" dirty="0"/>
              <a:t> </a:t>
            </a:r>
            <a:r>
              <a:rPr lang="en-US" sz="5600" dirty="0" err="1"/>
              <a:t>Ziviani</a:t>
            </a:r>
            <a:r>
              <a:rPr lang="en-US" sz="5600" dirty="0"/>
              <a:t>. "In Search of a Stochastic Model for the E-News Reader." ACM Transactions on Knowledge Discovery from Data  (TKDD) 13, no. 6 (2019): 1-27.</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[5] Dizikes, P. "Study on Twitter false news travels faster than true stories research project finds humans not bots are primarily responsible for spread of misleading information." (2018).</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[6] Garg, Sonal, and Dilip Kumar Sharma. "New </a:t>
            </a:r>
            <a:r>
              <a:rPr lang="en-US" sz="5600" dirty="0" err="1"/>
              <a:t>Politifact</a:t>
            </a:r>
            <a:r>
              <a:rPr lang="en-US" sz="5600" dirty="0"/>
              <a:t>: a dataset for counterfeit news." In 2020 9th International Conference System Modeling and Advancement in Research Trends (SMART), pp. 17-22. IEEE, 2020.</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[7] </a:t>
            </a:r>
            <a:r>
              <a:rPr lang="en-US" sz="5600" dirty="0" err="1"/>
              <a:t>Fitria</a:t>
            </a:r>
            <a:r>
              <a:rPr lang="en-US" sz="5600" dirty="0"/>
              <a:t>, </a:t>
            </a:r>
            <a:r>
              <a:rPr lang="en-US" sz="5600" dirty="0" err="1"/>
              <a:t>Tira</a:t>
            </a:r>
            <a:r>
              <a:rPr lang="en-US" sz="5600" dirty="0"/>
              <a:t> Nur. "</a:t>
            </a:r>
            <a:r>
              <a:rPr lang="en-US" sz="5600" dirty="0" err="1"/>
              <a:t>QuillBot</a:t>
            </a:r>
            <a:r>
              <a:rPr lang="en-US" sz="5600" dirty="0"/>
              <a:t> as an online tool: Students’ alternative in paraphrasing and rewriting of  English writing." </a:t>
            </a:r>
            <a:r>
              <a:rPr lang="en-US" sz="5600" dirty="0" err="1"/>
              <a:t>Englisia</a:t>
            </a:r>
            <a:r>
              <a:rPr lang="en-US" sz="5600" dirty="0"/>
              <a:t>: Journal of Language, Education, and Humanities 9, no. 1 (2021): 183- 196.</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[8] Al </a:t>
            </a:r>
            <a:r>
              <a:rPr lang="en-US" sz="5600" dirty="0" err="1"/>
              <a:t>Dahhan</a:t>
            </a:r>
            <a:r>
              <a:rPr lang="en-US" sz="5600" dirty="0"/>
              <a:t>, Noor Z., Kelly Halverson, Carrie P. Peek, Dayna Wilmot, Anila </a:t>
            </a:r>
            <a:r>
              <a:rPr lang="en-US" sz="5600" dirty="0" err="1"/>
              <a:t>D'Mello</a:t>
            </a:r>
            <a:r>
              <a:rPr lang="en-US" sz="5600" dirty="0"/>
              <a:t>, Rachel </a:t>
            </a:r>
            <a:r>
              <a:rPr lang="en-US" sz="5600" dirty="0" err="1"/>
              <a:t>R.Romeo</a:t>
            </a:r>
            <a:r>
              <a:rPr lang="en-US" sz="5600" dirty="0"/>
              <a:t>, Olivia </a:t>
            </a:r>
            <a:r>
              <a:rPr lang="en-US" sz="5600" dirty="0" err="1"/>
              <a:t>Meegoda</a:t>
            </a:r>
            <a:r>
              <a:rPr lang="en-US" sz="5600" dirty="0"/>
              <a:t> et al. "Dissociating executive function and ADHD influences on reading ability in children with dyslexia." cortex 153 (2022): 126-142.</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[9] </a:t>
            </a:r>
            <a:r>
              <a:rPr lang="en-US" sz="5600" dirty="0" err="1"/>
              <a:t>Martinussen</a:t>
            </a:r>
            <a:r>
              <a:rPr lang="en-US" sz="5600" dirty="0"/>
              <a:t>, Rhonda, and Genevieve Mackenzie. "Reading comprehension in adolescents with DHD: Exploring the poor </a:t>
            </a:r>
            <a:r>
              <a:rPr lang="en-US" sz="5600" dirty="0" err="1"/>
              <a:t>comprehender</a:t>
            </a:r>
            <a:r>
              <a:rPr lang="en-US" sz="5600" dirty="0"/>
              <a:t> profile and individual differences in vocabulary and executive functions." Research in developmental disabilities 38 (2015): 329-337.</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Clr>
                <a:schemeClr val="dk1"/>
              </a:buClr>
              <a:buFont typeface="Arial"/>
              <a:buNone/>
            </a:pPr>
            <a:r>
              <a:rPr lang="en-US" sz="5600" dirty="0"/>
              <a:t>[10] Verhoef, Ellen, </a:t>
            </a:r>
            <a:r>
              <a:rPr lang="en-US" sz="5600" dirty="0" err="1"/>
              <a:t>Ditte</a:t>
            </a:r>
            <a:r>
              <a:rPr lang="en-US" sz="5600" dirty="0"/>
              <a:t> </a:t>
            </a:r>
            <a:r>
              <a:rPr lang="en-US" sz="5600" dirty="0" err="1"/>
              <a:t>Demontis</a:t>
            </a:r>
            <a:r>
              <a:rPr lang="en-US" sz="5600" dirty="0"/>
              <a:t>, Stephen Burgess, Chin Yang </a:t>
            </a:r>
            <a:r>
              <a:rPr lang="en-US" sz="5600" dirty="0" err="1"/>
              <a:t>Shapland</a:t>
            </a:r>
            <a:r>
              <a:rPr lang="en-US" sz="5600" dirty="0"/>
              <a:t>, Philip S. Dale, </a:t>
            </a:r>
            <a:r>
              <a:rPr lang="en-US" sz="5600" dirty="0" err="1"/>
              <a:t>Aysu</a:t>
            </a:r>
            <a:r>
              <a:rPr lang="en-US" sz="5600" dirty="0"/>
              <a:t> </a:t>
            </a:r>
            <a:r>
              <a:rPr lang="en-US" sz="5600" dirty="0" err="1"/>
              <a:t>Okbay</a:t>
            </a:r>
            <a:r>
              <a:rPr lang="en-US" sz="5600" dirty="0"/>
              <a:t>, Benjamin M. Neale, Stephen V. </a:t>
            </a:r>
            <a:r>
              <a:rPr lang="en-US" sz="5600" dirty="0" err="1"/>
              <a:t>Faraone</a:t>
            </a:r>
            <a:r>
              <a:rPr lang="en-US" sz="5600" dirty="0"/>
              <a:t>, Evie </a:t>
            </a:r>
            <a:r>
              <a:rPr lang="en-US" sz="5600" dirty="0" err="1"/>
              <a:t>Stergiakouli</a:t>
            </a:r>
            <a:r>
              <a:rPr lang="en-US" sz="5600" dirty="0"/>
              <a:t>, and George Davey Smith. "Disentangling polygenic associations between attention deficit hyperactivity disorder, educational attainment, literacy and language." Translational psychiatry 9, no. 1 (2019): 35.</a:t>
            </a:r>
            <a:endParaRPr sz="5600" dirty="0"/>
          </a:p>
          <a:p>
            <a:pPr marL="0" lvl="0" indent="0" algn="just" rtl="0">
              <a:lnSpc>
                <a:spcPct val="95000"/>
              </a:lnSpc>
              <a:spcBef>
                <a:spcPts val="0"/>
              </a:spcBef>
              <a:spcAft>
                <a:spcPts val="0"/>
              </a:spcAft>
              <a:buClr>
                <a:schemeClr val="dk1"/>
              </a:buClr>
              <a:buFont typeface="Arial"/>
              <a:buNone/>
            </a:pPr>
            <a:r>
              <a:rPr lang="en-US" sz="5600" dirty="0"/>
              <a:t> </a:t>
            </a:r>
            <a:endParaRPr sz="5600" dirty="0"/>
          </a:p>
          <a:p>
            <a:pPr marL="0" lvl="0" indent="0" algn="just" rtl="0">
              <a:lnSpc>
                <a:spcPct val="95000"/>
              </a:lnSpc>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42ca3cec21_0_86"/>
          <p:cNvSpPr txBox="1">
            <a:spLocks noGrp="1"/>
          </p:cNvSpPr>
          <p:nvPr>
            <p:ph type="title"/>
          </p:nvPr>
        </p:nvSpPr>
        <p:spPr>
          <a:xfrm>
            <a:off x="838200" y="26770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Thank You</a:t>
            </a:r>
            <a:endParaRPr b="1"/>
          </a:p>
        </p:txBody>
      </p:sp>
      <p:pic>
        <p:nvPicPr>
          <p:cNvPr id="170" name="Google Shape;170;g242ca3cec21_0_86"/>
          <p:cNvPicPr preferRelativeResize="0"/>
          <p:nvPr/>
        </p:nvPicPr>
        <p:blipFill rotWithShape="1">
          <a:blip r:embed="rId3">
            <a:alphaModFix/>
          </a:blip>
          <a:srcRect/>
          <a:stretch/>
        </p:blipFill>
        <p:spPr>
          <a:xfrm>
            <a:off x="9183757" y="5382661"/>
            <a:ext cx="2531165" cy="14237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body" idx="1"/>
          </p:nvPr>
        </p:nvSpPr>
        <p:spPr>
          <a:xfrm>
            <a:off x="838200" y="136100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Introduction to the Project </a:t>
            </a:r>
            <a:endParaRPr dirty="0"/>
          </a:p>
          <a:p>
            <a:pPr marL="228600" lvl="0" indent="-228600" algn="l" rtl="0">
              <a:lnSpc>
                <a:spcPct val="90000"/>
              </a:lnSpc>
              <a:spcBef>
                <a:spcPts val="1000"/>
              </a:spcBef>
              <a:spcAft>
                <a:spcPts val="0"/>
              </a:spcAft>
              <a:buClr>
                <a:schemeClr val="dk1"/>
              </a:buClr>
              <a:buSzPts val="2800"/>
              <a:buChar char="•"/>
            </a:pPr>
            <a:r>
              <a:rPr lang="en-US" dirty="0"/>
              <a:t>Literature Survey </a:t>
            </a:r>
            <a:endParaRPr dirty="0"/>
          </a:p>
          <a:p>
            <a:pPr marL="228600" lvl="0" indent="-228600" algn="l" rtl="0">
              <a:lnSpc>
                <a:spcPct val="90000"/>
              </a:lnSpc>
              <a:spcBef>
                <a:spcPts val="1000"/>
              </a:spcBef>
              <a:spcAft>
                <a:spcPts val="0"/>
              </a:spcAft>
              <a:buClr>
                <a:schemeClr val="dk1"/>
              </a:buClr>
              <a:buSzPts val="2800"/>
              <a:buChar char="•"/>
            </a:pPr>
            <a:r>
              <a:rPr lang="en-US" dirty="0"/>
              <a:t>Motivation Behind the Project</a:t>
            </a:r>
            <a:endParaRPr dirty="0"/>
          </a:p>
          <a:p>
            <a:pPr marL="228600" lvl="0" indent="-228600" algn="l" rtl="0">
              <a:lnSpc>
                <a:spcPct val="90000"/>
              </a:lnSpc>
              <a:spcBef>
                <a:spcPts val="1000"/>
              </a:spcBef>
              <a:spcAft>
                <a:spcPts val="0"/>
              </a:spcAft>
              <a:buClr>
                <a:schemeClr val="dk1"/>
              </a:buClr>
              <a:buSzPts val="2800"/>
              <a:buChar char="•"/>
            </a:pPr>
            <a:r>
              <a:rPr lang="en-US" dirty="0"/>
              <a:t>Proposed System</a:t>
            </a:r>
            <a:endParaRPr dirty="0"/>
          </a:p>
          <a:p>
            <a:pPr marL="228600" lvl="0" indent="-228600" algn="l" rtl="0">
              <a:lnSpc>
                <a:spcPct val="90000"/>
              </a:lnSpc>
              <a:spcBef>
                <a:spcPts val="1000"/>
              </a:spcBef>
              <a:spcAft>
                <a:spcPts val="0"/>
              </a:spcAft>
              <a:buClr>
                <a:schemeClr val="dk1"/>
              </a:buClr>
              <a:buSzPts val="2800"/>
              <a:buChar char="•"/>
            </a:pPr>
            <a:r>
              <a:rPr lang="en-US" dirty="0"/>
              <a:t>Methodology</a:t>
            </a:r>
          </a:p>
          <a:p>
            <a:pPr marL="228600" lvl="0" indent="-228600" algn="l" rtl="0">
              <a:lnSpc>
                <a:spcPct val="90000"/>
              </a:lnSpc>
              <a:spcBef>
                <a:spcPts val="1000"/>
              </a:spcBef>
              <a:spcAft>
                <a:spcPts val="0"/>
              </a:spcAft>
              <a:buClr>
                <a:schemeClr val="dk1"/>
              </a:buClr>
              <a:buSzPts val="2800"/>
              <a:buChar char="•"/>
            </a:pPr>
            <a:r>
              <a:rPr lang="en-US" dirty="0"/>
              <a:t>Implementation</a:t>
            </a:r>
            <a:endParaRPr dirty="0"/>
          </a:p>
          <a:p>
            <a:pPr marL="228600" lvl="0" indent="-228600" algn="l" rtl="0">
              <a:lnSpc>
                <a:spcPct val="90000"/>
              </a:lnSpc>
              <a:spcBef>
                <a:spcPts val="1000"/>
              </a:spcBef>
              <a:spcAft>
                <a:spcPts val="0"/>
              </a:spcAft>
              <a:buClr>
                <a:schemeClr val="dk1"/>
              </a:buClr>
              <a:buSzPts val="2800"/>
              <a:buChar char="•"/>
            </a:pPr>
            <a:r>
              <a:rPr lang="en-US" dirty="0"/>
              <a:t>Future Scope</a:t>
            </a:r>
            <a:endParaRPr dirty="0"/>
          </a:p>
          <a:p>
            <a:pPr marL="228600" lvl="0" indent="-228600" algn="l" rtl="0">
              <a:lnSpc>
                <a:spcPct val="90000"/>
              </a:lnSpc>
              <a:spcBef>
                <a:spcPts val="1000"/>
              </a:spcBef>
              <a:spcAft>
                <a:spcPts val="0"/>
              </a:spcAft>
              <a:buClr>
                <a:schemeClr val="dk1"/>
              </a:buClr>
              <a:buSzPts val="2800"/>
              <a:buChar char="•"/>
            </a:pPr>
            <a:r>
              <a:rPr lang="en-US" dirty="0"/>
              <a:t>References</a:t>
            </a:r>
            <a:endParaRPr dirty="0"/>
          </a:p>
        </p:txBody>
      </p:sp>
      <p:sp>
        <p:nvSpPr>
          <p:cNvPr id="93" name="Google Shape;93;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Contents of the Presentation</a:t>
            </a:r>
            <a:r>
              <a:rPr lang="en-US"/>
              <a:t> </a:t>
            </a:r>
            <a:endParaRPr/>
          </a:p>
        </p:txBody>
      </p:sp>
      <p:pic>
        <p:nvPicPr>
          <p:cNvPr id="94" name="Google Shape;94;p2"/>
          <p:cNvPicPr preferRelativeResize="0"/>
          <p:nvPr/>
        </p:nvPicPr>
        <p:blipFill rotWithShape="1">
          <a:blip r:embed="rId3">
            <a:alphaModFix/>
          </a:blip>
          <a:srcRect/>
          <a:stretch/>
        </p:blipFill>
        <p:spPr>
          <a:xfrm>
            <a:off x="9183757" y="5382661"/>
            <a:ext cx="2531165" cy="14237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25535d0fbb_0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Introduction to the Project</a:t>
            </a:r>
            <a:endParaRPr/>
          </a:p>
        </p:txBody>
      </p:sp>
      <p:pic>
        <p:nvPicPr>
          <p:cNvPr id="100" name="Google Shape;100;g225535d0fbb_0_1"/>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01" name="Google Shape;101;g225535d0fbb_0_1"/>
          <p:cNvSpPr txBox="1">
            <a:spLocks noGrp="1"/>
          </p:cNvSpPr>
          <p:nvPr>
            <p:ph type="body" idx="1"/>
          </p:nvPr>
        </p:nvSpPr>
        <p:spPr>
          <a:xfrm>
            <a:off x="838200" y="1361143"/>
            <a:ext cx="10515600" cy="4351200"/>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100000"/>
              </a:lnSpc>
              <a:spcBef>
                <a:spcPts val="1000"/>
              </a:spcBef>
              <a:spcAft>
                <a:spcPts val="0"/>
              </a:spcAft>
              <a:buNone/>
            </a:pPr>
            <a:r>
              <a:rPr lang="en-US" sz="2600" dirty="0"/>
              <a:t>In today's fast-paced world, staying informed with the latest news is essential. However, with the sheer volume of news articles, it can be overwhelming to manually process all this information.</a:t>
            </a:r>
            <a:endParaRPr sz="2600" dirty="0"/>
          </a:p>
          <a:p>
            <a:pPr marL="0" marR="0" lvl="0" indent="0" algn="just" rtl="0">
              <a:lnSpc>
                <a:spcPct val="100000"/>
              </a:lnSpc>
              <a:spcBef>
                <a:spcPts val="1000"/>
              </a:spcBef>
              <a:spcAft>
                <a:spcPts val="0"/>
              </a:spcAft>
              <a:buNone/>
            </a:pPr>
            <a:r>
              <a:rPr lang="en-US" sz="2600" dirty="0"/>
              <a:t>The ease of posting and sharing information has reached unprecedented levels. While this accessibility has opened new avenues for information sharing, it has also given rise to the proliferation of fake news.</a:t>
            </a:r>
            <a:endParaRPr sz="2600" dirty="0"/>
          </a:p>
          <a:p>
            <a:pPr marL="0" marR="0" lvl="0" indent="0" algn="just" rtl="0">
              <a:lnSpc>
                <a:spcPct val="100000"/>
              </a:lnSpc>
              <a:spcBef>
                <a:spcPts val="1000"/>
              </a:spcBef>
              <a:spcAft>
                <a:spcPts val="0"/>
              </a:spcAft>
              <a:buNone/>
            </a:pPr>
            <a:r>
              <a:rPr lang="en-US" sz="2600" dirty="0"/>
              <a:t>News detection research is still in the early stage as this is a relatively new phenomenon in the interest raised by society. Real-time News Analysis refers to the process of automatically extracting valuable insights and trends from a vast amount of news data as it happens.</a:t>
            </a:r>
            <a:endParaRPr sz="2600" dirty="0">
              <a:solidFill>
                <a:srgbClr val="333333"/>
              </a:solidFill>
              <a:highlight>
                <a:srgbClr val="FFFFFF"/>
              </a:highlight>
              <a:latin typeface="Arial"/>
              <a:ea typeface="Arial"/>
              <a:cs typeface="Arial"/>
              <a:sym typeface="Arial"/>
            </a:endParaRPr>
          </a:p>
          <a:p>
            <a:pPr marL="0" lvl="0" indent="0" algn="just" rtl="0">
              <a:lnSpc>
                <a:spcPct val="70000"/>
              </a:lnSpc>
              <a:spcBef>
                <a:spcPts val="1000"/>
              </a:spcBef>
              <a:spcAft>
                <a:spcPts val="0"/>
              </a:spcAft>
              <a:buClr>
                <a:schemeClr val="dk1"/>
              </a:buClr>
              <a:buSzPct val="113100"/>
              <a:buNone/>
            </a:pPr>
            <a:endParaRPr sz="2290" dirty="0"/>
          </a:p>
          <a:p>
            <a:pPr marL="0" lvl="0" indent="0" algn="just" rtl="0">
              <a:lnSpc>
                <a:spcPct val="70000"/>
              </a:lnSpc>
              <a:spcBef>
                <a:spcPts val="1000"/>
              </a:spcBef>
              <a:spcAft>
                <a:spcPts val="0"/>
              </a:spcAft>
              <a:buClr>
                <a:schemeClr val="dk1"/>
              </a:buClr>
              <a:buSzPct val="113100"/>
              <a:buNone/>
            </a:pPr>
            <a:endParaRPr sz="229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25535d0fbb_0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Literature Survey</a:t>
            </a:r>
            <a:endParaRPr dirty="0"/>
          </a:p>
        </p:txBody>
      </p:sp>
      <p:pic>
        <p:nvPicPr>
          <p:cNvPr id="107" name="Google Shape;107;g225535d0fbb_0_21"/>
          <p:cNvPicPr preferRelativeResize="0"/>
          <p:nvPr/>
        </p:nvPicPr>
        <p:blipFill rotWithShape="1">
          <a:blip r:embed="rId3">
            <a:alphaModFix/>
          </a:blip>
          <a:srcRect/>
          <a:stretch/>
        </p:blipFill>
        <p:spPr>
          <a:xfrm>
            <a:off x="9183757" y="5382661"/>
            <a:ext cx="2531165" cy="1423780"/>
          </a:xfrm>
          <a:prstGeom prst="rect">
            <a:avLst/>
          </a:prstGeom>
          <a:noFill/>
          <a:ln>
            <a:noFill/>
          </a:ln>
        </p:spPr>
      </p:pic>
      <p:graphicFrame>
        <p:nvGraphicFramePr>
          <p:cNvPr id="2" name="Google Shape;112;p19">
            <a:extLst>
              <a:ext uri="{FF2B5EF4-FFF2-40B4-BE49-F238E27FC236}">
                <a16:creationId xmlns:a16="http://schemas.microsoft.com/office/drawing/2014/main" id="{566317E3-C6D7-AC6C-9D49-4997EEC0C334}"/>
              </a:ext>
            </a:extLst>
          </p:cNvPr>
          <p:cNvGraphicFramePr/>
          <p:nvPr>
            <p:extLst>
              <p:ext uri="{D42A27DB-BD31-4B8C-83A1-F6EECF244321}">
                <p14:modId xmlns:p14="http://schemas.microsoft.com/office/powerpoint/2010/main" val="265058830"/>
              </p:ext>
            </p:extLst>
          </p:nvPr>
        </p:nvGraphicFramePr>
        <p:xfrm>
          <a:off x="524743" y="1318433"/>
          <a:ext cx="11190179" cy="4436621"/>
        </p:xfrm>
        <a:graphic>
          <a:graphicData uri="http://schemas.openxmlformats.org/drawingml/2006/table">
            <a:tbl>
              <a:tblPr>
                <a:noFill/>
              </a:tblPr>
              <a:tblGrid>
                <a:gridCol w="580512">
                  <a:extLst>
                    <a:ext uri="{9D8B030D-6E8A-4147-A177-3AD203B41FA5}">
                      <a16:colId xmlns:a16="http://schemas.microsoft.com/office/drawing/2014/main" val="20000"/>
                    </a:ext>
                  </a:extLst>
                </a:gridCol>
                <a:gridCol w="1648239">
                  <a:extLst>
                    <a:ext uri="{9D8B030D-6E8A-4147-A177-3AD203B41FA5}">
                      <a16:colId xmlns:a16="http://schemas.microsoft.com/office/drawing/2014/main" val="20001"/>
                    </a:ext>
                  </a:extLst>
                </a:gridCol>
                <a:gridCol w="2871460">
                  <a:extLst>
                    <a:ext uri="{9D8B030D-6E8A-4147-A177-3AD203B41FA5}">
                      <a16:colId xmlns:a16="http://schemas.microsoft.com/office/drawing/2014/main" val="20002"/>
                    </a:ext>
                  </a:extLst>
                </a:gridCol>
                <a:gridCol w="6089968">
                  <a:extLst>
                    <a:ext uri="{9D8B030D-6E8A-4147-A177-3AD203B41FA5}">
                      <a16:colId xmlns:a16="http://schemas.microsoft.com/office/drawing/2014/main" val="20003"/>
                    </a:ext>
                  </a:extLst>
                </a:gridCol>
              </a:tblGrid>
              <a:tr h="583425">
                <a:tc>
                  <a:txBody>
                    <a:bodyPr/>
                    <a:lstStyle/>
                    <a:p>
                      <a:pPr marL="0" marR="0" lvl="0" indent="0" algn="ctr" rtl="0">
                        <a:lnSpc>
                          <a:spcPct val="100000"/>
                        </a:lnSpc>
                        <a:spcBef>
                          <a:spcPts val="0"/>
                        </a:spcBef>
                        <a:spcAft>
                          <a:spcPts val="0"/>
                        </a:spcAft>
                        <a:buClr>
                          <a:srgbClr val="FFFFFF"/>
                        </a:buClr>
                        <a:buSzPts val="1600"/>
                        <a:buFont typeface="Times New Roman"/>
                        <a:buNone/>
                      </a:pPr>
                      <a:r>
                        <a:rPr lang="en" sz="1600" b="1" i="0" u="none" strike="noStrike" cap="none">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Sr. No</a:t>
                      </a:r>
                      <a:endParaRPr sz="1400" dirty="0">
                        <a:latin typeface="Calibri" panose="020F0502020204030204" pitchFamily="34" charset="0"/>
                        <a:ea typeface="Calibri" panose="020F0502020204030204" pitchFamily="34" charset="0"/>
                        <a:cs typeface="Calibri" panose="020F0502020204030204" pitchFamily="34" charset="0"/>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600"/>
                        <a:buFont typeface="Times New Roman"/>
                        <a:buNone/>
                      </a:pPr>
                      <a:r>
                        <a:rPr lang="en" sz="1600" b="1"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Author </a:t>
                      </a:r>
                      <a:endParaRPr sz="1400" dirty="0">
                        <a:latin typeface="Calibri" panose="020F0502020204030204" pitchFamily="34" charset="0"/>
                        <a:ea typeface="Calibri" panose="020F0502020204030204" pitchFamily="34" charset="0"/>
                        <a:cs typeface="Calibri" panose="020F0502020204030204" pitchFamily="34" charset="0"/>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600"/>
                        <a:buFont typeface="Times New Roman"/>
                        <a:buNone/>
                      </a:pPr>
                      <a:r>
                        <a:rPr lang="en" sz="1600" b="1"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Title &amp; Publication</a:t>
                      </a:r>
                      <a:endParaRPr sz="1400" dirty="0">
                        <a:latin typeface="Calibri" panose="020F0502020204030204" pitchFamily="34" charset="0"/>
                        <a:ea typeface="Calibri" panose="020F0502020204030204" pitchFamily="34" charset="0"/>
                        <a:cs typeface="Calibri" panose="020F0502020204030204" pitchFamily="34" charset="0"/>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600"/>
                        <a:buFont typeface="Times New Roman"/>
                        <a:buNone/>
                      </a:pPr>
                      <a:r>
                        <a:rPr lang="en" sz="1600" b="1"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Key findings/Gap</a:t>
                      </a:r>
                      <a:endParaRPr sz="1400" dirty="0">
                        <a:latin typeface="Calibri" panose="020F0502020204030204" pitchFamily="34" charset="0"/>
                        <a:ea typeface="Calibri" panose="020F0502020204030204" pitchFamily="34" charset="0"/>
                        <a:cs typeface="Calibri" panose="020F0502020204030204" pitchFamily="34" charset="0"/>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35721">
                <a:tc>
                  <a:txBody>
                    <a:bodyPr/>
                    <a:lstStyle/>
                    <a:p>
                      <a:pPr marL="0" marR="0" lvl="0" indent="0" algn="l" rtl="0">
                        <a:lnSpc>
                          <a:spcPct val="100000"/>
                        </a:lnSpc>
                        <a:spcBef>
                          <a:spcPts val="0"/>
                        </a:spcBef>
                        <a:spcAft>
                          <a:spcPts val="0"/>
                        </a:spcAft>
                        <a:buClr>
                          <a:srgbClr val="000000"/>
                        </a:buClr>
                        <a:buSzPts val="1800"/>
                        <a:buFont typeface="Times New Roman"/>
                        <a:buNone/>
                      </a:pPr>
                      <a:r>
                        <a:rPr lang="en" sz="145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1</a:t>
                      </a:r>
                      <a:endParaRPr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Hangloo, Sakshini, and Bhavna Arora.</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"Fake News Detection Tools and Methods--A Review." </a:t>
                      </a:r>
                      <a:r>
                        <a:rPr lang="en" sz="1450" i="1"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arXiv preprint arXiv:2112.11185</a:t>
                      </a: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 (2021).</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The paper deals with the need the for fake news detection in a word ruled by social networks platforms and micro-blogging sites</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210858">
                <a:tc>
                  <a:txBody>
                    <a:bodyPr/>
                    <a:lstStyle/>
                    <a:p>
                      <a:pPr marL="0" marR="0" lvl="0" indent="0" algn="l" rtl="0">
                        <a:lnSpc>
                          <a:spcPct val="100000"/>
                        </a:lnSpc>
                        <a:spcBef>
                          <a:spcPts val="0"/>
                        </a:spcBef>
                        <a:spcAft>
                          <a:spcPts val="0"/>
                        </a:spcAft>
                        <a:buClr>
                          <a:srgbClr val="000000"/>
                        </a:buClr>
                        <a:buSzPts val="1400"/>
                        <a:buFont typeface="Times New Roman"/>
                        <a:buNone/>
                      </a:pPr>
                      <a:r>
                        <a:rPr lang="en" sz="1450" i="0" u="none">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2</a:t>
                      </a:r>
                      <a:endParaRPr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Clr>
                          <a:schemeClr val="dk1"/>
                        </a:buClr>
                        <a:buSzPts val="1100"/>
                        <a:buFont typeface="Arial"/>
                        <a:buNone/>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Ahmed, S., Hinkelmann, K., &amp; Corradini, F.</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None/>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Development of fake news model using machine learning through natural language processing. </a:t>
                      </a:r>
                      <a:r>
                        <a:rPr lang="en" sz="1450" i="1"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arXiv preprint arXiv:2201.07489</a:t>
                      </a: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.(2022).</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9EDF4"/>
                    </a:solidFill>
                  </a:tcPr>
                </a:tc>
                <a:tc>
                  <a:txBody>
                    <a:bodyPr/>
                    <a:lstStyle/>
                    <a:p>
                      <a:pPr marL="457200" lvl="0" indent="-330200" algn="just" rtl="0">
                        <a:lnSpc>
                          <a:spcPct val="86572"/>
                        </a:lnSpc>
                        <a:spcBef>
                          <a:spcPts val="0"/>
                        </a:spcBef>
                        <a:spcAft>
                          <a:spcPts val="0"/>
                        </a:spcAft>
                        <a:buClr>
                          <a:srgbClr val="111111"/>
                        </a:buClr>
                        <a:buSzPts val="1600"/>
                        <a:buFont typeface="Times New Roman"/>
                        <a:buChar char="●"/>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In this paper, we learned various methods for preprocessing data in natural language, vectorization, dimensionality reduction, machine learning, and quality assessment of information retrieval. </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30200" algn="just" rtl="0">
                        <a:lnSpc>
                          <a:spcPct val="86572"/>
                        </a:lnSpc>
                        <a:spcBef>
                          <a:spcPts val="0"/>
                        </a:spcBef>
                        <a:spcAft>
                          <a:spcPts val="0"/>
                        </a:spcAft>
                        <a:buClr>
                          <a:srgbClr val="111111"/>
                        </a:buClr>
                        <a:buSzPts val="1600"/>
                        <a:buFont typeface="Times New Roman"/>
                        <a:buChar char="●"/>
                      </a:pPr>
                      <a:r>
                        <a:rPr lang="en"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rPr>
                        <a:t>This paper also gave us the ability to contextualize the factors that need to be considered for identification of fake news.</a:t>
                      </a: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1906617">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3</a:t>
                      </a:r>
                      <a:endParaRPr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Pts val="1100"/>
                        <a:buFont typeface="Arial"/>
                        <a:buNone/>
                        <a:tabLst/>
                        <a:defRPr/>
                      </a:pPr>
                      <a:r>
                        <a:rPr lang="en-IN"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Huang, </a:t>
                      </a:r>
                      <a:r>
                        <a:rPr lang="en-IN" sz="145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Yichong</a:t>
                      </a:r>
                      <a:r>
                        <a:rPr lang="en-IN"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IN" sz="145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Xiachong</a:t>
                      </a:r>
                      <a:r>
                        <a:rPr lang="en-IN"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Feng, </a:t>
                      </a:r>
                      <a:r>
                        <a:rPr lang="en-IN" sz="145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Xiaocheng</a:t>
                      </a:r>
                      <a:r>
                        <a:rPr lang="en-IN"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Feng, and Bing Qin.</a:t>
                      </a:r>
                    </a:p>
                    <a:p>
                      <a:pPr marL="0" lvl="0" indent="0" algn="just" rtl="0">
                        <a:spcBef>
                          <a:spcPts val="0"/>
                        </a:spcBef>
                        <a:spcAft>
                          <a:spcPts val="0"/>
                        </a:spcAft>
                        <a:buClr>
                          <a:schemeClr val="dk1"/>
                        </a:buClr>
                        <a:buSzPts val="1100"/>
                        <a:buFont typeface="Arial"/>
                        <a:buNone/>
                      </a:pP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factual inconsistency problem in abstractive text summarization: A survey." </a:t>
                      </a:r>
                      <a:r>
                        <a:rPr lang="en-US" sz="1450" i="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arXiv</a:t>
                      </a:r>
                      <a:r>
                        <a:rPr lang="en-US" sz="1450" i="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preprint arXiv:2104.14839</a:t>
                      </a:r>
                      <a:r>
                        <a:rPr lang="en-US"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(2021).</a:t>
                      </a:r>
                    </a:p>
                    <a:p>
                      <a:pPr marL="0" lvl="0" indent="0" algn="just" rtl="0">
                        <a:spcBef>
                          <a:spcPts val="0"/>
                        </a:spcBef>
                        <a:spcAft>
                          <a:spcPts val="0"/>
                        </a:spcAft>
                        <a:buNone/>
                      </a:pP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457200" marR="0" lvl="0" indent="-323850" algn="just" rtl="0">
                        <a:spcBef>
                          <a:spcPts val="0"/>
                        </a:spcBef>
                        <a:spcAft>
                          <a:spcPts val="0"/>
                        </a:spcAft>
                        <a:buClr>
                          <a:schemeClr val="dk1"/>
                        </a:buClr>
                        <a:buSzPts val="1500"/>
                        <a:buFont typeface="Times New Roman"/>
                        <a:buChar char="●"/>
                      </a:pPr>
                      <a:r>
                        <a:rPr lang="en-US"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paper conducted a detailed analysis related to drawbacks of making use of abstraction as means to summarize text. </a:t>
                      </a:r>
                    </a:p>
                    <a:p>
                      <a:pPr marL="457200" marR="0" lvl="0" indent="-323850" algn="just" rtl="0">
                        <a:spcBef>
                          <a:spcPts val="0"/>
                        </a:spcBef>
                        <a:spcAft>
                          <a:spcPts val="0"/>
                        </a:spcAft>
                        <a:buClr>
                          <a:schemeClr val="dk1"/>
                        </a:buClr>
                        <a:buSzPts val="1500"/>
                        <a:buFont typeface="Times New Roman"/>
                        <a:buChar char="●"/>
                      </a:pPr>
                      <a:r>
                        <a:rPr lang="en-US" sz="145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It explains that the most common problem with the generated summaries is the distortion or fabrication of information in the article. This inconsistency between the original text and the summary has caused various concerns over its applicability.</a:t>
                      </a:r>
                    </a:p>
                    <a:p>
                      <a:pPr marL="127000" lvl="0" indent="0" algn="just" rtl="0">
                        <a:lnSpc>
                          <a:spcPct val="86572"/>
                        </a:lnSpc>
                        <a:spcBef>
                          <a:spcPts val="0"/>
                        </a:spcBef>
                        <a:spcAft>
                          <a:spcPts val="0"/>
                        </a:spcAft>
                        <a:buClr>
                          <a:srgbClr val="111111"/>
                        </a:buClr>
                        <a:buSzPts val="1600"/>
                        <a:buFont typeface="Times New Roman"/>
                        <a:buNone/>
                      </a:pPr>
                      <a:endParaRPr sz="1450" dirty="0">
                        <a:solidFill>
                          <a:srgbClr val="11111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4475" marB="44475">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23770568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242ca3cec21_0_72"/>
          <p:cNvPicPr preferRelativeResize="0"/>
          <p:nvPr/>
        </p:nvPicPr>
        <p:blipFill rotWithShape="1">
          <a:blip r:embed="rId3">
            <a:alphaModFix/>
          </a:blip>
          <a:srcRect/>
          <a:stretch/>
        </p:blipFill>
        <p:spPr>
          <a:xfrm>
            <a:off x="9183757" y="5382661"/>
            <a:ext cx="2531165" cy="1423780"/>
          </a:xfrm>
          <a:prstGeom prst="rect">
            <a:avLst/>
          </a:prstGeom>
          <a:noFill/>
          <a:ln>
            <a:noFill/>
          </a:ln>
        </p:spPr>
      </p:pic>
      <p:pic>
        <p:nvPicPr>
          <p:cNvPr id="114" name="Google Shape;114;g242ca3cec21_0_72"/>
          <p:cNvPicPr preferRelativeResize="0"/>
          <p:nvPr/>
        </p:nvPicPr>
        <p:blipFill>
          <a:blip r:embed="rId4">
            <a:alphaModFix/>
          </a:blip>
          <a:stretch>
            <a:fillRect/>
          </a:stretch>
        </p:blipFill>
        <p:spPr>
          <a:xfrm>
            <a:off x="2032021" y="967928"/>
            <a:ext cx="7967385" cy="4459527"/>
          </a:xfrm>
          <a:prstGeom prst="rect">
            <a:avLst/>
          </a:prstGeom>
          <a:noFill/>
          <a:ln>
            <a:noFill/>
          </a:ln>
        </p:spPr>
      </p:pic>
      <p:sp>
        <p:nvSpPr>
          <p:cNvPr id="115" name="Google Shape;115;g242ca3cec21_0_72"/>
          <p:cNvSpPr txBox="1"/>
          <p:nvPr/>
        </p:nvSpPr>
        <p:spPr>
          <a:xfrm>
            <a:off x="42450" y="5472250"/>
            <a:ext cx="12107100" cy="89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sz="1900" dirty="0">
                <a:solidFill>
                  <a:schemeClr val="dk1"/>
                </a:solidFill>
                <a:latin typeface="Calibri"/>
                <a:ea typeface="Calibri"/>
                <a:cs typeface="Calibri"/>
                <a:sym typeface="Calibri"/>
              </a:rPr>
              <a:t>Fig. 1 Volume of fake news in India </a:t>
            </a:r>
            <a:endParaRPr sz="19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42ca3cec21_0_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Motivation Behind the Project</a:t>
            </a:r>
            <a:endParaRPr b="1" dirty="0"/>
          </a:p>
        </p:txBody>
      </p:sp>
      <p:pic>
        <p:nvPicPr>
          <p:cNvPr id="121" name="Google Shape;121;g242ca3cec21_0_3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22" name="Google Shape;122;g242ca3cec21_0_30"/>
          <p:cNvSpPr txBox="1">
            <a:spLocks noGrp="1"/>
          </p:cNvSpPr>
          <p:nvPr>
            <p:ph type="body" idx="1"/>
          </p:nvPr>
        </p:nvSpPr>
        <p:spPr>
          <a:xfrm>
            <a:off x="838200" y="1361143"/>
            <a:ext cx="10876722" cy="43512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1000"/>
              </a:spcBef>
              <a:spcAft>
                <a:spcPts val="0"/>
              </a:spcAft>
              <a:buNone/>
            </a:pPr>
            <a:r>
              <a:rPr lang="en-US" sz="2500" dirty="0"/>
              <a:t>The fast delivery of the news cycle has only aggravated the problem of misinformation. Many organizations tend to create news articles with clickbait headlines to increase their revenue. This in turn is inconvenient for users. </a:t>
            </a:r>
          </a:p>
          <a:p>
            <a:pPr marL="0" marR="0" lvl="0" indent="0" algn="just" rtl="0">
              <a:lnSpc>
                <a:spcPct val="100000"/>
              </a:lnSpc>
              <a:spcBef>
                <a:spcPts val="1000"/>
              </a:spcBef>
              <a:spcAft>
                <a:spcPts val="0"/>
              </a:spcAft>
              <a:buNone/>
            </a:pPr>
            <a:endParaRPr sz="2500" dirty="0"/>
          </a:p>
          <a:p>
            <a:pPr marL="0" marR="0" lvl="0" indent="0" algn="just" rtl="0">
              <a:lnSpc>
                <a:spcPct val="100000"/>
              </a:lnSpc>
              <a:spcBef>
                <a:spcPts val="1000"/>
              </a:spcBef>
              <a:spcAft>
                <a:spcPts val="0"/>
              </a:spcAft>
              <a:buNone/>
            </a:pPr>
            <a:r>
              <a:rPr lang="en-US" sz="2500" dirty="0"/>
              <a:t>The need of today’s times is to stop the rumors, especially in developing countries like India, and focus on the correct, authenticated news articles. The main objective is to detect fake news, which is a classic text classification problem and can be solved using ML and text processing techniques. </a:t>
            </a:r>
            <a:endParaRPr sz="2500" dirty="0">
              <a:latin typeface="Times New Roman"/>
              <a:ea typeface="Times New Roman"/>
              <a:cs typeface="Times New Roman"/>
              <a:sym typeface="Times New Roman"/>
            </a:endParaRPr>
          </a:p>
          <a:p>
            <a:pPr marL="0" lvl="0" indent="0" algn="just" rtl="0">
              <a:lnSpc>
                <a:spcPct val="95000"/>
              </a:lnSpc>
              <a:spcBef>
                <a:spcPts val="1000"/>
              </a:spcBef>
              <a:spcAft>
                <a:spcPts val="0"/>
              </a:spcAft>
              <a:buClr>
                <a:schemeClr val="dk1"/>
              </a:buClr>
              <a:buSzPts val="2396"/>
              <a:buNone/>
            </a:pPr>
            <a:endParaRPr sz="174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42ca3cec21_0_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Proposed System</a:t>
            </a:r>
            <a:endParaRPr b="1"/>
          </a:p>
        </p:txBody>
      </p:sp>
      <p:pic>
        <p:nvPicPr>
          <p:cNvPr id="128" name="Google Shape;128;g242ca3cec21_0_39"/>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29" name="Google Shape;129;g242ca3cec21_0_39"/>
          <p:cNvSpPr txBox="1">
            <a:spLocks noGrp="1"/>
          </p:cNvSpPr>
          <p:nvPr>
            <p:ph type="body" idx="1"/>
          </p:nvPr>
        </p:nvSpPr>
        <p:spPr>
          <a:xfrm>
            <a:off x="627600" y="1253400"/>
            <a:ext cx="10936800" cy="4351200"/>
          </a:xfrm>
          <a:prstGeom prst="rect">
            <a:avLst/>
          </a:prstGeom>
          <a:noFill/>
          <a:ln>
            <a:noFill/>
          </a:ln>
        </p:spPr>
        <p:txBody>
          <a:bodyPr spcFirstLastPara="1" wrap="square" lIns="91425" tIns="45700" rIns="91425" bIns="45700" anchor="t" anchorCtr="0">
            <a:noAutofit/>
          </a:bodyPr>
          <a:lstStyle/>
          <a:p>
            <a:pPr marL="457200" marR="0" lvl="0" indent="-374015" algn="just" rtl="0">
              <a:lnSpc>
                <a:spcPct val="150000"/>
              </a:lnSpc>
              <a:spcBef>
                <a:spcPts val="1000"/>
              </a:spcBef>
              <a:spcAft>
                <a:spcPts val="0"/>
              </a:spcAft>
              <a:buSzPts val="2290"/>
              <a:buChar char="•"/>
            </a:pPr>
            <a:r>
              <a:rPr lang="en-US" sz="2500" dirty="0"/>
              <a:t>Our aim for this project is to create a web-based application that will use NLP and ML to detect fake news, summarize news articles and provide latest update.</a:t>
            </a:r>
            <a:endParaRPr sz="2500" dirty="0"/>
          </a:p>
          <a:p>
            <a:pPr marL="457200" marR="0" lvl="0" indent="-374015" algn="just" rtl="0">
              <a:lnSpc>
                <a:spcPct val="150000"/>
              </a:lnSpc>
              <a:spcBef>
                <a:spcPts val="0"/>
              </a:spcBef>
              <a:spcAft>
                <a:spcPts val="0"/>
              </a:spcAft>
              <a:buSzPts val="2290"/>
              <a:buChar char="•"/>
            </a:pPr>
            <a:r>
              <a:rPr lang="en-US" sz="2500" dirty="0"/>
              <a:t>Text classification mainly focuses on extracting various features of text and after that incorporating those features into classification</a:t>
            </a:r>
            <a:r>
              <a:rPr lang="en-US" sz="2500" dirty="0">
                <a:highlight>
                  <a:srgbClr val="FFFFFF"/>
                </a:highlight>
                <a:latin typeface="Arial"/>
                <a:ea typeface="Arial"/>
                <a:cs typeface="Arial"/>
                <a:sym typeface="Arial"/>
              </a:rPr>
              <a:t>.</a:t>
            </a:r>
            <a:endParaRPr sz="2500" dirty="0">
              <a:highlight>
                <a:srgbClr val="FFFFFF"/>
              </a:highlight>
              <a:latin typeface="Arial"/>
              <a:ea typeface="Arial"/>
              <a:cs typeface="Arial"/>
              <a:sym typeface="Arial"/>
            </a:endParaRPr>
          </a:p>
          <a:p>
            <a:pPr marL="457200" marR="0" lvl="0" indent="-374015" algn="just" rtl="0">
              <a:lnSpc>
                <a:spcPct val="150000"/>
              </a:lnSpc>
              <a:spcBef>
                <a:spcPts val="0"/>
              </a:spcBef>
              <a:spcAft>
                <a:spcPts val="0"/>
              </a:spcAft>
              <a:buSzPts val="2290"/>
              <a:buChar char="•"/>
            </a:pPr>
            <a:r>
              <a:rPr lang="en-US" sz="2500" dirty="0"/>
              <a:t>Models were built that was able to differentiate between “Real/Fake” and “Clickbait/Non-clickbait” news. The proposed system helps to find the authenticity of the news.</a:t>
            </a:r>
            <a:endParaRPr sz="2500" dirty="0"/>
          </a:p>
          <a:p>
            <a:pPr marL="0" marR="0" lvl="0" indent="0" algn="just" rtl="0">
              <a:lnSpc>
                <a:spcPct val="100000"/>
              </a:lnSpc>
              <a:spcBef>
                <a:spcPts val="1000"/>
              </a:spcBef>
              <a:spcAft>
                <a:spcPts val="0"/>
              </a:spcAft>
              <a:buNone/>
            </a:pPr>
            <a:endParaRPr sz="2500" dirty="0">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42ca3cec21_0_48"/>
          <p:cNvPicPr preferRelativeResize="0"/>
          <p:nvPr/>
        </p:nvPicPr>
        <p:blipFill rotWithShape="1">
          <a:blip r:embed="rId3">
            <a:alphaModFix/>
          </a:blip>
          <a:srcRect/>
          <a:stretch/>
        </p:blipFill>
        <p:spPr>
          <a:xfrm>
            <a:off x="9183757" y="5382661"/>
            <a:ext cx="2531165" cy="1423780"/>
          </a:xfrm>
          <a:prstGeom prst="rect">
            <a:avLst/>
          </a:prstGeom>
          <a:noFill/>
          <a:ln>
            <a:noFill/>
          </a:ln>
        </p:spPr>
      </p:pic>
      <p:pic>
        <p:nvPicPr>
          <p:cNvPr id="135" name="Google Shape;135;g242ca3cec21_0_48"/>
          <p:cNvPicPr preferRelativeResize="0"/>
          <p:nvPr/>
        </p:nvPicPr>
        <p:blipFill>
          <a:blip r:embed="rId4">
            <a:alphaModFix/>
          </a:blip>
          <a:stretch>
            <a:fillRect/>
          </a:stretch>
        </p:blipFill>
        <p:spPr>
          <a:xfrm>
            <a:off x="1695837" y="664530"/>
            <a:ext cx="8800325" cy="5135464"/>
          </a:xfrm>
          <a:prstGeom prst="rect">
            <a:avLst/>
          </a:prstGeom>
          <a:noFill/>
          <a:ln>
            <a:noFill/>
          </a:ln>
        </p:spPr>
      </p:pic>
      <p:sp>
        <p:nvSpPr>
          <p:cNvPr id="136" name="Google Shape;136;g242ca3cec21_0_48"/>
          <p:cNvSpPr txBox="1"/>
          <p:nvPr/>
        </p:nvSpPr>
        <p:spPr>
          <a:xfrm>
            <a:off x="0" y="5495194"/>
            <a:ext cx="12192000" cy="89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US" sz="1900" dirty="0">
                <a:solidFill>
                  <a:schemeClr val="dk1"/>
                </a:solidFill>
                <a:latin typeface="Calibri"/>
                <a:ea typeface="Calibri"/>
                <a:cs typeface="Calibri"/>
                <a:sym typeface="Calibri"/>
              </a:rPr>
              <a:t>Fig. 2 Workflow of system</a:t>
            </a:r>
            <a:endParaRPr sz="19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25535d0fbb_0_54"/>
          <p:cNvSpPr txBox="1">
            <a:spLocks noGrp="1"/>
          </p:cNvSpPr>
          <p:nvPr>
            <p:ph type="title"/>
          </p:nvPr>
        </p:nvSpPr>
        <p:spPr>
          <a:xfrm>
            <a:off x="838200" y="2397"/>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Methodology</a:t>
            </a:r>
            <a:endParaRPr b="1" dirty="0"/>
          </a:p>
        </p:txBody>
      </p:sp>
      <p:pic>
        <p:nvPicPr>
          <p:cNvPr id="142" name="Google Shape;142;g225535d0fbb_0_54"/>
          <p:cNvPicPr preferRelativeResize="0"/>
          <p:nvPr/>
        </p:nvPicPr>
        <p:blipFill rotWithShape="1">
          <a:blip r:embed="rId3">
            <a:alphaModFix/>
          </a:blip>
          <a:srcRect/>
          <a:stretch/>
        </p:blipFill>
        <p:spPr>
          <a:xfrm>
            <a:off x="9183757" y="5382661"/>
            <a:ext cx="2531165" cy="1423780"/>
          </a:xfrm>
          <a:prstGeom prst="rect">
            <a:avLst/>
          </a:prstGeom>
          <a:noFill/>
          <a:ln>
            <a:noFill/>
          </a:ln>
        </p:spPr>
      </p:pic>
      <p:pic>
        <p:nvPicPr>
          <p:cNvPr id="4" name="Google Shape;149;g242ca3cec21_0_57">
            <a:extLst>
              <a:ext uri="{FF2B5EF4-FFF2-40B4-BE49-F238E27FC236}">
                <a16:creationId xmlns:a16="http://schemas.microsoft.com/office/drawing/2014/main" id="{CBBD984F-3EA8-805E-533C-11903D7CE48F}"/>
              </a:ext>
            </a:extLst>
          </p:cNvPr>
          <p:cNvPicPr preferRelativeResize="0"/>
          <p:nvPr/>
        </p:nvPicPr>
        <p:blipFill rotWithShape="1">
          <a:blip r:embed="rId4">
            <a:alphaModFix/>
          </a:blip>
          <a:srcRect t="1323"/>
          <a:stretch/>
        </p:blipFill>
        <p:spPr>
          <a:xfrm>
            <a:off x="3292584" y="933931"/>
            <a:ext cx="5606831" cy="4990138"/>
          </a:xfrm>
          <a:prstGeom prst="rect">
            <a:avLst/>
          </a:prstGeom>
          <a:noFill/>
          <a:ln>
            <a:noFill/>
          </a:ln>
        </p:spPr>
      </p:pic>
      <p:sp>
        <p:nvSpPr>
          <p:cNvPr id="5" name="Google Shape;150;g242ca3cec21_0_57">
            <a:extLst>
              <a:ext uri="{FF2B5EF4-FFF2-40B4-BE49-F238E27FC236}">
                <a16:creationId xmlns:a16="http://schemas.microsoft.com/office/drawing/2014/main" id="{78762E02-04D5-24AE-22F4-417A5458EB19}"/>
              </a:ext>
            </a:extLst>
          </p:cNvPr>
          <p:cNvSpPr txBox="1"/>
          <p:nvPr/>
        </p:nvSpPr>
        <p:spPr>
          <a:xfrm>
            <a:off x="0" y="5741000"/>
            <a:ext cx="12192000" cy="89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US" sz="1900" dirty="0">
                <a:solidFill>
                  <a:schemeClr val="dk1"/>
                </a:solidFill>
                <a:latin typeface="Calibri"/>
                <a:ea typeface="Calibri"/>
                <a:cs typeface="Calibri"/>
                <a:sym typeface="Calibri"/>
              </a:rPr>
              <a:t>Fig. 3 UML diagram</a:t>
            </a:r>
            <a:endParaRPr sz="19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1245</Words>
  <Application>Microsoft Office PowerPoint</Application>
  <PresentationFormat>Widescreen</PresentationFormat>
  <Paragraphs>83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4th INTERNATIONAL CONFERENCE OF EMERGING TECHNOLOGIES (4th  INCET 2023) Hosted By : Jain College of Engineering , Belagavi , Karnataka , India </vt:lpstr>
      <vt:lpstr>Contents of the Presentation </vt:lpstr>
      <vt:lpstr>Introduction to the Project</vt:lpstr>
      <vt:lpstr>Literature Survey</vt:lpstr>
      <vt:lpstr>PowerPoint Presentation</vt:lpstr>
      <vt:lpstr>Motivation Behind the Project</vt:lpstr>
      <vt:lpstr>Proposed System</vt:lpstr>
      <vt:lpstr>PowerPoint Presentation</vt:lpstr>
      <vt:lpstr>Methodology</vt:lpstr>
      <vt:lpstr>Implementation</vt:lpstr>
      <vt:lpstr>PowerPoint Presentation</vt:lpstr>
      <vt:lpstr>PowerPoint Presentation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INTERNATIONAL CONFERENCE OF EMERGING TECHNOLOGIES (4th  INCET 2023) Hosted By : Jain College of Engineering , Belagavi , Karnataka , India </dc:title>
  <dc:creator>Admin</dc:creator>
  <cp:lastModifiedBy>Aakansha Ramesh</cp:lastModifiedBy>
  <cp:revision>8</cp:revision>
  <dcterms:created xsi:type="dcterms:W3CDTF">2021-06-10T05:32:34Z</dcterms:created>
  <dcterms:modified xsi:type="dcterms:W3CDTF">2023-05-26T07:21:57Z</dcterms:modified>
</cp:coreProperties>
</file>