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71" r:id="rId3"/>
    <p:sldId id="273" r:id="rId4"/>
    <p:sldId id="27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7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3D448-72AB-4714-978E-F0F79502FF53}"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9034-F718-4AF6-AB10-CDD7B7FF41D9}" type="slidenum">
              <a:rPr lang="en-US" smtClean="0"/>
              <a:t>‹#›</a:t>
            </a:fld>
            <a:endParaRPr lang="en-US"/>
          </a:p>
        </p:txBody>
      </p:sp>
    </p:spTree>
    <p:extLst>
      <p:ext uri="{BB962C8B-B14F-4D97-AF65-F5344CB8AC3E}">
        <p14:creationId xmlns:p14="http://schemas.microsoft.com/office/powerpoint/2010/main" val="352445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7B5A-F093-EC85-7916-8E1731DA38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AFB68-14F3-1206-DCA9-225F36A98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913B1-F89F-496D-4825-68430D3D600C}"/>
              </a:ext>
            </a:extLst>
          </p:cNvPr>
          <p:cNvSpPr>
            <a:spLocks noGrp="1"/>
          </p:cNvSpPr>
          <p:nvPr>
            <p:ph type="dt" sz="half" idx="10"/>
          </p:nvPr>
        </p:nvSpPr>
        <p:spPr/>
        <p:txBody>
          <a:bodyPr/>
          <a:lstStyle/>
          <a:p>
            <a:fld id="{9CA25F9E-8E8C-438B-9854-55E87B96CABD}" type="datetime1">
              <a:rPr lang="en-US" smtClean="0"/>
              <a:t>11/12/2023</a:t>
            </a:fld>
            <a:endParaRPr lang="en-US"/>
          </a:p>
        </p:txBody>
      </p:sp>
      <p:sp>
        <p:nvSpPr>
          <p:cNvPr id="5" name="Footer Placeholder 4">
            <a:extLst>
              <a:ext uri="{FF2B5EF4-FFF2-40B4-BE49-F238E27FC236}">
                <a16:creationId xmlns:a16="http://schemas.microsoft.com/office/drawing/2014/main" id="{15713F43-F222-2ECA-0892-61F67C93E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DB0E8-082C-788E-B691-663F341745B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09278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953C-FC6D-79FC-35E8-3C21DE1AF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CAF95-BCD8-5088-4E0C-C63C2DCFF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FD9F8-85B9-5EB2-CAFF-5F9B466A3E06}"/>
              </a:ext>
            </a:extLst>
          </p:cNvPr>
          <p:cNvSpPr>
            <a:spLocks noGrp="1"/>
          </p:cNvSpPr>
          <p:nvPr>
            <p:ph type="dt" sz="half" idx="10"/>
          </p:nvPr>
        </p:nvSpPr>
        <p:spPr/>
        <p:txBody>
          <a:bodyPr/>
          <a:lstStyle/>
          <a:p>
            <a:fld id="{8DA02A17-CE52-4D7C-89B2-999A22F26B5C}" type="datetime1">
              <a:rPr lang="en-US" smtClean="0"/>
              <a:t>11/12/2023</a:t>
            </a:fld>
            <a:endParaRPr lang="en-US"/>
          </a:p>
        </p:txBody>
      </p:sp>
      <p:sp>
        <p:nvSpPr>
          <p:cNvPr id="5" name="Footer Placeholder 4">
            <a:extLst>
              <a:ext uri="{FF2B5EF4-FFF2-40B4-BE49-F238E27FC236}">
                <a16:creationId xmlns:a16="http://schemas.microsoft.com/office/drawing/2014/main" id="{9CAB454C-3782-9ED9-0F7D-F9EEE7004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01F17-E53F-BDC4-100B-1362C38B3D9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1023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B283D-0CE1-C62E-C138-C498BF27C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F8FCF-4DEB-50E6-059F-F93DCC0F8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E1FC0-A98E-B8CA-B08D-961DCA59A2B2}"/>
              </a:ext>
            </a:extLst>
          </p:cNvPr>
          <p:cNvSpPr>
            <a:spLocks noGrp="1"/>
          </p:cNvSpPr>
          <p:nvPr>
            <p:ph type="dt" sz="half" idx="10"/>
          </p:nvPr>
        </p:nvSpPr>
        <p:spPr/>
        <p:txBody>
          <a:bodyPr/>
          <a:lstStyle/>
          <a:p>
            <a:fld id="{4AC72FC8-FB99-46FF-81EA-15DC96BD6785}" type="datetime1">
              <a:rPr lang="en-US" smtClean="0"/>
              <a:t>11/12/2023</a:t>
            </a:fld>
            <a:endParaRPr lang="en-US"/>
          </a:p>
        </p:txBody>
      </p:sp>
      <p:sp>
        <p:nvSpPr>
          <p:cNvPr id="5" name="Footer Placeholder 4">
            <a:extLst>
              <a:ext uri="{FF2B5EF4-FFF2-40B4-BE49-F238E27FC236}">
                <a16:creationId xmlns:a16="http://schemas.microsoft.com/office/drawing/2014/main" id="{99784C43-D03B-8D69-782B-CA46965E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7A0AC-0091-1DF3-9864-4939A65D2F7F}"/>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51358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2B2-FDE4-6A72-3A72-06463D399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A0D9A-4F83-2E95-5276-464570A1E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23A7544-01F6-3403-0646-7F9C180A8E63}"/>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41448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CC4-C2DE-3BD1-A1C5-3FB038004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418A3-6853-BEC3-954E-B2BA46DF6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39EE-7878-2E71-8B3B-EC4AD0C6A4C6}"/>
              </a:ext>
            </a:extLst>
          </p:cNvPr>
          <p:cNvSpPr>
            <a:spLocks noGrp="1"/>
          </p:cNvSpPr>
          <p:nvPr>
            <p:ph type="dt" sz="half" idx="10"/>
          </p:nvPr>
        </p:nvSpPr>
        <p:spPr/>
        <p:txBody>
          <a:bodyPr/>
          <a:lstStyle/>
          <a:p>
            <a:fld id="{4527FB2E-A228-478E-B885-266C1ED4FB8F}" type="datetime1">
              <a:rPr lang="en-US" smtClean="0"/>
              <a:t>11/12/2023</a:t>
            </a:fld>
            <a:endParaRPr lang="en-US"/>
          </a:p>
        </p:txBody>
      </p:sp>
      <p:sp>
        <p:nvSpPr>
          <p:cNvPr id="5" name="Footer Placeholder 4">
            <a:extLst>
              <a:ext uri="{FF2B5EF4-FFF2-40B4-BE49-F238E27FC236}">
                <a16:creationId xmlns:a16="http://schemas.microsoft.com/office/drawing/2014/main" id="{33B8B35F-96F5-47F8-A4C6-A5690AB7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2242E-2B7B-B24B-61EA-C881EA497D0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40247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80BD-1DFF-B71C-9227-04D44E4C5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E4E2D-D2BC-111E-51D4-CB81276BF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C04B7E-E720-DFC6-A3AD-F5C208BB7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6C306-15E7-595B-F55F-E09AAD1D9302}"/>
              </a:ext>
            </a:extLst>
          </p:cNvPr>
          <p:cNvSpPr>
            <a:spLocks noGrp="1"/>
          </p:cNvSpPr>
          <p:nvPr>
            <p:ph type="dt" sz="half" idx="10"/>
          </p:nvPr>
        </p:nvSpPr>
        <p:spPr/>
        <p:txBody>
          <a:bodyPr/>
          <a:lstStyle/>
          <a:p>
            <a:fld id="{AC5BC482-E5C8-4592-9595-9EF5D2B17543}" type="datetime1">
              <a:rPr lang="en-US" smtClean="0"/>
              <a:t>11/12/2023</a:t>
            </a:fld>
            <a:endParaRPr lang="en-US"/>
          </a:p>
        </p:txBody>
      </p:sp>
      <p:sp>
        <p:nvSpPr>
          <p:cNvPr id="6" name="Footer Placeholder 5">
            <a:extLst>
              <a:ext uri="{FF2B5EF4-FFF2-40B4-BE49-F238E27FC236}">
                <a16:creationId xmlns:a16="http://schemas.microsoft.com/office/drawing/2014/main" id="{A26B296F-9BBC-5D50-DA2D-27DEB1117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9B308-767E-322F-4EDE-D5BBBBC8D7B0}"/>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4358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0231-46DC-3345-32FF-3C4B96BCE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FFC0B-9469-1883-C1E2-E3D80BF48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619B1-5FE5-B28F-35CB-7E557931A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09037-4168-2E98-913B-64E556780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4763D-CB14-1A0E-4DC5-2A3DCCC9F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3ED91-F348-5DB7-B025-3B03AF9E793B}"/>
              </a:ext>
            </a:extLst>
          </p:cNvPr>
          <p:cNvSpPr>
            <a:spLocks noGrp="1"/>
          </p:cNvSpPr>
          <p:nvPr>
            <p:ph type="dt" sz="half" idx="10"/>
          </p:nvPr>
        </p:nvSpPr>
        <p:spPr/>
        <p:txBody>
          <a:bodyPr/>
          <a:lstStyle/>
          <a:p>
            <a:fld id="{EB7F2E33-AE35-4F47-A62F-F2DCFE37DD89}" type="datetime1">
              <a:rPr lang="en-US" smtClean="0"/>
              <a:t>11/12/2023</a:t>
            </a:fld>
            <a:endParaRPr lang="en-US"/>
          </a:p>
        </p:txBody>
      </p:sp>
      <p:sp>
        <p:nvSpPr>
          <p:cNvPr id="8" name="Footer Placeholder 7">
            <a:extLst>
              <a:ext uri="{FF2B5EF4-FFF2-40B4-BE49-F238E27FC236}">
                <a16:creationId xmlns:a16="http://schemas.microsoft.com/office/drawing/2014/main" id="{12407BC1-F3AA-0120-5BE2-77B7D9397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9407C7-4A7B-4689-09C7-7E100866E40A}"/>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3196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9858-D215-4A75-DC59-AF23E013E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8C6377-E232-C93A-C161-2B7DAD177EDD}"/>
              </a:ext>
            </a:extLst>
          </p:cNvPr>
          <p:cNvSpPr>
            <a:spLocks noGrp="1"/>
          </p:cNvSpPr>
          <p:nvPr>
            <p:ph type="dt" sz="half" idx="10"/>
          </p:nvPr>
        </p:nvSpPr>
        <p:spPr/>
        <p:txBody>
          <a:bodyPr/>
          <a:lstStyle/>
          <a:p>
            <a:fld id="{EC6BD603-94DE-45C6-B372-C619DA74744E}" type="datetime1">
              <a:rPr lang="en-US" smtClean="0"/>
              <a:t>11/12/2023</a:t>
            </a:fld>
            <a:endParaRPr lang="en-US"/>
          </a:p>
        </p:txBody>
      </p:sp>
      <p:sp>
        <p:nvSpPr>
          <p:cNvPr id="4" name="Footer Placeholder 3">
            <a:extLst>
              <a:ext uri="{FF2B5EF4-FFF2-40B4-BE49-F238E27FC236}">
                <a16:creationId xmlns:a16="http://schemas.microsoft.com/office/drawing/2014/main" id="{58CC6410-1258-C56C-1C25-DCEE538F0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25E44-4F93-0396-FABF-1CF7D1CA044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126715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DDA7F-5654-F753-637C-4A1C97395D73}"/>
              </a:ext>
            </a:extLst>
          </p:cNvPr>
          <p:cNvSpPr>
            <a:spLocks noGrp="1"/>
          </p:cNvSpPr>
          <p:nvPr>
            <p:ph type="dt" sz="half" idx="10"/>
          </p:nvPr>
        </p:nvSpPr>
        <p:spPr/>
        <p:txBody>
          <a:bodyPr/>
          <a:lstStyle/>
          <a:p>
            <a:fld id="{28AE1303-6884-41BD-B412-DCEC0E804F01}" type="datetime1">
              <a:rPr lang="en-US" smtClean="0"/>
              <a:t>11/12/2023</a:t>
            </a:fld>
            <a:endParaRPr lang="en-US"/>
          </a:p>
        </p:txBody>
      </p:sp>
      <p:sp>
        <p:nvSpPr>
          <p:cNvPr id="3" name="Footer Placeholder 2">
            <a:extLst>
              <a:ext uri="{FF2B5EF4-FFF2-40B4-BE49-F238E27FC236}">
                <a16:creationId xmlns:a16="http://schemas.microsoft.com/office/drawing/2014/main" id="{73D10E4E-2479-77B2-53DE-E3BC7B7CF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B5A5E-A660-29CC-B7CD-E97897F6A82E}"/>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93344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5E05-E539-CDE5-92C0-80A6F27B3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41267-FA27-B8B7-310A-0AF868D5B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E9A20-C4FB-8244-9427-056C65A8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DE7AC-4B1C-88BE-2B44-561CD231E8DD}"/>
              </a:ext>
            </a:extLst>
          </p:cNvPr>
          <p:cNvSpPr>
            <a:spLocks noGrp="1"/>
          </p:cNvSpPr>
          <p:nvPr>
            <p:ph type="dt" sz="half" idx="10"/>
          </p:nvPr>
        </p:nvSpPr>
        <p:spPr/>
        <p:txBody>
          <a:bodyPr/>
          <a:lstStyle/>
          <a:p>
            <a:fld id="{A18AFA32-3985-489F-A017-22C631080578}" type="datetime1">
              <a:rPr lang="en-US" smtClean="0"/>
              <a:t>11/12/2023</a:t>
            </a:fld>
            <a:endParaRPr lang="en-US"/>
          </a:p>
        </p:txBody>
      </p:sp>
      <p:sp>
        <p:nvSpPr>
          <p:cNvPr id="6" name="Footer Placeholder 5">
            <a:extLst>
              <a:ext uri="{FF2B5EF4-FFF2-40B4-BE49-F238E27FC236}">
                <a16:creationId xmlns:a16="http://schemas.microsoft.com/office/drawing/2014/main" id="{AC057EC8-1F68-2D80-CF2B-33F5CDB65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B807-E623-0A09-3850-A465501CDE48}"/>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79781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E78-3DFD-D51B-2554-DECD012E6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9C1-55EE-E3AC-2401-38491373A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14778-E47F-E71A-4751-6C304FF3E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278A0-B9F2-D4FC-C0C8-ADBE4A3E23CA}"/>
              </a:ext>
            </a:extLst>
          </p:cNvPr>
          <p:cNvSpPr>
            <a:spLocks noGrp="1"/>
          </p:cNvSpPr>
          <p:nvPr>
            <p:ph type="dt" sz="half" idx="10"/>
          </p:nvPr>
        </p:nvSpPr>
        <p:spPr/>
        <p:txBody>
          <a:bodyPr/>
          <a:lstStyle/>
          <a:p>
            <a:fld id="{AEA8BC5E-F9D1-41D9-B97A-991B47064D20}" type="datetime1">
              <a:rPr lang="en-US" smtClean="0"/>
              <a:t>11/12/2023</a:t>
            </a:fld>
            <a:endParaRPr lang="en-US"/>
          </a:p>
        </p:txBody>
      </p:sp>
      <p:sp>
        <p:nvSpPr>
          <p:cNvPr id="6" name="Footer Placeholder 5">
            <a:extLst>
              <a:ext uri="{FF2B5EF4-FFF2-40B4-BE49-F238E27FC236}">
                <a16:creationId xmlns:a16="http://schemas.microsoft.com/office/drawing/2014/main" id="{19575F5D-AAFF-D389-80D6-F66362351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328DE-A06C-DA6C-8309-F64C84FAB054}"/>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73826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722E6-AFBF-3631-8E08-49DD89D3D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9FAC7-6ADA-6B47-1C4C-B93263646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01B3E-0E26-AF33-12D5-F1F20EDD8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6DEE-5D6E-43C1-AEBF-9B7F015A13A3}" type="datetime1">
              <a:rPr lang="en-US" smtClean="0"/>
              <a:t>11/12/2023</a:t>
            </a:fld>
            <a:endParaRPr lang="en-US"/>
          </a:p>
        </p:txBody>
      </p:sp>
      <p:sp>
        <p:nvSpPr>
          <p:cNvPr id="5" name="Footer Placeholder 4">
            <a:extLst>
              <a:ext uri="{FF2B5EF4-FFF2-40B4-BE49-F238E27FC236}">
                <a16:creationId xmlns:a16="http://schemas.microsoft.com/office/drawing/2014/main" id="{1B79A924-F36F-4079-08D5-1F2C2FE6F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8709D-7AE1-D419-D06A-D55D216FE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779AA-C13F-4345-871D-1B77829990C6}" type="slidenum">
              <a:rPr lang="en-US" smtClean="0"/>
              <a:t>‹#›</a:t>
            </a:fld>
            <a:endParaRPr lang="en-US"/>
          </a:p>
        </p:txBody>
      </p:sp>
    </p:spTree>
    <p:extLst>
      <p:ext uri="{BB962C8B-B14F-4D97-AF65-F5344CB8AC3E}">
        <p14:creationId xmlns:p14="http://schemas.microsoft.com/office/powerpoint/2010/main" val="231012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C9FD49-1C1F-3B38-2696-CADA045CE536}"/>
              </a:ext>
            </a:extLst>
          </p:cNvPr>
          <p:cNvSpPr txBox="1">
            <a:spLocks/>
          </p:cNvSpPr>
          <p:nvPr/>
        </p:nvSpPr>
        <p:spPr>
          <a:xfrm>
            <a:off x="82723" y="786243"/>
            <a:ext cx="12026553" cy="5842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069AF385-DF43-FFCD-4F9B-B53E29FC2336}"/>
              </a:ext>
            </a:extLst>
          </p:cNvPr>
          <p:cNvSpPr txBox="1">
            <a:spLocks/>
          </p:cNvSpPr>
          <p:nvPr/>
        </p:nvSpPr>
        <p:spPr>
          <a:xfrm>
            <a:off x="165447" y="544945"/>
            <a:ext cx="11767935" cy="60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endParaRPr lang="en-US" sz="2000"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algn="ctr" defTabSz="914400" rtl="0" eaLnBrk="1" fontAlgn="auto" latinLnBrk="0" hangingPunct="1">
              <a:lnSpc>
                <a:spcPct val="90000"/>
              </a:lnSpc>
              <a:spcBef>
                <a:spcPts val="1000"/>
              </a:spcBef>
              <a:spcAft>
                <a:spcPts val="0"/>
              </a:spcAft>
              <a:buClrTx/>
              <a:buSzTx/>
              <a:buNone/>
              <a:tabLst/>
              <a:defRPr/>
            </a:pPr>
            <a:endParaRPr lang="en-US" sz="4800" b="1" dirty="0">
              <a:latin typeface="+mj-lt"/>
            </a:endParaRPr>
          </a:p>
          <a:p>
            <a:pPr marL="0" marR="0" lvl="0" indent="0" algn="ctr" defTabSz="914400" rtl="0" eaLnBrk="1" fontAlgn="auto" latinLnBrk="0" hangingPunct="1">
              <a:lnSpc>
                <a:spcPct val="90000"/>
              </a:lnSpc>
              <a:spcBef>
                <a:spcPts val="1000"/>
              </a:spcBef>
              <a:spcAft>
                <a:spcPts val="0"/>
              </a:spcAft>
              <a:buClrTx/>
              <a:buSzTx/>
              <a:buNone/>
              <a:tabLst/>
              <a:defRPr/>
            </a:pPr>
            <a:r>
              <a:rPr lang="en-US" sz="4800" b="1" dirty="0">
                <a:latin typeface="+mj-lt"/>
              </a:rPr>
              <a:t>GEOG 260-01-F23 Assignment 3 </a:t>
            </a:r>
          </a:p>
          <a:p>
            <a:pPr marL="0" indent="0" algn="ctr">
              <a:buNone/>
              <a:defRPr/>
            </a:pPr>
            <a:r>
              <a:rPr lang="en-US" sz="4000" b="1" dirty="0">
                <a:latin typeface="+mj-lt"/>
              </a:rPr>
              <a:t>Adeline Akansobe</a:t>
            </a:r>
          </a:p>
          <a:p>
            <a:pPr marL="0" marR="0" lvl="0" indent="0" algn="ctr" defTabSz="914400" rtl="0" eaLnBrk="1" fontAlgn="auto" latinLnBrk="0" hangingPunct="1">
              <a:lnSpc>
                <a:spcPct val="90000"/>
              </a:lnSpc>
              <a:spcBef>
                <a:spcPts val="1000"/>
              </a:spcBef>
              <a:spcAft>
                <a:spcPts val="0"/>
              </a:spcAft>
              <a:buClrTx/>
              <a:buSzTx/>
              <a:buNone/>
              <a:tabLst/>
              <a:defRPr/>
            </a:pPr>
            <a:endParaRPr lang="en-US" sz="4000" b="1" dirty="0">
              <a:latin typeface="+mj-lt"/>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3C953D3-22C7-24BE-8E87-3B271CE5705B}"/>
              </a:ext>
            </a:extLst>
          </p:cNvPr>
          <p:cNvSpPr>
            <a:spLocks noGrp="1"/>
          </p:cNvSpPr>
          <p:nvPr>
            <p:ph type="sldNum" sz="quarter" idx="12"/>
          </p:nvPr>
        </p:nvSpPr>
        <p:spPr/>
        <p:txBody>
          <a:bodyPr/>
          <a:lstStyle/>
          <a:p>
            <a:fld id="{B12779AA-C13F-4345-871D-1B77829990C6}" type="slidenum">
              <a:rPr lang="en-US" smtClean="0"/>
              <a:t>1</a:t>
            </a:fld>
            <a:endParaRPr lang="en-US"/>
          </a:p>
        </p:txBody>
      </p:sp>
    </p:spTree>
    <p:extLst>
      <p:ext uri="{BB962C8B-B14F-4D97-AF65-F5344CB8AC3E}">
        <p14:creationId xmlns:p14="http://schemas.microsoft.com/office/powerpoint/2010/main" val="254949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a:t>1</a:t>
            </a:r>
            <a:endParaRPr lang="en-US" dirty="0"/>
          </a:p>
        </p:txBody>
      </p:sp>
      <p:sp>
        <p:nvSpPr>
          <p:cNvPr id="25" name="Title 1">
            <a:extLst>
              <a:ext uri="{FF2B5EF4-FFF2-40B4-BE49-F238E27FC236}">
                <a16:creationId xmlns:a16="http://schemas.microsoft.com/office/drawing/2014/main" id="{7A5A08FB-5D0B-FFDF-61DB-57723A5088A7}"/>
              </a:ext>
            </a:extLst>
          </p:cNvPr>
          <p:cNvSpPr txBox="1">
            <a:spLocks/>
          </p:cNvSpPr>
          <p:nvPr/>
        </p:nvSpPr>
        <p:spPr>
          <a:xfrm>
            <a:off x="838200" y="0"/>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Driver map, Change in Built, and Suitability Map for Run 1</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503855A6-9815-2C95-F6C5-24E3B221EC45}"/>
              </a:ext>
            </a:extLst>
          </p:cNvPr>
          <p:cNvGrpSpPr/>
          <p:nvPr/>
        </p:nvGrpSpPr>
        <p:grpSpPr>
          <a:xfrm>
            <a:off x="0" y="394221"/>
            <a:ext cx="12192000" cy="4822781"/>
            <a:chOff x="0" y="394221"/>
            <a:chExt cx="12192000" cy="4822781"/>
          </a:xfrm>
        </p:grpSpPr>
        <p:grpSp>
          <p:nvGrpSpPr>
            <p:cNvPr id="23" name="Group 22">
              <a:extLst>
                <a:ext uri="{FF2B5EF4-FFF2-40B4-BE49-F238E27FC236}">
                  <a16:creationId xmlns:a16="http://schemas.microsoft.com/office/drawing/2014/main" id="{83A955AB-6117-493D-D9E7-FCB0B268EFD8}"/>
                </a:ext>
              </a:extLst>
            </p:cNvPr>
            <p:cNvGrpSpPr>
              <a:grpSpLocks noChangeAspect="1"/>
            </p:cNvGrpSpPr>
            <p:nvPr/>
          </p:nvGrpSpPr>
          <p:grpSpPr>
            <a:xfrm>
              <a:off x="0" y="394221"/>
              <a:ext cx="12192000" cy="4822781"/>
              <a:chOff x="0" y="0"/>
              <a:chExt cx="15539121" cy="6146800"/>
            </a:xfrm>
          </p:grpSpPr>
          <p:pic>
            <p:nvPicPr>
              <p:cNvPr id="16" name="Picture 15">
                <a:extLst>
                  <a:ext uri="{FF2B5EF4-FFF2-40B4-BE49-F238E27FC236}">
                    <a16:creationId xmlns:a16="http://schemas.microsoft.com/office/drawing/2014/main" id="{531D94A5-71C9-7FF5-3380-9CC4F0AFF339}"/>
                  </a:ext>
                </a:extLst>
              </p:cNvPr>
              <p:cNvPicPr>
                <a:picLocks noChangeAspect="1"/>
              </p:cNvPicPr>
              <p:nvPr/>
            </p:nvPicPr>
            <p:blipFill>
              <a:blip r:embed="rId2"/>
              <a:stretch>
                <a:fillRect/>
              </a:stretch>
            </p:blipFill>
            <p:spPr>
              <a:xfrm>
                <a:off x="0" y="0"/>
                <a:ext cx="8417024" cy="6146800"/>
              </a:xfrm>
              <a:prstGeom prst="rect">
                <a:avLst/>
              </a:prstGeom>
            </p:spPr>
          </p:pic>
          <p:pic>
            <p:nvPicPr>
              <p:cNvPr id="20" name="Picture 19">
                <a:extLst>
                  <a:ext uri="{FF2B5EF4-FFF2-40B4-BE49-F238E27FC236}">
                    <a16:creationId xmlns:a16="http://schemas.microsoft.com/office/drawing/2014/main" id="{083A94ED-AF24-2189-F27A-585777C3B57F}"/>
                  </a:ext>
                </a:extLst>
              </p:cNvPr>
              <p:cNvPicPr>
                <a:picLocks noChangeAspect="1"/>
              </p:cNvPicPr>
              <p:nvPr/>
            </p:nvPicPr>
            <p:blipFill>
              <a:blip r:embed="rId3"/>
              <a:stretch>
                <a:fillRect/>
              </a:stretch>
            </p:blipFill>
            <p:spPr>
              <a:xfrm>
                <a:off x="8417024" y="0"/>
                <a:ext cx="7122097" cy="6050844"/>
              </a:xfrm>
              <a:prstGeom prst="rect">
                <a:avLst/>
              </a:prstGeom>
            </p:spPr>
          </p:pic>
        </p:grpSp>
        <p:pic>
          <p:nvPicPr>
            <p:cNvPr id="30" name="Picture 29">
              <a:extLst>
                <a:ext uri="{FF2B5EF4-FFF2-40B4-BE49-F238E27FC236}">
                  <a16:creationId xmlns:a16="http://schemas.microsoft.com/office/drawing/2014/main" id="{65F34B92-7B09-D2C1-1F62-466E7FBE615B}"/>
                </a:ext>
              </a:extLst>
            </p:cNvPr>
            <p:cNvPicPr>
              <a:picLocks noChangeAspect="1"/>
            </p:cNvPicPr>
            <p:nvPr/>
          </p:nvPicPr>
          <p:blipFill rotWithShape="1">
            <a:blip r:embed="rId4"/>
            <a:srcRect l="5467" t="8055" r="6065" b="10058"/>
            <a:stretch/>
          </p:blipFill>
          <p:spPr>
            <a:xfrm>
              <a:off x="4484740" y="2684245"/>
              <a:ext cx="2100788" cy="1674230"/>
            </a:xfrm>
            <a:prstGeom prst="rect">
              <a:avLst/>
            </a:prstGeom>
          </p:spPr>
        </p:pic>
      </p:grpSp>
      <p:sp>
        <p:nvSpPr>
          <p:cNvPr id="34" name="TextBox 33">
            <a:extLst>
              <a:ext uri="{FF2B5EF4-FFF2-40B4-BE49-F238E27FC236}">
                <a16:creationId xmlns:a16="http://schemas.microsoft.com/office/drawing/2014/main" id="{30BC89FA-3E4B-1286-61C0-600CF003E8BF}"/>
              </a:ext>
            </a:extLst>
          </p:cNvPr>
          <p:cNvSpPr txBox="1"/>
          <p:nvPr/>
        </p:nvSpPr>
        <p:spPr>
          <a:xfrm>
            <a:off x="0" y="5272418"/>
            <a:ext cx="12191999" cy="1569660"/>
          </a:xfrm>
          <a:prstGeom prst="rect">
            <a:avLst/>
          </a:prstGeom>
          <a:noFill/>
        </p:spPr>
        <p:txBody>
          <a:bodyPr wrap="square" rtlCol="0">
            <a:spAutoFit/>
          </a:bodyPr>
          <a:lstStyle/>
          <a:p>
            <a:pPr marL="285750" indent="-285750" algn="just">
              <a:buFont typeface="Arial" panose="020B0604020202020204" pitchFamily="34" charset="0"/>
              <a:buChar char="•"/>
              <a:defRPr/>
            </a:pPr>
            <a:r>
              <a:rPr lang="en-US" sz="1600" dirty="0"/>
              <a:t>The number of False Alarms being lesser than the number of misses shows that the actual change between 1985 and 1999 is more than what we simulated. This results in us getting a quantity error (false alarms – missed) of -19. Thus, if we pair the False alarms and Misses correctly, we get more Hits.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dirty="0">
              <a:solidFill>
                <a:srgbClr val="FF0000"/>
              </a:solidFill>
            </a:endParaRPr>
          </a:p>
          <a:p>
            <a:pPr marR="0" lvl="0" algn="just" defTabSz="914400" rtl="0" eaLnBrk="1" fontAlgn="auto" latinLnBrk="0" hangingPunct="1">
              <a:lnSpc>
                <a:spcPct val="100000"/>
              </a:lnSpc>
              <a:spcBef>
                <a:spcPts val="0"/>
              </a:spcBef>
              <a:spcAft>
                <a:spcPts val="0"/>
              </a:spcAft>
              <a:buClrTx/>
              <a:buSzTx/>
              <a:tabLst/>
              <a:defRPr/>
            </a:pPr>
            <a:endParaRPr lang="en-US" sz="1600" b="1" dirty="0">
              <a:solidFill>
                <a:srgbClr val="FF0000"/>
              </a:solidFill>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dirty="0">
              <a:solidFill>
                <a:srgbClr val="FF0000"/>
              </a:solidFill>
            </a:endParaRPr>
          </a:p>
        </p:txBody>
      </p:sp>
    </p:spTree>
    <p:extLst>
      <p:ext uri="{BB962C8B-B14F-4D97-AF65-F5344CB8AC3E}">
        <p14:creationId xmlns:p14="http://schemas.microsoft.com/office/powerpoint/2010/main" val="234782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a:t>1</a:t>
            </a:r>
            <a:endParaRPr lang="en-US" dirty="0"/>
          </a:p>
        </p:txBody>
      </p:sp>
      <p:sp>
        <p:nvSpPr>
          <p:cNvPr id="2" name="Title 1">
            <a:extLst>
              <a:ext uri="{FF2B5EF4-FFF2-40B4-BE49-F238E27FC236}">
                <a16:creationId xmlns:a16="http://schemas.microsoft.com/office/drawing/2014/main" id="{3A27DA8B-5880-72AD-3E18-1BDB8A7C1653}"/>
              </a:ext>
            </a:extLst>
          </p:cNvPr>
          <p:cNvSpPr txBox="1">
            <a:spLocks/>
          </p:cNvSpPr>
          <p:nvPr/>
        </p:nvSpPr>
        <p:spPr>
          <a:xfrm>
            <a:off x="838200" y="0"/>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Driver map, Change in Built, and Suitability Map for Run 2</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A13F70DA-3405-2205-3E21-DB867CAD9F18}"/>
              </a:ext>
            </a:extLst>
          </p:cNvPr>
          <p:cNvGrpSpPr/>
          <p:nvPr/>
        </p:nvGrpSpPr>
        <p:grpSpPr>
          <a:xfrm>
            <a:off x="0" y="397725"/>
            <a:ext cx="12192000" cy="4822782"/>
            <a:chOff x="0" y="305365"/>
            <a:chExt cx="12192000" cy="4822782"/>
          </a:xfrm>
        </p:grpSpPr>
        <p:grpSp>
          <p:nvGrpSpPr>
            <p:cNvPr id="24" name="Group 23">
              <a:extLst>
                <a:ext uri="{FF2B5EF4-FFF2-40B4-BE49-F238E27FC236}">
                  <a16:creationId xmlns:a16="http://schemas.microsoft.com/office/drawing/2014/main" id="{C007E897-21B8-F8B2-5503-C3BC9E279CC8}"/>
                </a:ext>
              </a:extLst>
            </p:cNvPr>
            <p:cNvGrpSpPr>
              <a:grpSpLocks noChangeAspect="1"/>
            </p:cNvGrpSpPr>
            <p:nvPr/>
          </p:nvGrpSpPr>
          <p:grpSpPr>
            <a:xfrm>
              <a:off x="0" y="305365"/>
              <a:ext cx="12192000" cy="4822782"/>
              <a:chOff x="0" y="7290487"/>
              <a:chExt cx="15539121" cy="6146800"/>
            </a:xfrm>
          </p:grpSpPr>
          <p:pic>
            <p:nvPicPr>
              <p:cNvPr id="18" name="Picture 17">
                <a:extLst>
                  <a:ext uri="{FF2B5EF4-FFF2-40B4-BE49-F238E27FC236}">
                    <a16:creationId xmlns:a16="http://schemas.microsoft.com/office/drawing/2014/main" id="{D938270D-6D3D-714B-8172-8CA6CF3CBC10}"/>
                  </a:ext>
                </a:extLst>
              </p:cNvPr>
              <p:cNvPicPr>
                <a:picLocks noChangeAspect="1"/>
              </p:cNvPicPr>
              <p:nvPr/>
            </p:nvPicPr>
            <p:blipFill>
              <a:blip r:embed="rId2"/>
              <a:stretch>
                <a:fillRect/>
              </a:stretch>
            </p:blipFill>
            <p:spPr>
              <a:xfrm>
                <a:off x="0" y="7290487"/>
                <a:ext cx="8417024" cy="6146800"/>
              </a:xfrm>
              <a:prstGeom prst="rect">
                <a:avLst/>
              </a:prstGeom>
            </p:spPr>
          </p:pic>
          <p:pic>
            <p:nvPicPr>
              <p:cNvPr id="22" name="Picture 21">
                <a:extLst>
                  <a:ext uri="{FF2B5EF4-FFF2-40B4-BE49-F238E27FC236}">
                    <a16:creationId xmlns:a16="http://schemas.microsoft.com/office/drawing/2014/main" id="{7375BA32-E055-1BE0-F650-1C0A4BACFA74}"/>
                  </a:ext>
                </a:extLst>
              </p:cNvPr>
              <p:cNvPicPr>
                <a:picLocks noChangeAspect="1"/>
              </p:cNvPicPr>
              <p:nvPr/>
            </p:nvPicPr>
            <p:blipFill>
              <a:blip r:embed="rId3"/>
              <a:stretch>
                <a:fillRect/>
              </a:stretch>
            </p:blipFill>
            <p:spPr>
              <a:xfrm>
                <a:off x="8417024" y="7290487"/>
                <a:ext cx="7122097" cy="6050844"/>
              </a:xfrm>
              <a:prstGeom prst="rect">
                <a:avLst/>
              </a:prstGeom>
            </p:spPr>
          </p:pic>
        </p:grpSp>
        <p:pic>
          <p:nvPicPr>
            <p:cNvPr id="7" name="Picture 6">
              <a:extLst>
                <a:ext uri="{FF2B5EF4-FFF2-40B4-BE49-F238E27FC236}">
                  <a16:creationId xmlns:a16="http://schemas.microsoft.com/office/drawing/2014/main" id="{71876B7F-82CF-D9FA-CAD5-E86262055A17}"/>
                </a:ext>
              </a:extLst>
            </p:cNvPr>
            <p:cNvPicPr>
              <a:picLocks noChangeAspect="1"/>
            </p:cNvPicPr>
            <p:nvPr/>
          </p:nvPicPr>
          <p:blipFill rotWithShape="1">
            <a:blip r:embed="rId4"/>
            <a:srcRect l="2706" r="3343" b="3129"/>
            <a:stretch/>
          </p:blipFill>
          <p:spPr>
            <a:xfrm>
              <a:off x="4503212" y="2514488"/>
              <a:ext cx="2100788" cy="1829024"/>
            </a:xfrm>
            <a:prstGeom prst="rect">
              <a:avLst/>
            </a:prstGeom>
          </p:spPr>
        </p:pic>
      </p:grpSp>
      <p:sp>
        <p:nvSpPr>
          <p:cNvPr id="9" name="TextBox 8">
            <a:extLst>
              <a:ext uri="{FF2B5EF4-FFF2-40B4-BE49-F238E27FC236}">
                <a16:creationId xmlns:a16="http://schemas.microsoft.com/office/drawing/2014/main" id="{D07C3474-8B0D-46FB-9367-708739B0F605}"/>
              </a:ext>
            </a:extLst>
          </p:cNvPr>
          <p:cNvSpPr txBox="1"/>
          <p:nvPr/>
        </p:nvSpPr>
        <p:spPr>
          <a:xfrm>
            <a:off x="0" y="5275772"/>
            <a:ext cx="12192000" cy="132343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The number of False Alarms is about thirty times greater than the number of Misses. This is due to the quantity we selected for the simulation, which was more than double the quantity we selected for run 1. The increase in False Alarms indicates that in reality there is less change than what we simulated. Increasing the quantity increases the False Alarms errors and decreases errors due to Misses.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dirty="0">
              <a:solidFill>
                <a:srgbClr val="FF0000"/>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dirty="0">
              <a:solidFill>
                <a:srgbClr val="FF0000"/>
              </a:solidFill>
            </a:endParaRPr>
          </a:p>
        </p:txBody>
      </p:sp>
    </p:spTree>
    <p:extLst>
      <p:ext uri="{BB962C8B-B14F-4D97-AF65-F5344CB8AC3E}">
        <p14:creationId xmlns:p14="http://schemas.microsoft.com/office/powerpoint/2010/main" val="415613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C72CB7-F276-3990-0DFF-CF067174F922}"/>
              </a:ext>
            </a:extLst>
          </p:cNvPr>
          <p:cNvSpPr txBox="1"/>
          <p:nvPr/>
        </p:nvSpPr>
        <p:spPr>
          <a:xfrm>
            <a:off x="4495918" y="738881"/>
            <a:ext cx="7696081" cy="3272691"/>
          </a:xfrm>
          <a:prstGeom prst="rect">
            <a:avLst/>
          </a:prstGeom>
          <a:noFill/>
        </p:spPr>
        <p:txBody>
          <a:bodyPr wrap="square" rtlCol="0">
            <a:spAutoFit/>
          </a:bodyPr>
          <a:lstStyle/>
          <a:p>
            <a:pPr marL="285750" lvl="2" indent="-285750" algn="just">
              <a:lnSpc>
                <a:spcPct val="90000"/>
              </a:lnSpc>
              <a:spcBef>
                <a:spcPts val="500"/>
              </a:spcBef>
              <a:buFont typeface="Arial" panose="020B0604020202020204" pitchFamily="34" charset="0"/>
              <a:buChar char="•"/>
              <a:defRPr/>
            </a:pPr>
            <a:r>
              <a:rPr lang="en-US" sz="1600" dirty="0"/>
              <a:t>The blue line represents the TOC  curve. The segments labeled A to G between each triangle represent a class in the 1971 land use. These classes are open land, mining, pasture, forest, cropland, urban land, and others ranked in order of suitability. Also, the length of each segment represents the number of pixels of the class in the extent (80.9). The curve starts from origin 0 where there are no hits and false alarms, and increases slightly in steepness from the Uniform line between segments A to B(overlapped with A because it has a smaller number of pixels), and C. The curve then increases in length in segment D (Forest) which has the largest quantity of pixels that are candidates for change. Segment E (cropland) has the steepest slope from the uniform line and has the second-highest pixel counts. The curve’s steepness flattens after E to segments F and G, where F is also a class with a small number of pixels hence the overlapping.  Also, the red star on the curve represents the correct quantity of change which is in Pasture.</a:t>
            </a:r>
          </a:p>
          <a:p>
            <a:pPr marL="800100" marR="0" lvl="2"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4</a:t>
            </a:fld>
            <a:endParaRPr lang="en-US" dirty="0"/>
          </a:p>
        </p:txBody>
      </p:sp>
      <p:pic>
        <p:nvPicPr>
          <p:cNvPr id="28" name="Picture 27">
            <a:extLst>
              <a:ext uri="{FF2B5EF4-FFF2-40B4-BE49-F238E27FC236}">
                <a16:creationId xmlns:a16="http://schemas.microsoft.com/office/drawing/2014/main" id="{52C8321D-11E8-FDC7-758B-5C0326EC125F}"/>
              </a:ext>
            </a:extLst>
          </p:cNvPr>
          <p:cNvPicPr>
            <a:picLocks noChangeAspect="1"/>
          </p:cNvPicPr>
          <p:nvPr/>
        </p:nvPicPr>
        <p:blipFill>
          <a:blip r:embed="rId2"/>
          <a:stretch>
            <a:fillRect/>
          </a:stretch>
        </p:blipFill>
        <p:spPr>
          <a:xfrm>
            <a:off x="0" y="738880"/>
            <a:ext cx="4495918" cy="3396432"/>
          </a:xfrm>
          <a:prstGeom prst="rect">
            <a:avLst/>
          </a:prstGeom>
        </p:spPr>
      </p:pic>
      <p:sp>
        <p:nvSpPr>
          <p:cNvPr id="29" name="TextBox 28">
            <a:extLst>
              <a:ext uri="{FF2B5EF4-FFF2-40B4-BE49-F238E27FC236}">
                <a16:creationId xmlns:a16="http://schemas.microsoft.com/office/drawing/2014/main" id="{9EDCF9A9-83A1-53FF-9692-104C7B47E7F5}"/>
              </a:ext>
            </a:extLst>
          </p:cNvPr>
          <p:cNvSpPr txBox="1"/>
          <p:nvPr/>
        </p:nvSpPr>
        <p:spPr>
          <a:xfrm>
            <a:off x="0" y="4389121"/>
            <a:ext cx="12118206" cy="2308324"/>
          </a:xfrm>
          <a:prstGeom prst="rect">
            <a:avLst/>
          </a:prstGeom>
          <a:noFill/>
        </p:spPr>
        <p:txBody>
          <a:bodyPr wrap="square" rtlCol="0">
            <a:spAutoFit/>
          </a:bodyPr>
          <a:lstStyle/>
          <a:p>
            <a:pPr marL="285750" indent="-285750" algn="just">
              <a:buFont typeface="Arial" panose="020B0604020202020204" pitchFamily="34" charset="0"/>
              <a:buChar char="•"/>
              <a:defRPr/>
            </a:pPr>
            <a:r>
              <a:rPr lang="en-US" sz="1600" dirty="0"/>
              <a:t>The slope between segments of the curve indicates the intensities at which change of Built or Hits is occurring in each land cover class. For example, Segment E has the steepest slope indicating that change in Built occurs most intensely in class cropland. Also, segment G has the least steep slope indicating change in Built was less targeted in those classes. Segment D’s slope is almost parallel to the uniform line, which shows change is almost random at that segment. The slope from A to C shows a  gradual increase in the intensity of change in Built from open land to Pasture.</a:t>
            </a:r>
          </a:p>
          <a:p>
            <a:pPr marL="285750" indent="-285750" algn="just">
              <a:buFont typeface="Arial" panose="020B0604020202020204" pitchFamily="34" charset="0"/>
              <a:buChar char="•"/>
              <a:defRPr/>
            </a:pPr>
            <a:endParaRPr lang="en-US" sz="1600" dirty="0"/>
          </a:p>
          <a:p>
            <a:pPr marL="285750" indent="-285750" algn="just">
              <a:buFont typeface="Arial" panose="020B0604020202020204" pitchFamily="34" charset="0"/>
              <a:buChar char="•"/>
              <a:defRPr/>
            </a:pPr>
            <a:r>
              <a:rPr lang="en-US" sz="1600" dirty="0"/>
              <a:t>The TOC curve shows stationarity if the steepness of the slopes between segments is consistent. However, the curve is non-stationary because the pattern of the calibration interval is different from the pattern during the validation interval which is why the TOC curve is steeper with variability in slopes between segments as seen in A to C, and D,  E, and F to G. </a:t>
            </a:r>
          </a:p>
        </p:txBody>
      </p:sp>
      <p:sp>
        <p:nvSpPr>
          <p:cNvPr id="30" name="Title 1">
            <a:extLst>
              <a:ext uri="{FF2B5EF4-FFF2-40B4-BE49-F238E27FC236}">
                <a16:creationId xmlns:a16="http://schemas.microsoft.com/office/drawing/2014/main" id="{40ECB865-33C7-38C3-4773-E0906B03B632}"/>
              </a:ext>
            </a:extLst>
          </p:cNvPr>
          <p:cNvSpPr txBox="1">
            <a:spLocks/>
          </p:cNvSpPr>
          <p:nvPr/>
        </p:nvSpPr>
        <p:spPr>
          <a:xfrm>
            <a:off x="838200" y="0"/>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Interpretation of the TOC curve</a:t>
            </a:r>
            <a:r>
              <a:rPr lang="en-US" sz="2800" b="1" dirty="0">
                <a:solidFill>
                  <a:sysClr val="windowText" lastClr="000000"/>
                </a:solidFill>
                <a:latin typeface="Calibri" panose="020F0502020204030204"/>
                <a:ea typeface="+mn-ea"/>
                <a:cs typeface="+mn-cs"/>
              </a:rPr>
              <a:t> and </a:t>
            </a: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slope variability</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1308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3873</TotalTime>
  <Words>569</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Adeline Akansobe</dc:creator>
  <cp:lastModifiedBy>Adeline</cp:lastModifiedBy>
  <cp:revision>38</cp:revision>
  <dcterms:created xsi:type="dcterms:W3CDTF">2023-09-19T17:38:01Z</dcterms:created>
  <dcterms:modified xsi:type="dcterms:W3CDTF">2023-11-13T04:52:00Z</dcterms:modified>
</cp:coreProperties>
</file>