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7" r:id="rId3"/>
    <p:sldId id="265" r:id="rId4"/>
    <p:sldId id="264"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7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3D448-72AB-4714-978E-F0F79502FF53}"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09034-F718-4AF6-AB10-CDD7B7FF41D9}" type="slidenum">
              <a:rPr lang="en-US" smtClean="0"/>
              <a:t>‹#›</a:t>
            </a:fld>
            <a:endParaRPr lang="en-US"/>
          </a:p>
        </p:txBody>
      </p:sp>
    </p:spTree>
    <p:extLst>
      <p:ext uri="{BB962C8B-B14F-4D97-AF65-F5344CB8AC3E}">
        <p14:creationId xmlns:p14="http://schemas.microsoft.com/office/powerpoint/2010/main" val="352445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7B5A-F093-EC85-7916-8E1731DA38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AFB68-14F3-1206-DCA9-225F36A98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3913B1-F89F-496D-4825-68430D3D600C}"/>
              </a:ext>
            </a:extLst>
          </p:cNvPr>
          <p:cNvSpPr>
            <a:spLocks noGrp="1"/>
          </p:cNvSpPr>
          <p:nvPr>
            <p:ph type="dt" sz="half" idx="10"/>
          </p:nvPr>
        </p:nvSpPr>
        <p:spPr/>
        <p:txBody>
          <a:bodyPr/>
          <a:lstStyle/>
          <a:p>
            <a:fld id="{9CA25F9E-8E8C-438B-9854-55E87B96CABD}" type="datetime1">
              <a:rPr lang="en-US" smtClean="0"/>
              <a:t>11/7/2023</a:t>
            </a:fld>
            <a:endParaRPr lang="en-US"/>
          </a:p>
        </p:txBody>
      </p:sp>
      <p:sp>
        <p:nvSpPr>
          <p:cNvPr id="5" name="Footer Placeholder 4">
            <a:extLst>
              <a:ext uri="{FF2B5EF4-FFF2-40B4-BE49-F238E27FC236}">
                <a16:creationId xmlns:a16="http://schemas.microsoft.com/office/drawing/2014/main" id="{15713F43-F222-2ECA-0892-61F67C93E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DB0E8-082C-788E-B691-663F341745B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09278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953C-FC6D-79FC-35E8-3C21DE1AFA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ACAF95-BCD8-5088-4E0C-C63C2DCFF3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FD9F8-85B9-5EB2-CAFF-5F9B466A3E06}"/>
              </a:ext>
            </a:extLst>
          </p:cNvPr>
          <p:cNvSpPr>
            <a:spLocks noGrp="1"/>
          </p:cNvSpPr>
          <p:nvPr>
            <p:ph type="dt" sz="half" idx="10"/>
          </p:nvPr>
        </p:nvSpPr>
        <p:spPr/>
        <p:txBody>
          <a:bodyPr/>
          <a:lstStyle/>
          <a:p>
            <a:fld id="{8DA02A17-CE52-4D7C-89B2-999A22F26B5C}" type="datetime1">
              <a:rPr lang="en-US" smtClean="0"/>
              <a:t>11/7/2023</a:t>
            </a:fld>
            <a:endParaRPr lang="en-US"/>
          </a:p>
        </p:txBody>
      </p:sp>
      <p:sp>
        <p:nvSpPr>
          <p:cNvPr id="5" name="Footer Placeholder 4">
            <a:extLst>
              <a:ext uri="{FF2B5EF4-FFF2-40B4-BE49-F238E27FC236}">
                <a16:creationId xmlns:a16="http://schemas.microsoft.com/office/drawing/2014/main" id="{9CAB454C-3782-9ED9-0F7D-F9EEE7004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01F17-E53F-BDC4-100B-1362C38B3D9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1023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B283D-0CE1-C62E-C138-C498BF27C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2F8FCF-4DEB-50E6-059F-F93DCC0F8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E1FC0-A98E-B8CA-B08D-961DCA59A2B2}"/>
              </a:ext>
            </a:extLst>
          </p:cNvPr>
          <p:cNvSpPr>
            <a:spLocks noGrp="1"/>
          </p:cNvSpPr>
          <p:nvPr>
            <p:ph type="dt" sz="half" idx="10"/>
          </p:nvPr>
        </p:nvSpPr>
        <p:spPr/>
        <p:txBody>
          <a:bodyPr/>
          <a:lstStyle/>
          <a:p>
            <a:fld id="{4AC72FC8-FB99-46FF-81EA-15DC96BD6785}" type="datetime1">
              <a:rPr lang="en-US" smtClean="0"/>
              <a:t>11/7/2023</a:t>
            </a:fld>
            <a:endParaRPr lang="en-US"/>
          </a:p>
        </p:txBody>
      </p:sp>
      <p:sp>
        <p:nvSpPr>
          <p:cNvPr id="5" name="Footer Placeholder 4">
            <a:extLst>
              <a:ext uri="{FF2B5EF4-FFF2-40B4-BE49-F238E27FC236}">
                <a16:creationId xmlns:a16="http://schemas.microsoft.com/office/drawing/2014/main" id="{99784C43-D03B-8D69-782B-CA46965EE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7A0AC-0091-1DF3-9864-4939A65D2F7F}"/>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51358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52B2-FDE4-6A72-3A72-06463D399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A0D9A-4F83-2E95-5276-464570A1E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23A7544-01F6-3403-0646-7F9C180A8E63}"/>
              </a:ext>
            </a:extLst>
          </p:cNvPr>
          <p:cNvSpPr>
            <a:spLocks noGrp="1"/>
          </p:cNvSpPr>
          <p:nvPr>
            <p:ph type="sldNum" sz="quarter" idx="12"/>
          </p:nvPr>
        </p:nvSpPr>
        <p:spPr/>
        <p:txBody>
          <a:bodyPr/>
          <a:lstStyle>
            <a:lvl1pPr>
              <a:defRPr/>
            </a:lvl1pPr>
          </a:lstStyle>
          <a:p>
            <a:r>
              <a:rPr lang="en-US" dirty="0"/>
              <a:t>1</a:t>
            </a:r>
          </a:p>
        </p:txBody>
      </p:sp>
    </p:spTree>
    <p:extLst>
      <p:ext uri="{BB962C8B-B14F-4D97-AF65-F5344CB8AC3E}">
        <p14:creationId xmlns:p14="http://schemas.microsoft.com/office/powerpoint/2010/main" val="41448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8CC4-C2DE-3BD1-A1C5-3FB038004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418A3-6853-BEC3-954E-B2BA46DF6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939EE-7878-2E71-8B3B-EC4AD0C6A4C6}"/>
              </a:ext>
            </a:extLst>
          </p:cNvPr>
          <p:cNvSpPr>
            <a:spLocks noGrp="1"/>
          </p:cNvSpPr>
          <p:nvPr>
            <p:ph type="dt" sz="half" idx="10"/>
          </p:nvPr>
        </p:nvSpPr>
        <p:spPr/>
        <p:txBody>
          <a:bodyPr/>
          <a:lstStyle/>
          <a:p>
            <a:fld id="{4527FB2E-A228-478E-B885-266C1ED4FB8F}" type="datetime1">
              <a:rPr lang="en-US" smtClean="0"/>
              <a:t>11/7/2023</a:t>
            </a:fld>
            <a:endParaRPr lang="en-US"/>
          </a:p>
        </p:txBody>
      </p:sp>
      <p:sp>
        <p:nvSpPr>
          <p:cNvPr id="5" name="Footer Placeholder 4">
            <a:extLst>
              <a:ext uri="{FF2B5EF4-FFF2-40B4-BE49-F238E27FC236}">
                <a16:creationId xmlns:a16="http://schemas.microsoft.com/office/drawing/2014/main" id="{33B8B35F-96F5-47F8-A4C6-A5690AB7E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2242E-2B7B-B24B-61EA-C881EA497D0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402470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80BD-1DFF-B71C-9227-04D44E4C5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E4E2D-D2BC-111E-51D4-CB81276BF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C04B7E-E720-DFC6-A3AD-F5C208BB75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16C306-15E7-595B-F55F-E09AAD1D9302}"/>
              </a:ext>
            </a:extLst>
          </p:cNvPr>
          <p:cNvSpPr>
            <a:spLocks noGrp="1"/>
          </p:cNvSpPr>
          <p:nvPr>
            <p:ph type="dt" sz="half" idx="10"/>
          </p:nvPr>
        </p:nvSpPr>
        <p:spPr/>
        <p:txBody>
          <a:bodyPr/>
          <a:lstStyle/>
          <a:p>
            <a:fld id="{AC5BC482-E5C8-4592-9595-9EF5D2B17543}" type="datetime1">
              <a:rPr lang="en-US" smtClean="0"/>
              <a:t>11/7/2023</a:t>
            </a:fld>
            <a:endParaRPr lang="en-US"/>
          </a:p>
        </p:txBody>
      </p:sp>
      <p:sp>
        <p:nvSpPr>
          <p:cNvPr id="6" name="Footer Placeholder 5">
            <a:extLst>
              <a:ext uri="{FF2B5EF4-FFF2-40B4-BE49-F238E27FC236}">
                <a16:creationId xmlns:a16="http://schemas.microsoft.com/office/drawing/2014/main" id="{A26B296F-9BBC-5D50-DA2D-27DEB1117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9B308-767E-322F-4EDE-D5BBBBC8D7B0}"/>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4358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0231-46DC-3345-32FF-3C4B96BCE0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FFC0B-9469-1883-C1E2-E3D80BF48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5619B1-5FE5-B28F-35CB-7E557931A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09037-4168-2E98-913B-64E556780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24763D-CB14-1A0E-4DC5-2A3DCCC9F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93ED91-F348-5DB7-B025-3B03AF9E793B}"/>
              </a:ext>
            </a:extLst>
          </p:cNvPr>
          <p:cNvSpPr>
            <a:spLocks noGrp="1"/>
          </p:cNvSpPr>
          <p:nvPr>
            <p:ph type="dt" sz="half" idx="10"/>
          </p:nvPr>
        </p:nvSpPr>
        <p:spPr/>
        <p:txBody>
          <a:bodyPr/>
          <a:lstStyle/>
          <a:p>
            <a:fld id="{EB7F2E33-AE35-4F47-A62F-F2DCFE37DD89}" type="datetime1">
              <a:rPr lang="en-US" smtClean="0"/>
              <a:t>11/7/2023</a:t>
            </a:fld>
            <a:endParaRPr lang="en-US"/>
          </a:p>
        </p:txBody>
      </p:sp>
      <p:sp>
        <p:nvSpPr>
          <p:cNvPr id="8" name="Footer Placeholder 7">
            <a:extLst>
              <a:ext uri="{FF2B5EF4-FFF2-40B4-BE49-F238E27FC236}">
                <a16:creationId xmlns:a16="http://schemas.microsoft.com/office/drawing/2014/main" id="{12407BC1-F3AA-0120-5BE2-77B7D93977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9407C7-4A7B-4689-09C7-7E100866E40A}"/>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31968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9858-D215-4A75-DC59-AF23E013E5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8C6377-E232-C93A-C161-2B7DAD177EDD}"/>
              </a:ext>
            </a:extLst>
          </p:cNvPr>
          <p:cNvSpPr>
            <a:spLocks noGrp="1"/>
          </p:cNvSpPr>
          <p:nvPr>
            <p:ph type="dt" sz="half" idx="10"/>
          </p:nvPr>
        </p:nvSpPr>
        <p:spPr/>
        <p:txBody>
          <a:bodyPr/>
          <a:lstStyle/>
          <a:p>
            <a:fld id="{EC6BD603-94DE-45C6-B372-C619DA74744E}" type="datetime1">
              <a:rPr lang="en-US" smtClean="0"/>
              <a:t>11/7/2023</a:t>
            </a:fld>
            <a:endParaRPr lang="en-US"/>
          </a:p>
        </p:txBody>
      </p:sp>
      <p:sp>
        <p:nvSpPr>
          <p:cNvPr id="4" name="Footer Placeholder 3">
            <a:extLst>
              <a:ext uri="{FF2B5EF4-FFF2-40B4-BE49-F238E27FC236}">
                <a16:creationId xmlns:a16="http://schemas.microsoft.com/office/drawing/2014/main" id="{58CC6410-1258-C56C-1C25-DCEE538F0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D25E44-4F93-0396-FABF-1CF7D1CA044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126715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DDA7F-5654-F753-637C-4A1C97395D73}"/>
              </a:ext>
            </a:extLst>
          </p:cNvPr>
          <p:cNvSpPr>
            <a:spLocks noGrp="1"/>
          </p:cNvSpPr>
          <p:nvPr>
            <p:ph type="dt" sz="half" idx="10"/>
          </p:nvPr>
        </p:nvSpPr>
        <p:spPr/>
        <p:txBody>
          <a:bodyPr/>
          <a:lstStyle/>
          <a:p>
            <a:fld id="{28AE1303-6884-41BD-B412-DCEC0E804F01}" type="datetime1">
              <a:rPr lang="en-US" smtClean="0"/>
              <a:t>11/7/2023</a:t>
            </a:fld>
            <a:endParaRPr lang="en-US"/>
          </a:p>
        </p:txBody>
      </p:sp>
      <p:sp>
        <p:nvSpPr>
          <p:cNvPr id="3" name="Footer Placeholder 2">
            <a:extLst>
              <a:ext uri="{FF2B5EF4-FFF2-40B4-BE49-F238E27FC236}">
                <a16:creationId xmlns:a16="http://schemas.microsoft.com/office/drawing/2014/main" id="{73D10E4E-2479-77B2-53DE-E3BC7B7CF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B5A5E-A660-29CC-B7CD-E97897F6A82E}"/>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93344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5E05-E539-CDE5-92C0-80A6F27B3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41267-FA27-B8B7-310A-0AF868D5B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E9A20-C4FB-8244-9427-056C65A8C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DE7AC-4B1C-88BE-2B44-561CD231E8DD}"/>
              </a:ext>
            </a:extLst>
          </p:cNvPr>
          <p:cNvSpPr>
            <a:spLocks noGrp="1"/>
          </p:cNvSpPr>
          <p:nvPr>
            <p:ph type="dt" sz="half" idx="10"/>
          </p:nvPr>
        </p:nvSpPr>
        <p:spPr/>
        <p:txBody>
          <a:bodyPr/>
          <a:lstStyle/>
          <a:p>
            <a:fld id="{A18AFA32-3985-489F-A017-22C631080578}" type="datetime1">
              <a:rPr lang="en-US" smtClean="0"/>
              <a:t>11/7/2023</a:t>
            </a:fld>
            <a:endParaRPr lang="en-US"/>
          </a:p>
        </p:txBody>
      </p:sp>
      <p:sp>
        <p:nvSpPr>
          <p:cNvPr id="6" name="Footer Placeholder 5">
            <a:extLst>
              <a:ext uri="{FF2B5EF4-FFF2-40B4-BE49-F238E27FC236}">
                <a16:creationId xmlns:a16="http://schemas.microsoft.com/office/drawing/2014/main" id="{AC057EC8-1F68-2D80-CF2B-33F5CDB65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9B807-E623-0A09-3850-A465501CDE48}"/>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79781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EE78-3DFD-D51B-2554-DECD012E6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A69C1-55EE-E3AC-2401-38491373A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514778-E47F-E71A-4751-6C304FF3E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278A0-B9F2-D4FC-C0C8-ADBE4A3E23CA}"/>
              </a:ext>
            </a:extLst>
          </p:cNvPr>
          <p:cNvSpPr>
            <a:spLocks noGrp="1"/>
          </p:cNvSpPr>
          <p:nvPr>
            <p:ph type="dt" sz="half" idx="10"/>
          </p:nvPr>
        </p:nvSpPr>
        <p:spPr/>
        <p:txBody>
          <a:bodyPr/>
          <a:lstStyle/>
          <a:p>
            <a:fld id="{AEA8BC5E-F9D1-41D9-B97A-991B47064D20}" type="datetime1">
              <a:rPr lang="en-US" smtClean="0"/>
              <a:t>11/7/2023</a:t>
            </a:fld>
            <a:endParaRPr lang="en-US"/>
          </a:p>
        </p:txBody>
      </p:sp>
      <p:sp>
        <p:nvSpPr>
          <p:cNvPr id="6" name="Footer Placeholder 5">
            <a:extLst>
              <a:ext uri="{FF2B5EF4-FFF2-40B4-BE49-F238E27FC236}">
                <a16:creationId xmlns:a16="http://schemas.microsoft.com/office/drawing/2014/main" id="{19575F5D-AAFF-D389-80D6-F66362351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328DE-A06C-DA6C-8309-F64C84FAB054}"/>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73826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722E6-AFBF-3631-8E08-49DD89D3D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9FAC7-6ADA-6B47-1C4C-B93263646F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01B3E-0E26-AF33-12D5-F1F20EDD8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6DEE-5D6E-43C1-AEBF-9B7F015A13A3}" type="datetime1">
              <a:rPr lang="en-US" smtClean="0"/>
              <a:t>11/7/2023</a:t>
            </a:fld>
            <a:endParaRPr lang="en-US"/>
          </a:p>
        </p:txBody>
      </p:sp>
      <p:sp>
        <p:nvSpPr>
          <p:cNvPr id="5" name="Footer Placeholder 4">
            <a:extLst>
              <a:ext uri="{FF2B5EF4-FFF2-40B4-BE49-F238E27FC236}">
                <a16:creationId xmlns:a16="http://schemas.microsoft.com/office/drawing/2014/main" id="{1B79A924-F36F-4079-08D5-1F2C2FE6F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8709D-7AE1-D419-D06A-D55D216FE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779AA-C13F-4345-871D-1B77829990C6}" type="slidenum">
              <a:rPr lang="en-US" smtClean="0"/>
              <a:t>‹#›</a:t>
            </a:fld>
            <a:endParaRPr lang="en-US"/>
          </a:p>
        </p:txBody>
      </p:sp>
    </p:spTree>
    <p:extLst>
      <p:ext uri="{BB962C8B-B14F-4D97-AF65-F5344CB8AC3E}">
        <p14:creationId xmlns:p14="http://schemas.microsoft.com/office/powerpoint/2010/main" val="231012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4C9FD49-1C1F-3B38-2696-CADA045CE536}"/>
              </a:ext>
            </a:extLst>
          </p:cNvPr>
          <p:cNvSpPr txBox="1">
            <a:spLocks/>
          </p:cNvSpPr>
          <p:nvPr/>
        </p:nvSpPr>
        <p:spPr>
          <a:xfrm>
            <a:off x="82723" y="786243"/>
            <a:ext cx="12026553" cy="5842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069AF385-DF43-FFCD-4F9B-B53E29FC2336}"/>
              </a:ext>
            </a:extLst>
          </p:cNvPr>
          <p:cNvSpPr txBox="1">
            <a:spLocks/>
          </p:cNvSpPr>
          <p:nvPr/>
        </p:nvSpPr>
        <p:spPr>
          <a:xfrm>
            <a:off x="165447" y="544945"/>
            <a:ext cx="11767935" cy="6084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endParaRPr lang="en-US" sz="2000"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algn="ctr" defTabSz="914400" rtl="0" eaLnBrk="1" fontAlgn="auto" latinLnBrk="0" hangingPunct="1">
              <a:lnSpc>
                <a:spcPct val="90000"/>
              </a:lnSpc>
              <a:spcBef>
                <a:spcPts val="1000"/>
              </a:spcBef>
              <a:spcAft>
                <a:spcPts val="0"/>
              </a:spcAft>
              <a:buClrTx/>
              <a:buSzTx/>
              <a:buNone/>
              <a:tabLst/>
              <a:defRPr/>
            </a:pPr>
            <a:endParaRPr lang="en-US" sz="4800" b="1" dirty="0">
              <a:latin typeface="+mj-lt"/>
            </a:endParaRPr>
          </a:p>
          <a:p>
            <a:pPr marL="0" marR="0" lvl="0" indent="0" algn="ctr" defTabSz="914400" rtl="0" eaLnBrk="1" fontAlgn="auto" latinLnBrk="0" hangingPunct="1">
              <a:lnSpc>
                <a:spcPct val="90000"/>
              </a:lnSpc>
              <a:spcBef>
                <a:spcPts val="1000"/>
              </a:spcBef>
              <a:spcAft>
                <a:spcPts val="0"/>
              </a:spcAft>
              <a:buClrTx/>
              <a:buSzTx/>
              <a:buNone/>
              <a:tabLst/>
              <a:defRPr/>
            </a:pPr>
            <a:r>
              <a:rPr lang="en-US" sz="4800" b="1" dirty="0">
                <a:latin typeface="+mj-lt"/>
              </a:rPr>
              <a:t>GEOG 260-01-F23 Assignment 2 </a:t>
            </a:r>
          </a:p>
          <a:p>
            <a:pPr marL="0" indent="0" algn="ctr">
              <a:buNone/>
              <a:defRPr/>
            </a:pPr>
            <a:r>
              <a:rPr lang="en-US" sz="4000" b="1" dirty="0">
                <a:latin typeface="+mj-lt"/>
              </a:rPr>
              <a:t>Adeline Akansobe</a:t>
            </a:r>
          </a:p>
          <a:p>
            <a:pPr marL="0" marR="0" lvl="0" indent="0" algn="ctr" defTabSz="914400" rtl="0" eaLnBrk="1" fontAlgn="auto" latinLnBrk="0" hangingPunct="1">
              <a:lnSpc>
                <a:spcPct val="90000"/>
              </a:lnSpc>
              <a:spcBef>
                <a:spcPts val="1000"/>
              </a:spcBef>
              <a:spcAft>
                <a:spcPts val="0"/>
              </a:spcAft>
              <a:buClrTx/>
              <a:buSzTx/>
              <a:buNone/>
              <a:tabLst/>
              <a:defRPr/>
            </a:pPr>
            <a:endParaRPr lang="en-US" sz="4000" b="1" dirty="0">
              <a:latin typeface="+mj-lt"/>
            </a:endParaRP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endParaRPr kumimoji="0" lang="en-US"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3C953D3-22C7-24BE-8E87-3B271CE5705B}"/>
              </a:ext>
            </a:extLst>
          </p:cNvPr>
          <p:cNvSpPr>
            <a:spLocks noGrp="1"/>
          </p:cNvSpPr>
          <p:nvPr>
            <p:ph type="sldNum" sz="quarter" idx="12"/>
          </p:nvPr>
        </p:nvSpPr>
        <p:spPr/>
        <p:txBody>
          <a:bodyPr/>
          <a:lstStyle/>
          <a:p>
            <a:fld id="{B12779AA-C13F-4345-871D-1B77829990C6}" type="slidenum">
              <a:rPr lang="en-US" smtClean="0"/>
              <a:t>1</a:t>
            </a:fld>
            <a:endParaRPr lang="en-US"/>
          </a:p>
        </p:txBody>
      </p:sp>
    </p:spTree>
    <p:extLst>
      <p:ext uri="{BB962C8B-B14F-4D97-AF65-F5344CB8AC3E}">
        <p14:creationId xmlns:p14="http://schemas.microsoft.com/office/powerpoint/2010/main" val="254949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C72CB7-F276-3990-0DFF-CF067174F922}"/>
              </a:ext>
            </a:extLst>
          </p:cNvPr>
          <p:cNvSpPr txBox="1"/>
          <p:nvPr/>
        </p:nvSpPr>
        <p:spPr>
          <a:xfrm>
            <a:off x="0" y="4512174"/>
            <a:ext cx="12192000" cy="160043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high suitability values occur at elevations between 20-30, with elevation 25 being the highest.  As a result, one </a:t>
            </a:r>
            <a:r>
              <a:rPr lang="en-US" sz="1400" dirty="0">
                <a:solidFill>
                  <a:prstClr val="black"/>
                </a:solidFill>
                <a:latin typeface="Calibri" panose="020F0502020204030204"/>
              </a:rPr>
              <a:t>can conclude that builders tend to develop more intensively these elevations.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rgbClr val="FF0000"/>
              </a:solidFill>
            </a:endParaRPr>
          </a:p>
          <a:p>
            <a:pPr marL="285750" indent="-285750" algn="just">
              <a:buFont typeface="Arial" panose="020B0604020202020204" pitchFamily="34" charset="0"/>
              <a:buChar char="•"/>
            </a:pPr>
            <a:r>
              <a:rPr lang="en-US" sz="1400" dirty="0"/>
              <a:t>Geomod computes the suitability for each pixel by first comparing the driver map(elevation) to the 1985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binary map</a:t>
            </a:r>
            <a:r>
              <a:rPr lang="en-US" sz="1400" dirty="0"/>
              <a:t>, and for each category (1 meter each) of the elevation map a percent is calculated from the ratio of the quantity of built to the total quantity of pixels within each category.  These percentages (the suitability values) are then used to reclassify the map into a suitability map. The maximum suitability value was 28.57 but we set the display to 50 to better show the difference between Run 1 and Run 2. </a:t>
            </a:r>
            <a:endParaRPr lang="en-US" sz="1400" dirty="0">
              <a:solidFill>
                <a:srgbClr val="FF0000"/>
              </a:solidFill>
            </a:endParaRPr>
          </a:p>
        </p:txBody>
      </p:sp>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2</a:t>
            </a:fld>
            <a:endParaRPr lang="en-US" dirty="0"/>
          </a:p>
        </p:txBody>
      </p:sp>
      <p:sp>
        <p:nvSpPr>
          <p:cNvPr id="7" name="Title 1">
            <a:extLst>
              <a:ext uri="{FF2B5EF4-FFF2-40B4-BE49-F238E27FC236}">
                <a16:creationId xmlns:a16="http://schemas.microsoft.com/office/drawing/2014/main" id="{568A3992-218A-14B6-F59C-D60CFB7440BB}"/>
              </a:ext>
            </a:extLst>
          </p:cNvPr>
          <p:cNvSpPr txBox="1">
            <a:spLocks/>
          </p:cNvSpPr>
          <p:nvPr/>
        </p:nvSpPr>
        <p:spPr>
          <a:xfrm>
            <a:off x="838200" y="365126"/>
            <a:ext cx="10515600"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Driver map, Change in Built, and Suitability Map for Run 1</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9148920F-2D25-78EF-2E98-6F00FC5D71A6}"/>
              </a:ext>
            </a:extLst>
          </p:cNvPr>
          <p:cNvPicPr>
            <a:picLocks noChangeAspect="1"/>
          </p:cNvPicPr>
          <p:nvPr/>
        </p:nvPicPr>
        <p:blipFill>
          <a:blip r:embed="rId2"/>
          <a:stretch>
            <a:fillRect/>
          </a:stretch>
        </p:blipFill>
        <p:spPr>
          <a:xfrm>
            <a:off x="8314727" y="1149016"/>
            <a:ext cx="3570318" cy="3080314"/>
          </a:xfrm>
          <a:prstGeom prst="rect">
            <a:avLst/>
          </a:prstGeom>
        </p:spPr>
      </p:pic>
      <p:pic>
        <p:nvPicPr>
          <p:cNvPr id="11" name="Picture 10">
            <a:extLst>
              <a:ext uri="{FF2B5EF4-FFF2-40B4-BE49-F238E27FC236}">
                <a16:creationId xmlns:a16="http://schemas.microsoft.com/office/drawing/2014/main" id="{14DEBB4C-3A47-355D-19FD-C6D3543528C0}"/>
              </a:ext>
            </a:extLst>
          </p:cNvPr>
          <p:cNvPicPr>
            <a:picLocks noChangeAspect="1"/>
          </p:cNvPicPr>
          <p:nvPr/>
        </p:nvPicPr>
        <p:blipFill>
          <a:blip r:embed="rId3"/>
          <a:stretch>
            <a:fillRect/>
          </a:stretch>
        </p:blipFill>
        <p:spPr>
          <a:xfrm>
            <a:off x="3851435" y="1171934"/>
            <a:ext cx="4326082" cy="3067680"/>
          </a:xfrm>
          <a:prstGeom prst="rect">
            <a:avLst/>
          </a:prstGeom>
        </p:spPr>
      </p:pic>
      <p:pic>
        <p:nvPicPr>
          <p:cNvPr id="13" name="Picture 12">
            <a:extLst>
              <a:ext uri="{FF2B5EF4-FFF2-40B4-BE49-F238E27FC236}">
                <a16:creationId xmlns:a16="http://schemas.microsoft.com/office/drawing/2014/main" id="{FD965FCB-DB33-3A8B-A5C9-B60638D47343}"/>
              </a:ext>
            </a:extLst>
          </p:cNvPr>
          <p:cNvPicPr>
            <a:picLocks noChangeAspect="1"/>
          </p:cNvPicPr>
          <p:nvPr/>
        </p:nvPicPr>
        <p:blipFill>
          <a:blip r:embed="rId4"/>
          <a:stretch>
            <a:fillRect/>
          </a:stretch>
        </p:blipFill>
        <p:spPr>
          <a:xfrm>
            <a:off x="166255" y="1158656"/>
            <a:ext cx="3547970" cy="3067680"/>
          </a:xfrm>
          <a:prstGeom prst="rect">
            <a:avLst/>
          </a:prstGeom>
        </p:spPr>
      </p:pic>
    </p:spTree>
    <p:extLst>
      <p:ext uri="{BB962C8B-B14F-4D97-AF65-F5344CB8AC3E}">
        <p14:creationId xmlns:p14="http://schemas.microsoft.com/office/powerpoint/2010/main" val="335366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B0DD04D5-8D5A-4BD5-6DDC-603E247F225F}"/>
              </a:ext>
            </a:extLst>
          </p:cNvPr>
          <p:cNvPicPr>
            <a:picLocks noChangeAspect="1"/>
          </p:cNvPicPr>
          <p:nvPr/>
        </p:nvPicPr>
        <p:blipFill rotWithShape="1">
          <a:blip r:embed="rId2"/>
          <a:srcRect t="6647" r="8619" b="18158"/>
          <a:stretch/>
        </p:blipFill>
        <p:spPr>
          <a:xfrm>
            <a:off x="4899924" y="746858"/>
            <a:ext cx="4022902" cy="2855996"/>
          </a:xfrm>
          <a:prstGeom prst="rect">
            <a:avLst/>
          </a:prstGeom>
          <a:ln>
            <a:solidFill>
              <a:schemeClr val="tx1"/>
            </a:solidFill>
          </a:ln>
        </p:spPr>
      </p:pic>
      <p:sp>
        <p:nvSpPr>
          <p:cNvPr id="53" name="Slide Number Placeholder 52">
            <a:extLst>
              <a:ext uri="{FF2B5EF4-FFF2-40B4-BE49-F238E27FC236}">
                <a16:creationId xmlns:a16="http://schemas.microsoft.com/office/drawing/2014/main" id="{D5BE1B7D-535C-98D3-7443-1F1D0573BB42}"/>
              </a:ext>
            </a:extLst>
          </p:cNvPr>
          <p:cNvSpPr>
            <a:spLocks noGrp="1"/>
          </p:cNvSpPr>
          <p:nvPr>
            <p:ph type="sldNum" sz="quarter" idx="12"/>
          </p:nvPr>
        </p:nvSpPr>
        <p:spPr/>
        <p:txBody>
          <a:bodyPr/>
          <a:lstStyle/>
          <a:p>
            <a:fld id="{B12779AA-C13F-4345-871D-1B77829990C6}" type="slidenum">
              <a:rPr lang="en-US" smtClean="0"/>
              <a:t>3</a:t>
            </a:fld>
            <a:endParaRPr lang="en-US"/>
          </a:p>
        </p:txBody>
      </p:sp>
      <p:pic>
        <p:nvPicPr>
          <p:cNvPr id="55" name="Picture 54">
            <a:extLst>
              <a:ext uri="{FF2B5EF4-FFF2-40B4-BE49-F238E27FC236}">
                <a16:creationId xmlns:a16="http://schemas.microsoft.com/office/drawing/2014/main" id="{0F1A3CA7-3AAE-3A3E-991E-6C0899E9BBD8}"/>
              </a:ext>
            </a:extLst>
          </p:cNvPr>
          <p:cNvPicPr>
            <a:picLocks noChangeAspect="1"/>
          </p:cNvPicPr>
          <p:nvPr/>
        </p:nvPicPr>
        <p:blipFill rotWithShape="1">
          <a:blip r:embed="rId3"/>
          <a:srcRect r="4755" b="17693"/>
          <a:stretch/>
        </p:blipFill>
        <p:spPr>
          <a:xfrm>
            <a:off x="207019" y="744638"/>
            <a:ext cx="4678274" cy="2858215"/>
          </a:xfrm>
          <a:prstGeom prst="rect">
            <a:avLst/>
          </a:prstGeom>
          <a:ln>
            <a:solidFill>
              <a:schemeClr val="tx1"/>
            </a:solidFill>
          </a:ln>
        </p:spPr>
      </p:pic>
      <p:sp>
        <p:nvSpPr>
          <p:cNvPr id="56" name="Title 1">
            <a:extLst>
              <a:ext uri="{FF2B5EF4-FFF2-40B4-BE49-F238E27FC236}">
                <a16:creationId xmlns:a16="http://schemas.microsoft.com/office/drawing/2014/main" id="{9D46D45D-0118-B5BE-2949-DBC5F73AEC78}"/>
              </a:ext>
            </a:extLst>
          </p:cNvPr>
          <p:cNvSpPr txBox="1">
            <a:spLocks/>
          </p:cNvSpPr>
          <p:nvPr/>
        </p:nvSpPr>
        <p:spPr>
          <a:xfrm>
            <a:off x="838200" y="365126"/>
            <a:ext cx="10515600"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Driver maps for Run 2</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58" name="Picture 57">
            <a:extLst>
              <a:ext uri="{FF2B5EF4-FFF2-40B4-BE49-F238E27FC236}">
                <a16:creationId xmlns:a16="http://schemas.microsoft.com/office/drawing/2014/main" id="{8ED5E91D-06EE-4918-0961-4F3B0EABEEF7}"/>
              </a:ext>
            </a:extLst>
          </p:cNvPr>
          <p:cNvPicPr>
            <a:picLocks noChangeAspect="1"/>
          </p:cNvPicPr>
          <p:nvPr/>
        </p:nvPicPr>
        <p:blipFill rotWithShape="1">
          <a:blip r:embed="rId4"/>
          <a:srcRect r="739" b="16458"/>
          <a:stretch/>
        </p:blipFill>
        <p:spPr>
          <a:xfrm>
            <a:off x="207020" y="3613240"/>
            <a:ext cx="4678273" cy="3098922"/>
          </a:xfrm>
          <a:prstGeom prst="rect">
            <a:avLst/>
          </a:prstGeom>
          <a:ln>
            <a:solidFill>
              <a:schemeClr val="tx1"/>
            </a:solidFill>
          </a:ln>
        </p:spPr>
      </p:pic>
      <p:pic>
        <p:nvPicPr>
          <p:cNvPr id="63" name="Picture 62">
            <a:extLst>
              <a:ext uri="{FF2B5EF4-FFF2-40B4-BE49-F238E27FC236}">
                <a16:creationId xmlns:a16="http://schemas.microsoft.com/office/drawing/2014/main" id="{4C246DE9-7A37-5A0A-0A95-E17F65732C9C}"/>
              </a:ext>
            </a:extLst>
          </p:cNvPr>
          <p:cNvPicPr>
            <a:picLocks noChangeAspect="1"/>
          </p:cNvPicPr>
          <p:nvPr/>
        </p:nvPicPr>
        <p:blipFill rotWithShape="1">
          <a:blip r:embed="rId5"/>
          <a:srcRect l="-2" r="7800" b="11782"/>
          <a:stretch/>
        </p:blipFill>
        <p:spPr>
          <a:xfrm>
            <a:off x="4899925" y="3613241"/>
            <a:ext cx="4022901" cy="3109308"/>
          </a:xfrm>
          <a:prstGeom prst="rect">
            <a:avLst/>
          </a:prstGeom>
          <a:ln>
            <a:solidFill>
              <a:schemeClr val="tx1"/>
            </a:solidFill>
          </a:ln>
        </p:spPr>
      </p:pic>
    </p:spTree>
    <p:extLst>
      <p:ext uri="{BB962C8B-B14F-4D97-AF65-F5344CB8AC3E}">
        <p14:creationId xmlns:p14="http://schemas.microsoft.com/office/powerpoint/2010/main" val="41185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004D69-E316-4CDC-1468-821245B6F629}"/>
              </a:ext>
            </a:extLst>
          </p:cNvPr>
          <p:cNvSpPr>
            <a:spLocks noGrp="1"/>
          </p:cNvSpPr>
          <p:nvPr>
            <p:ph type="sldNum" sz="quarter" idx="12"/>
          </p:nvPr>
        </p:nvSpPr>
        <p:spPr/>
        <p:txBody>
          <a:bodyPr/>
          <a:lstStyle/>
          <a:p>
            <a:fld id="{B12779AA-C13F-4345-871D-1B77829990C6}" type="slidenum">
              <a:rPr lang="en-US" smtClean="0"/>
              <a:t>4</a:t>
            </a:fld>
            <a:endParaRPr lang="en-US"/>
          </a:p>
        </p:txBody>
      </p:sp>
      <p:sp>
        <p:nvSpPr>
          <p:cNvPr id="9" name="Content Placeholder 2">
            <a:extLst>
              <a:ext uri="{FF2B5EF4-FFF2-40B4-BE49-F238E27FC236}">
                <a16:creationId xmlns:a16="http://schemas.microsoft.com/office/drawing/2014/main" id="{55B4BBAD-9079-89A4-C452-6E22DCE90D01}"/>
              </a:ext>
            </a:extLst>
          </p:cNvPr>
          <p:cNvSpPr txBox="1">
            <a:spLocks/>
          </p:cNvSpPr>
          <p:nvPr/>
        </p:nvSpPr>
        <p:spPr>
          <a:xfrm>
            <a:off x="-60385" y="4813540"/>
            <a:ext cx="12252385" cy="20444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400" dirty="0"/>
              <a:t>The largest suitability values are the locations with attributes in each driver map that are like the Built category in the 1985 binary land cover map. These locations also show where the predicted Built would occur.</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400" dirty="0"/>
          </a:p>
          <a:p>
            <a:endParaRPr lang="en-US" sz="1400" dirty="0">
              <a:solidFill>
                <a:srgbClr val="FF0000"/>
              </a:solidFill>
            </a:endParaRPr>
          </a:p>
          <a:p>
            <a:pPr marL="285750" indent="-285750" algn="just">
              <a:buFont typeface="Arial" panose="020B0604020202020204" pitchFamily="34" charset="0"/>
              <a:buChar char="•"/>
            </a:pPr>
            <a:r>
              <a:rPr lang="en-US" sz="1400" dirty="0"/>
              <a:t>Similar to Run 1, Geomod computes the suitability for each pixel by comparing the 1985 binary map to the four-driver maps (elevation, protection, geology, and 1971 Landcover map), and for each category of the four driver maps, a percent is calculated from the ratio of the quantity of built to the total quantity of pixels within the category. For each driver map, Geomod uses these percentage numbers(the suitability values) are then reclassified and a  suitability map is created where each pixel is the ratio of the weighted sum of all the reclassified attribute maps. Each driver map was weighted 0.25. </a:t>
            </a:r>
          </a:p>
        </p:txBody>
      </p:sp>
      <p:pic>
        <p:nvPicPr>
          <p:cNvPr id="11" name="Picture 10">
            <a:extLst>
              <a:ext uri="{FF2B5EF4-FFF2-40B4-BE49-F238E27FC236}">
                <a16:creationId xmlns:a16="http://schemas.microsoft.com/office/drawing/2014/main" id="{3A5B9944-DDE4-F4A3-F7D5-3F620ADCD3C9}"/>
              </a:ext>
            </a:extLst>
          </p:cNvPr>
          <p:cNvPicPr>
            <a:picLocks noChangeAspect="1"/>
          </p:cNvPicPr>
          <p:nvPr/>
        </p:nvPicPr>
        <p:blipFill>
          <a:blip r:embed="rId2"/>
          <a:stretch>
            <a:fillRect/>
          </a:stretch>
        </p:blipFill>
        <p:spPr>
          <a:xfrm>
            <a:off x="5319444" y="1114744"/>
            <a:ext cx="4212595" cy="3621954"/>
          </a:xfrm>
          <a:prstGeom prst="rect">
            <a:avLst/>
          </a:prstGeom>
          <a:ln>
            <a:solidFill>
              <a:schemeClr val="tx1"/>
            </a:solidFill>
          </a:ln>
        </p:spPr>
      </p:pic>
      <p:pic>
        <p:nvPicPr>
          <p:cNvPr id="13" name="Picture 12">
            <a:extLst>
              <a:ext uri="{FF2B5EF4-FFF2-40B4-BE49-F238E27FC236}">
                <a16:creationId xmlns:a16="http://schemas.microsoft.com/office/drawing/2014/main" id="{F73A9B84-9A25-1BFB-6FB5-0F8BAF38C358}"/>
              </a:ext>
            </a:extLst>
          </p:cNvPr>
          <p:cNvPicPr>
            <a:picLocks noChangeAspect="1"/>
          </p:cNvPicPr>
          <p:nvPr/>
        </p:nvPicPr>
        <p:blipFill>
          <a:blip r:embed="rId3"/>
          <a:stretch>
            <a:fillRect/>
          </a:stretch>
        </p:blipFill>
        <p:spPr>
          <a:xfrm>
            <a:off x="295839" y="1114745"/>
            <a:ext cx="5023605" cy="3621953"/>
          </a:xfrm>
          <a:prstGeom prst="rect">
            <a:avLst/>
          </a:prstGeom>
          <a:ln>
            <a:solidFill>
              <a:schemeClr val="tx1"/>
            </a:solidFill>
          </a:ln>
        </p:spPr>
      </p:pic>
      <p:sp>
        <p:nvSpPr>
          <p:cNvPr id="15" name="Title 1">
            <a:extLst>
              <a:ext uri="{FF2B5EF4-FFF2-40B4-BE49-F238E27FC236}">
                <a16:creationId xmlns:a16="http://schemas.microsoft.com/office/drawing/2014/main" id="{80F89AF7-7913-F2DA-5BD3-4856BDFD7998}"/>
              </a:ext>
            </a:extLst>
          </p:cNvPr>
          <p:cNvSpPr txBox="1">
            <a:spLocks/>
          </p:cNvSpPr>
          <p:nvPr/>
        </p:nvSpPr>
        <p:spPr>
          <a:xfrm>
            <a:off x="838200" y="365126"/>
            <a:ext cx="10515600"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Change in Built from 1985 to 1999 and Suitability Map for Run 1</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72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4C9FD49-1C1F-3B38-2696-CADA045CE536}"/>
              </a:ext>
            </a:extLst>
          </p:cNvPr>
          <p:cNvSpPr txBox="1">
            <a:spLocks/>
          </p:cNvSpPr>
          <p:nvPr/>
        </p:nvSpPr>
        <p:spPr>
          <a:xfrm>
            <a:off x="82723" y="786243"/>
            <a:ext cx="12026553" cy="5842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en-US" sz="1400" dirty="0"/>
              <a:t>Using Run 1, GEOMOD simulates the change between two categories: Non-Built and Built. One of the requirements is a map of a beginning time(1985 binary map) and information on the number of pixels of each category at an ending time(1999). Then GEOMOD selects the location of the pixels to classify as one of the two categories for the ending time. If there is an increase in Built, GEOMOD searches among the Non-Built pixels from 1985-1999 to select the pixels that could be changed to become Built. Also, if there is an increase in the Non-Built, GEOMOD searches among the Built pixels to select the cells that are most likely to be changed to Non-Built during the 14-year interval.</a:t>
            </a:r>
          </a:p>
          <a:p>
            <a:pPr marL="0" lvl="0" indent="0" algn="just">
              <a:lnSpc>
                <a:spcPct val="120000"/>
              </a:lnSpc>
              <a:buNone/>
              <a:defRPr/>
            </a:pPr>
            <a:r>
              <a:rPr lang="en-US" sz="1400" dirty="0"/>
              <a:t>Additionally, GEOMOD selects these pixels based on four decision rules. The first decision rule is the persistence of the landscape, the second decision is the regional stratification, the third rule concerns the neighborhood constraint, and the fourth is a suitability map. In Run 1 we used a 1985 binary landcover map, a mask of the whole extent of the area, neighborhood constraints as 3 x 3, and Elevation as a factor to be used in the suitability map as the four decisions.</a:t>
            </a:r>
          </a:p>
          <a:p>
            <a:pPr marL="0" indent="0" algn="just">
              <a:lnSpc>
                <a:spcPct val="120000"/>
              </a:lnSpc>
              <a:buNone/>
            </a:pPr>
            <a:r>
              <a:rPr lang="en-US" sz="1400" dirty="0"/>
              <a:t>To assess the validation of the maps from Geomod, Pontius et al 2006 recommend using two methods; a Visual approach and a Statistical approach. Using the visual approach, it is recommended the modeler uses the CROSSTAB module to make a map of the actual change(1985-1999) that the model is predicting. And then comparing the map of actual change to the simulated change map from GEOMOD by using the CROSSTAB again. From Run 1 the diagonal entries of the crosstab between the actual change and simulated change show agreement. The off-diagonal entries show disagreement. From my crosstab analysis, my model simulated only 235 pixels correctly as the gain of built. Run 1 model also simulated 2787 pixels gain of built to the wrong category. And from Run 2 my crosstab analysis, my model simulated only 266 pixels correctly as the gain of built. Run 2 model simulated 2787 pixels gain of built to the wrong category.</a:t>
            </a:r>
          </a:p>
          <a:p>
            <a:pPr marL="0" indent="0" algn="just">
              <a:lnSpc>
                <a:spcPct val="120000"/>
              </a:lnSpc>
              <a:buNone/>
            </a:pPr>
            <a:r>
              <a:rPr lang="en-US" sz="1400" dirty="0"/>
              <a:t>The second approach is the Statistical, which uses VALIDATE and ROC modules in TerrSet to answer questions about how the 1985-1999 actual change map and the GEOMOD simulated change map the agreement between the maps, and the ROC module looks at how well the suitability map generated predicts the locations of Built.</a:t>
            </a:r>
          </a:p>
          <a:p>
            <a:pPr marL="0" indent="0" algn="just">
              <a:lnSpc>
                <a:spcPct val="120000"/>
              </a:lnSpc>
              <a:buNone/>
            </a:pPr>
            <a:r>
              <a:rPr kumimoji="0" lang="en-US" sz="1400" b="1" i="0" u="none" strike="noStrike" kern="1200" cap="none" spc="0" normalizeH="0" baseline="0" noProof="0" dirty="0" err="1">
                <a:ln>
                  <a:noFill/>
                </a:ln>
                <a:effectLst/>
                <a:uLnTx/>
                <a:uFillTx/>
                <a:latin typeface="Calibri" panose="020F0502020204030204"/>
                <a:ea typeface="+mn-ea"/>
                <a:cs typeface="+mn-cs"/>
              </a:rPr>
              <a:t>rence</a:t>
            </a:r>
            <a:endParaRPr kumimoji="0" lang="en-US" sz="1400" b="1" i="0" u="none" strike="noStrike" kern="1200" cap="none" spc="0" normalizeH="0" baseline="0" noProof="0" dirty="0">
              <a:ln>
                <a:noFill/>
              </a:ln>
              <a:effectLst/>
              <a:uLnTx/>
              <a:uFillTx/>
              <a:latin typeface="Calibri" panose="020F0502020204030204"/>
              <a:ea typeface="+mn-ea"/>
              <a:cs typeface="+mn-cs"/>
            </a:endParaRPr>
          </a:p>
          <a:p>
            <a:pPr marL="0" indent="0" algn="just">
              <a:lnSpc>
                <a:spcPct val="120000"/>
              </a:lnSpc>
              <a:buNone/>
            </a:pPr>
            <a:r>
              <a:rPr lang="en-US" sz="1400" dirty="0"/>
              <a:t>Robert Gilmore Pontius Jr. (rpontius@clarku.edu) and Hao Chen. Clark University. 2006</a:t>
            </a:r>
            <a:endParaRPr kumimoji="0" lang="en-US" sz="1400" b="1" i="0" u="none" strike="noStrike" kern="1200" cap="none" spc="0" normalizeH="0" baseline="0" noProof="0" dirty="0">
              <a:ln>
                <a:noFill/>
              </a:ln>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D8D1E0B2-9210-CE96-ECDD-4FF02E1ACFB9}"/>
              </a:ext>
            </a:extLst>
          </p:cNvPr>
          <p:cNvSpPr>
            <a:spLocks noGrp="1"/>
          </p:cNvSpPr>
          <p:nvPr>
            <p:ph type="sldNum" sz="quarter" idx="12"/>
          </p:nvPr>
        </p:nvSpPr>
        <p:spPr/>
        <p:txBody>
          <a:bodyPr/>
          <a:lstStyle/>
          <a:p>
            <a:fld id="{B12779AA-C13F-4345-871D-1B77829990C6}" type="slidenum">
              <a:rPr lang="en-US" smtClean="0"/>
              <a:t>5</a:t>
            </a:fld>
            <a:endParaRPr lang="en-US" dirty="0"/>
          </a:p>
        </p:txBody>
      </p:sp>
      <p:sp>
        <p:nvSpPr>
          <p:cNvPr id="3" name="Title 1">
            <a:extLst>
              <a:ext uri="{FF2B5EF4-FFF2-40B4-BE49-F238E27FC236}">
                <a16:creationId xmlns:a16="http://schemas.microsoft.com/office/drawing/2014/main" id="{CAC252E2-4F2C-7B46-82C4-B63847E828DC}"/>
              </a:ext>
            </a:extLst>
          </p:cNvPr>
          <p:cNvSpPr txBox="1">
            <a:spLocks/>
          </p:cNvSpPr>
          <p:nvPr/>
        </p:nvSpPr>
        <p:spPr>
          <a:xfrm>
            <a:off x="838200" y="365126"/>
            <a:ext cx="10515600"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GEOMOD and assessment of validation</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26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10219</TotalTime>
  <Words>807</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Adeline Akansobe</dc:creator>
  <cp:lastModifiedBy>Adeline</cp:lastModifiedBy>
  <cp:revision>20</cp:revision>
  <dcterms:created xsi:type="dcterms:W3CDTF">2023-09-19T17:38:01Z</dcterms:created>
  <dcterms:modified xsi:type="dcterms:W3CDTF">2023-11-13T14:33:47Z</dcterms:modified>
</cp:coreProperties>
</file>