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4" r:id="rId3"/>
    <p:sldId id="280" r:id="rId4"/>
    <p:sldId id="278" r:id="rId5"/>
    <p:sldId id="2245" r:id="rId6"/>
    <p:sldId id="2246" r:id="rId7"/>
    <p:sldId id="2247" r:id="rId8"/>
    <p:sldId id="2248" r:id="rId9"/>
    <p:sldId id="2250" r:id="rId10"/>
    <p:sldId id="22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3D448-72AB-4714-978E-F0F79502FF53}"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034-F718-4AF6-AB10-CDD7B7FF41D9}" type="slidenum">
              <a:rPr lang="en-US" smtClean="0"/>
              <a:t>‹#›</a:t>
            </a:fld>
            <a:endParaRPr lang="en-US"/>
          </a:p>
        </p:txBody>
      </p:sp>
    </p:spTree>
    <p:extLst>
      <p:ext uri="{BB962C8B-B14F-4D97-AF65-F5344CB8AC3E}">
        <p14:creationId xmlns:p14="http://schemas.microsoft.com/office/powerpoint/2010/main" val="352445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7B5A-F093-EC85-7916-8E1731DA38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AFB68-14F3-1206-DCA9-225F36A98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3913B1-F89F-496D-4825-68430D3D600C}"/>
              </a:ext>
            </a:extLst>
          </p:cNvPr>
          <p:cNvSpPr>
            <a:spLocks noGrp="1"/>
          </p:cNvSpPr>
          <p:nvPr>
            <p:ph type="dt" sz="half" idx="10"/>
          </p:nvPr>
        </p:nvSpPr>
        <p:spPr/>
        <p:txBody>
          <a:bodyPr/>
          <a:lstStyle/>
          <a:p>
            <a:fld id="{9CA25F9E-8E8C-438B-9854-55E87B96CABD}" type="datetime1">
              <a:rPr lang="en-US" smtClean="0"/>
              <a:t>11/28/2023</a:t>
            </a:fld>
            <a:endParaRPr lang="en-US"/>
          </a:p>
        </p:txBody>
      </p:sp>
      <p:sp>
        <p:nvSpPr>
          <p:cNvPr id="5" name="Footer Placeholder 4">
            <a:extLst>
              <a:ext uri="{FF2B5EF4-FFF2-40B4-BE49-F238E27FC236}">
                <a16:creationId xmlns:a16="http://schemas.microsoft.com/office/drawing/2014/main" id="{15713F43-F222-2ECA-0892-61F67C93E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DB0E8-082C-788E-B691-663F341745B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09278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953C-FC6D-79FC-35E8-3C21DE1AF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CAF95-BCD8-5088-4E0C-C63C2DCFF3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FD9F8-85B9-5EB2-CAFF-5F9B466A3E06}"/>
              </a:ext>
            </a:extLst>
          </p:cNvPr>
          <p:cNvSpPr>
            <a:spLocks noGrp="1"/>
          </p:cNvSpPr>
          <p:nvPr>
            <p:ph type="dt" sz="half" idx="10"/>
          </p:nvPr>
        </p:nvSpPr>
        <p:spPr/>
        <p:txBody>
          <a:bodyPr/>
          <a:lstStyle/>
          <a:p>
            <a:fld id="{8DA02A17-CE52-4D7C-89B2-999A22F26B5C}" type="datetime1">
              <a:rPr lang="en-US" smtClean="0"/>
              <a:t>11/28/2023</a:t>
            </a:fld>
            <a:endParaRPr lang="en-US"/>
          </a:p>
        </p:txBody>
      </p:sp>
      <p:sp>
        <p:nvSpPr>
          <p:cNvPr id="5" name="Footer Placeholder 4">
            <a:extLst>
              <a:ext uri="{FF2B5EF4-FFF2-40B4-BE49-F238E27FC236}">
                <a16:creationId xmlns:a16="http://schemas.microsoft.com/office/drawing/2014/main" id="{9CAB454C-3782-9ED9-0F7D-F9EEE7004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01F17-E53F-BDC4-100B-1362C38B3D91}"/>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1023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283D-0CE1-C62E-C138-C498BF27C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F8FCF-4DEB-50E6-059F-F93DCC0F8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E1FC0-A98E-B8CA-B08D-961DCA59A2B2}"/>
              </a:ext>
            </a:extLst>
          </p:cNvPr>
          <p:cNvSpPr>
            <a:spLocks noGrp="1"/>
          </p:cNvSpPr>
          <p:nvPr>
            <p:ph type="dt" sz="half" idx="10"/>
          </p:nvPr>
        </p:nvSpPr>
        <p:spPr/>
        <p:txBody>
          <a:bodyPr/>
          <a:lstStyle/>
          <a:p>
            <a:fld id="{4AC72FC8-FB99-46FF-81EA-15DC96BD6785}" type="datetime1">
              <a:rPr lang="en-US" smtClean="0"/>
              <a:t>11/28/2023</a:t>
            </a:fld>
            <a:endParaRPr lang="en-US"/>
          </a:p>
        </p:txBody>
      </p:sp>
      <p:sp>
        <p:nvSpPr>
          <p:cNvPr id="5" name="Footer Placeholder 4">
            <a:extLst>
              <a:ext uri="{FF2B5EF4-FFF2-40B4-BE49-F238E27FC236}">
                <a16:creationId xmlns:a16="http://schemas.microsoft.com/office/drawing/2014/main" id="{99784C43-D03B-8D69-782B-CA46965E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7A0AC-0091-1DF3-9864-4939A65D2F7F}"/>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51358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2B2-FDE4-6A72-3A72-06463D399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A0D9A-4F83-2E95-5276-464570A1E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23A7544-01F6-3403-0646-7F9C180A8E63}"/>
              </a:ext>
            </a:extLst>
          </p:cNvPr>
          <p:cNvSpPr>
            <a:spLocks noGrp="1"/>
          </p:cNvSpPr>
          <p:nvPr>
            <p:ph type="sldNum" sz="quarter" idx="12"/>
          </p:nvPr>
        </p:nvSpPr>
        <p:spPr/>
        <p:txBody>
          <a:bodyPr/>
          <a:lstStyle>
            <a:lvl1pPr>
              <a:defRPr/>
            </a:lvl1pPr>
          </a:lstStyle>
          <a:p>
            <a:r>
              <a:rPr lang="en-US" dirty="0"/>
              <a:t>1</a:t>
            </a:r>
          </a:p>
        </p:txBody>
      </p:sp>
    </p:spTree>
    <p:extLst>
      <p:ext uri="{BB962C8B-B14F-4D97-AF65-F5344CB8AC3E}">
        <p14:creationId xmlns:p14="http://schemas.microsoft.com/office/powerpoint/2010/main" val="41448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CC4-C2DE-3BD1-A1C5-3FB038004E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418A3-6853-BEC3-954E-B2BA46DF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8939EE-7878-2E71-8B3B-EC4AD0C6A4C6}"/>
              </a:ext>
            </a:extLst>
          </p:cNvPr>
          <p:cNvSpPr>
            <a:spLocks noGrp="1"/>
          </p:cNvSpPr>
          <p:nvPr>
            <p:ph type="dt" sz="half" idx="10"/>
          </p:nvPr>
        </p:nvSpPr>
        <p:spPr/>
        <p:txBody>
          <a:bodyPr/>
          <a:lstStyle/>
          <a:p>
            <a:fld id="{4527FB2E-A228-478E-B885-266C1ED4FB8F}" type="datetime1">
              <a:rPr lang="en-US" smtClean="0"/>
              <a:t>11/28/2023</a:t>
            </a:fld>
            <a:endParaRPr lang="en-US"/>
          </a:p>
        </p:txBody>
      </p:sp>
      <p:sp>
        <p:nvSpPr>
          <p:cNvPr id="5" name="Footer Placeholder 4">
            <a:extLst>
              <a:ext uri="{FF2B5EF4-FFF2-40B4-BE49-F238E27FC236}">
                <a16:creationId xmlns:a16="http://schemas.microsoft.com/office/drawing/2014/main" id="{33B8B35F-96F5-47F8-A4C6-A5690AB7E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242E-2B7B-B24B-61EA-C881EA497D0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402470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80BD-1DFF-B71C-9227-04D44E4C5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2E4E2D-D2BC-111E-51D4-CB81276BF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C04B7E-E720-DFC6-A3AD-F5C208BB75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6C306-15E7-595B-F55F-E09AAD1D9302}"/>
              </a:ext>
            </a:extLst>
          </p:cNvPr>
          <p:cNvSpPr>
            <a:spLocks noGrp="1"/>
          </p:cNvSpPr>
          <p:nvPr>
            <p:ph type="dt" sz="half" idx="10"/>
          </p:nvPr>
        </p:nvSpPr>
        <p:spPr/>
        <p:txBody>
          <a:bodyPr/>
          <a:lstStyle/>
          <a:p>
            <a:fld id="{AC5BC482-E5C8-4592-9595-9EF5D2B17543}" type="datetime1">
              <a:rPr lang="en-US" smtClean="0"/>
              <a:t>11/28/2023</a:t>
            </a:fld>
            <a:endParaRPr lang="en-US"/>
          </a:p>
        </p:txBody>
      </p:sp>
      <p:sp>
        <p:nvSpPr>
          <p:cNvPr id="6" name="Footer Placeholder 5">
            <a:extLst>
              <a:ext uri="{FF2B5EF4-FFF2-40B4-BE49-F238E27FC236}">
                <a16:creationId xmlns:a16="http://schemas.microsoft.com/office/drawing/2014/main" id="{A26B296F-9BBC-5D50-DA2D-27DEB1117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9B308-767E-322F-4EDE-D5BBBBC8D7B0}"/>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4358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0231-46DC-3345-32FF-3C4B96BCE0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FFFC0B-9469-1883-C1E2-E3D80BF48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5619B1-5FE5-B28F-35CB-7E557931A9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09037-4168-2E98-913B-64E556780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4763D-CB14-1A0E-4DC5-2A3DCCC9F4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3ED91-F348-5DB7-B025-3B03AF9E793B}"/>
              </a:ext>
            </a:extLst>
          </p:cNvPr>
          <p:cNvSpPr>
            <a:spLocks noGrp="1"/>
          </p:cNvSpPr>
          <p:nvPr>
            <p:ph type="dt" sz="half" idx="10"/>
          </p:nvPr>
        </p:nvSpPr>
        <p:spPr/>
        <p:txBody>
          <a:bodyPr/>
          <a:lstStyle/>
          <a:p>
            <a:fld id="{EB7F2E33-AE35-4F47-A62F-F2DCFE37DD89}" type="datetime1">
              <a:rPr lang="en-US" smtClean="0"/>
              <a:t>11/28/2023</a:t>
            </a:fld>
            <a:endParaRPr lang="en-US"/>
          </a:p>
        </p:txBody>
      </p:sp>
      <p:sp>
        <p:nvSpPr>
          <p:cNvPr id="8" name="Footer Placeholder 7">
            <a:extLst>
              <a:ext uri="{FF2B5EF4-FFF2-40B4-BE49-F238E27FC236}">
                <a16:creationId xmlns:a16="http://schemas.microsoft.com/office/drawing/2014/main" id="{12407BC1-F3AA-0120-5BE2-77B7D9397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9407C7-4A7B-4689-09C7-7E100866E40A}"/>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31968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9858-D215-4A75-DC59-AF23E013E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8C6377-E232-C93A-C161-2B7DAD177EDD}"/>
              </a:ext>
            </a:extLst>
          </p:cNvPr>
          <p:cNvSpPr>
            <a:spLocks noGrp="1"/>
          </p:cNvSpPr>
          <p:nvPr>
            <p:ph type="dt" sz="half" idx="10"/>
          </p:nvPr>
        </p:nvSpPr>
        <p:spPr/>
        <p:txBody>
          <a:bodyPr/>
          <a:lstStyle/>
          <a:p>
            <a:fld id="{EC6BD603-94DE-45C6-B372-C619DA74744E}" type="datetime1">
              <a:rPr lang="en-US" smtClean="0"/>
              <a:t>11/28/2023</a:t>
            </a:fld>
            <a:endParaRPr lang="en-US"/>
          </a:p>
        </p:txBody>
      </p:sp>
      <p:sp>
        <p:nvSpPr>
          <p:cNvPr id="4" name="Footer Placeholder 3">
            <a:extLst>
              <a:ext uri="{FF2B5EF4-FFF2-40B4-BE49-F238E27FC236}">
                <a16:creationId xmlns:a16="http://schemas.microsoft.com/office/drawing/2014/main" id="{58CC6410-1258-C56C-1C25-DCEE538F07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25E44-4F93-0396-FABF-1CF7D1CA044C}"/>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126715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DDA7F-5654-F753-637C-4A1C97395D73}"/>
              </a:ext>
            </a:extLst>
          </p:cNvPr>
          <p:cNvSpPr>
            <a:spLocks noGrp="1"/>
          </p:cNvSpPr>
          <p:nvPr>
            <p:ph type="dt" sz="half" idx="10"/>
          </p:nvPr>
        </p:nvSpPr>
        <p:spPr/>
        <p:txBody>
          <a:bodyPr/>
          <a:lstStyle/>
          <a:p>
            <a:fld id="{28AE1303-6884-41BD-B412-DCEC0E804F01}" type="datetime1">
              <a:rPr lang="en-US" smtClean="0"/>
              <a:t>11/28/2023</a:t>
            </a:fld>
            <a:endParaRPr lang="en-US"/>
          </a:p>
        </p:txBody>
      </p:sp>
      <p:sp>
        <p:nvSpPr>
          <p:cNvPr id="3" name="Footer Placeholder 2">
            <a:extLst>
              <a:ext uri="{FF2B5EF4-FFF2-40B4-BE49-F238E27FC236}">
                <a16:creationId xmlns:a16="http://schemas.microsoft.com/office/drawing/2014/main" id="{73D10E4E-2479-77B2-53DE-E3BC7B7C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B5A5E-A660-29CC-B7CD-E97897F6A82E}"/>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93344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5E05-E539-CDE5-92C0-80A6F27B3F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D41267-FA27-B8B7-310A-0AF868D5B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E9A20-C4FB-8244-9427-056C65A8C8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DE7AC-4B1C-88BE-2B44-561CD231E8DD}"/>
              </a:ext>
            </a:extLst>
          </p:cNvPr>
          <p:cNvSpPr>
            <a:spLocks noGrp="1"/>
          </p:cNvSpPr>
          <p:nvPr>
            <p:ph type="dt" sz="half" idx="10"/>
          </p:nvPr>
        </p:nvSpPr>
        <p:spPr/>
        <p:txBody>
          <a:bodyPr/>
          <a:lstStyle/>
          <a:p>
            <a:fld id="{A18AFA32-3985-489F-A017-22C631080578}" type="datetime1">
              <a:rPr lang="en-US" smtClean="0"/>
              <a:t>11/28/2023</a:t>
            </a:fld>
            <a:endParaRPr lang="en-US"/>
          </a:p>
        </p:txBody>
      </p:sp>
      <p:sp>
        <p:nvSpPr>
          <p:cNvPr id="6" name="Footer Placeholder 5">
            <a:extLst>
              <a:ext uri="{FF2B5EF4-FFF2-40B4-BE49-F238E27FC236}">
                <a16:creationId xmlns:a16="http://schemas.microsoft.com/office/drawing/2014/main" id="{AC057EC8-1F68-2D80-CF2B-33F5CDB65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B807-E623-0A09-3850-A465501CDE48}"/>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37978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78-3DFD-D51B-2554-DECD012E6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9C1-55EE-E3AC-2401-38491373AE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514778-E47F-E71A-4751-6C304FF3E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278A0-B9F2-D4FC-C0C8-ADBE4A3E23CA}"/>
              </a:ext>
            </a:extLst>
          </p:cNvPr>
          <p:cNvSpPr>
            <a:spLocks noGrp="1"/>
          </p:cNvSpPr>
          <p:nvPr>
            <p:ph type="dt" sz="half" idx="10"/>
          </p:nvPr>
        </p:nvSpPr>
        <p:spPr/>
        <p:txBody>
          <a:bodyPr/>
          <a:lstStyle/>
          <a:p>
            <a:fld id="{AEA8BC5E-F9D1-41D9-B97A-991B47064D20}" type="datetime1">
              <a:rPr lang="en-US" smtClean="0"/>
              <a:t>11/28/2023</a:t>
            </a:fld>
            <a:endParaRPr lang="en-US"/>
          </a:p>
        </p:txBody>
      </p:sp>
      <p:sp>
        <p:nvSpPr>
          <p:cNvPr id="6" name="Footer Placeholder 5">
            <a:extLst>
              <a:ext uri="{FF2B5EF4-FFF2-40B4-BE49-F238E27FC236}">
                <a16:creationId xmlns:a16="http://schemas.microsoft.com/office/drawing/2014/main" id="{19575F5D-AAFF-D389-80D6-F66362351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28DE-A06C-DA6C-8309-F64C84FAB054}"/>
              </a:ext>
            </a:extLst>
          </p:cNvPr>
          <p:cNvSpPr>
            <a:spLocks noGrp="1"/>
          </p:cNvSpPr>
          <p:nvPr>
            <p:ph type="sldNum" sz="quarter" idx="12"/>
          </p:nvPr>
        </p:nvSpPr>
        <p:spPr/>
        <p:txBody>
          <a:bodyPr/>
          <a:lstStyle/>
          <a:p>
            <a:fld id="{B12779AA-C13F-4345-871D-1B77829990C6}" type="slidenum">
              <a:rPr lang="en-US" smtClean="0"/>
              <a:t>‹#›</a:t>
            </a:fld>
            <a:endParaRPr lang="en-US"/>
          </a:p>
        </p:txBody>
      </p:sp>
    </p:spTree>
    <p:extLst>
      <p:ext uri="{BB962C8B-B14F-4D97-AF65-F5344CB8AC3E}">
        <p14:creationId xmlns:p14="http://schemas.microsoft.com/office/powerpoint/2010/main" val="273826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722E6-AFBF-3631-8E08-49DD89D3D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9FAC7-6ADA-6B47-1C4C-B93263646F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01B3E-0E26-AF33-12D5-F1F20EDD8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76DEE-5D6E-43C1-AEBF-9B7F015A13A3}" type="datetime1">
              <a:rPr lang="en-US" smtClean="0"/>
              <a:t>11/28/2023</a:t>
            </a:fld>
            <a:endParaRPr lang="en-US"/>
          </a:p>
        </p:txBody>
      </p:sp>
      <p:sp>
        <p:nvSpPr>
          <p:cNvPr id="5" name="Footer Placeholder 4">
            <a:extLst>
              <a:ext uri="{FF2B5EF4-FFF2-40B4-BE49-F238E27FC236}">
                <a16:creationId xmlns:a16="http://schemas.microsoft.com/office/drawing/2014/main" id="{1B79A924-F36F-4079-08D5-1F2C2FE6F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8709D-7AE1-D419-D06A-D55D216FE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779AA-C13F-4345-871D-1B77829990C6}" type="slidenum">
              <a:rPr lang="en-US" smtClean="0"/>
              <a:t>‹#›</a:t>
            </a:fld>
            <a:endParaRPr lang="en-US"/>
          </a:p>
        </p:txBody>
      </p:sp>
    </p:spTree>
    <p:extLst>
      <p:ext uri="{BB962C8B-B14F-4D97-AF65-F5344CB8AC3E}">
        <p14:creationId xmlns:p14="http://schemas.microsoft.com/office/powerpoint/2010/main" val="231012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C9FD49-1C1F-3B38-2696-CADA045CE536}"/>
              </a:ext>
            </a:extLst>
          </p:cNvPr>
          <p:cNvSpPr txBox="1">
            <a:spLocks/>
          </p:cNvSpPr>
          <p:nvPr/>
        </p:nvSpPr>
        <p:spPr>
          <a:xfrm>
            <a:off x="82723" y="786243"/>
            <a:ext cx="12026553" cy="5842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069AF385-DF43-FFCD-4F9B-B53E29FC2336}"/>
              </a:ext>
            </a:extLst>
          </p:cNvPr>
          <p:cNvSpPr txBox="1">
            <a:spLocks/>
          </p:cNvSpPr>
          <p:nvPr/>
        </p:nvSpPr>
        <p:spPr>
          <a:xfrm>
            <a:off x="165447" y="544945"/>
            <a:ext cx="11767935" cy="60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2000"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defTabSz="914400" rtl="0" eaLnBrk="1" fontAlgn="auto" latinLnBrk="0" hangingPunct="1">
              <a:lnSpc>
                <a:spcPct val="90000"/>
              </a:lnSpc>
              <a:spcBef>
                <a:spcPts val="1000"/>
              </a:spcBef>
              <a:spcAft>
                <a:spcPts val="0"/>
              </a:spcAft>
              <a:buClrTx/>
              <a:buSzTx/>
              <a:buNone/>
              <a:tabLst/>
              <a:defRPr/>
            </a:pPr>
            <a:endParaRPr lang="en-US" b="1" dirty="0">
              <a:solidFill>
                <a:srgbClr val="FF0000"/>
              </a:solidFill>
              <a:latin typeface="Calibri" panose="020F0502020204030204"/>
            </a:endParaRPr>
          </a:p>
          <a:p>
            <a:pPr marL="0" marR="0" lvl="0" indent="0" algn="ctr" defTabSz="914400" rtl="0" eaLnBrk="1" fontAlgn="auto" latinLnBrk="0" hangingPunct="1">
              <a:lnSpc>
                <a:spcPct val="90000"/>
              </a:lnSpc>
              <a:spcBef>
                <a:spcPts val="1000"/>
              </a:spcBef>
              <a:spcAft>
                <a:spcPts val="0"/>
              </a:spcAft>
              <a:buClrTx/>
              <a:buSzTx/>
              <a:buNone/>
              <a:tabLst/>
              <a:defRPr/>
            </a:pPr>
            <a:endParaRPr lang="en-US" sz="4800" b="1" dirty="0">
              <a:latin typeface="+mj-lt"/>
            </a:endParaRPr>
          </a:p>
          <a:p>
            <a:pPr marL="0" marR="0" lvl="0" indent="0" algn="ctr" defTabSz="914400" rtl="0" eaLnBrk="1" fontAlgn="auto" latinLnBrk="0" hangingPunct="1">
              <a:lnSpc>
                <a:spcPct val="90000"/>
              </a:lnSpc>
              <a:spcBef>
                <a:spcPts val="1000"/>
              </a:spcBef>
              <a:spcAft>
                <a:spcPts val="0"/>
              </a:spcAft>
              <a:buClrTx/>
              <a:buSzTx/>
              <a:buNone/>
              <a:tabLst/>
              <a:defRPr/>
            </a:pPr>
            <a:r>
              <a:rPr lang="en-US" sz="4800" b="1" dirty="0">
                <a:latin typeface="+mj-lt"/>
              </a:rPr>
              <a:t>GEOG 260-01-F23 Assignment 5 </a:t>
            </a:r>
          </a:p>
          <a:p>
            <a:pPr marL="0" indent="0" algn="ctr">
              <a:buNone/>
              <a:defRPr/>
            </a:pPr>
            <a:r>
              <a:rPr lang="en-US" sz="4000" b="1" dirty="0">
                <a:latin typeface="+mj-lt"/>
              </a:rPr>
              <a:t>Adeline Akansobe</a:t>
            </a:r>
          </a:p>
          <a:p>
            <a:pPr marL="0" marR="0" lvl="0" indent="0" algn="ctr" defTabSz="914400" rtl="0" eaLnBrk="1" fontAlgn="auto" latinLnBrk="0" hangingPunct="1">
              <a:lnSpc>
                <a:spcPct val="90000"/>
              </a:lnSpc>
              <a:spcBef>
                <a:spcPts val="1000"/>
              </a:spcBef>
              <a:spcAft>
                <a:spcPts val="0"/>
              </a:spcAft>
              <a:buClrTx/>
              <a:buSzTx/>
              <a:buNone/>
              <a:tabLst/>
              <a:defRPr/>
            </a:pPr>
            <a:endParaRPr lang="en-US" sz="4000" b="1" dirty="0">
              <a:latin typeface="+mj-lt"/>
            </a:endParaRP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3C953D3-22C7-24BE-8E87-3B271CE5705B}"/>
              </a:ext>
            </a:extLst>
          </p:cNvPr>
          <p:cNvSpPr>
            <a:spLocks noGrp="1"/>
          </p:cNvSpPr>
          <p:nvPr>
            <p:ph type="sldNum" sz="quarter" idx="12"/>
          </p:nvPr>
        </p:nvSpPr>
        <p:spPr/>
        <p:txBody>
          <a:bodyPr/>
          <a:lstStyle/>
          <a:p>
            <a:fld id="{B12779AA-C13F-4345-871D-1B77829990C6}" type="slidenum">
              <a:rPr lang="en-US" smtClean="0"/>
              <a:t>1</a:t>
            </a:fld>
            <a:endParaRPr lang="en-US"/>
          </a:p>
        </p:txBody>
      </p:sp>
    </p:spTree>
    <p:extLst>
      <p:ext uri="{BB962C8B-B14F-4D97-AF65-F5344CB8AC3E}">
        <p14:creationId xmlns:p14="http://schemas.microsoft.com/office/powerpoint/2010/main" val="2549493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10</a:t>
            </a:fld>
            <a:endParaRPr lang="en-US" dirty="0"/>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NEXT STEPS</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9344749E-9A04-28CE-5B7A-367151A8A155}"/>
              </a:ext>
            </a:extLst>
          </p:cNvPr>
          <p:cNvSpPr txBox="1"/>
          <p:nvPr/>
        </p:nvSpPr>
        <p:spPr>
          <a:xfrm>
            <a:off x="0" y="379513"/>
            <a:ext cx="12192000" cy="954107"/>
          </a:xfrm>
          <a:prstGeom prst="rect">
            <a:avLst/>
          </a:prstGeom>
          <a:noFill/>
        </p:spPr>
        <p:txBody>
          <a:bodyPr wrap="square"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sym typeface="Arial"/>
              </a:rPr>
              <a:t>Investigate why the Land Change Modeler simulates change beyond the extent.</a:t>
            </a:r>
          </a:p>
          <a:p>
            <a:endParaRPr lang="en-US" dirty="0"/>
          </a:p>
          <a:p>
            <a:endParaRPr lang="en-US" dirty="0">
              <a:sym typeface="Arial"/>
            </a:endParaRPr>
          </a:p>
          <a:p>
            <a:endParaRPr lang="en-US" dirty="0">
              <a:sym typeface="Arial"/>
            </a:endParaRPr>
          </a:p>
        </p:txBody>
      </p:sp>
    </p:spTree>
    <p:extLst>
      <p:ext uri="{BB962C8B-B14F-4D97-AF65-F5344CB8AC3E}">
        <p14:creationId xmlns:p14="http://schemas.microsoft.com/office/powerpoint/2010/main" val="218433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5" name="Title 1">
            <a:extLst>
              <a:ext uri="{FF2B5EF4-FFF2-40B4-BE49-F238E27FC236}">
                <a16:creationId xmlns:a16="http://schemas.microsoft.com/office/drawing/2014/main" id="{7A5A08FB-5D0B-FFDF-61DB-57723A5088A7}"/>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Validation of Simulated Change from 1985 – 19999 using CROSSTAB</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grpSp>
        <p:nvGrpSpPr>
          <p:cNvPr id="50" name="Group 49">
            <a:extLst>
              <a:ext uri="{FF2B5EF4-FFF2-40B4-BE49-F238E27FC236}">
                <a16:creationId xmlns:a16="http://schemas.microsoft.com/office/drawing/2014/main" id="{5091343A-2FD9-8C92-977B-962E04352251}"/>
              </a:ext>
            </a:extLst>
          </p:cNvPr>
          <p:cNvGrpSpPr/>
          <p:nvPr/>
        </p:nvGrpSpPr>
        <p:grpSpPr>
          <a:xfrm>
            <a:off x="0" y="379513"/>
            <a:ext cx="8067675" cy="6411206"/>
            <a:chOff x="-1048283" y="-1414993"/>
            <a:chExt cx="14425938" cy="12347134"/>
          </a:xfrm>
        </p:grpSpPr>
        <p:pic>
          <p:nvPicPr>
            <p:cNvPr id="52" name="Picture 51">
              <a:extLst>
                <a:ext uri="{FF2B5EF4-FFF2-40B4-BE49-F238E27FC236}">
                  <a16:creationId xmlns:a16="http://schemas.microsoft.com/office/drawing/2014/main" id="{B2253E7A-FF6F-2F6A-4777-D7F1B7CD2F74}"/>
                </a:ext>
              </a:extLst>
            </p:cNvPr>
            <p:cNvPicPr>
              <a:picLocks noChangeAspect="1"/>
            </p:cNvPicPr>
            <p:nvPr/>
          </p:nvPicPr>
          <p:blipFill rotWithShape="1">
            <a:blip r:embed="rId2"/>
            <a:srcRect r="313" b="5639"/>
            <a:stretch/>
          </p:blipFill>
          <p:spPr>
            <a:xfrm>
              <a:off x="-1036975" y="4896408"/>
              <a:ext cx="7212970" cy="6035733"/>
            </a:xfrm>
            <a:prstGeom prst="rect">
              <a:avLst/>
            </a:prstGeom>
            <a:ln>
              <a:solidFill>
                <a:schemeClr val="tx1"/>
              </a:solidFill>
            </a:ln>
          </p:spPr>
        </p:pic>
        <p:pic>
          <p:nvPicPr>
            <p:cNvPr id="53" name="Picture 52">
              <a:extLst>
                <a:ext uri="{FF2B5EF4-FFF2-40B4-BE49-F238E27FC236}">
                  <a16:creationId xmlns:a16="http://schemas.microsoft.com/office/drawing/2014/main" id="{B5A822BA-EB56-ED49-1833-240726BAA11F}"/>
                </a:ext>
              </a:extLst>
            </p:cNvPr>
            <p:cNvPicPr>
              <a:picLocks noChangeAspect="1"/>
            </p:cNvPicPr>
            <p:nvPr/>
          </p:nvPicPr>
          <p:blipFill>
            <a:blip r:embed="rId3"/>
            <a:stretch>
              <a:fillRect/>
            </a:stretch>
          </p:blipFill>
          <p:spPr>
            <a:xfrm>
              <a:off x="6175995" y="4901140"/>
              <a:ext cx="7201660" cy="6026269"/>
            </a:xfrm>
            <a:prstGeom prst="rect">
              <a:avLst/>
            </a:prstGeom>
            <a:ln>
              <a:solidFill>
                <a:schemeClr val="tx1"/>
              </a:solidFill>
            </a:ln>
          </p:spPr>
        </p:pic>
        <p:pic>
          <p:nvPicPr>
            <p:cNvPr id="54" name="Picture 53">
              <a:extLst>
                <a:ext uri="{FF2B5EF4-FFF2-40B4-BE49-F238E27FC236}">
                  <a16:creationId xmlns:a16="http://schemas.microsoft.com/office/drawing/2014/main" id="{17BAFA04-4E2F-D0DE-3256-16F6BA60DD96}"/>
                </a:ext>
              </a:extLst>
            </p:cNvPr>
            <p:cNvPicPr>
              <a:picLocks noChangeAspect="1"/>
            </p:cNvPicPr>
            <p:nvPr/>
          </p:nvPicPr>
          <p:blipFill>
            <a:blip r:embed="rId4"/>
            <a:stretch>
              <a:fillRect/>
            </a:stretch>
          </p:blipFill>
          <p:spPr>
            <a:xfrm>
              <a:off x="6164686" y="-1414993"/>
              <a:ext cx="7212969" cy="6316133"/>
            </a:xfrm>
            <a:prstGeom prst="rect">
              <a:avLst/>
            </a:prstGeom>
            <a:ln>
              <a:solidFill>
                <a:schemeClr val="tx1"/>
              </a:solidFill>
            </a:ln>
          </p:spPr>
        </p:pic>
        <p:pic>
          <p:nvPicPr>
            <p:cNvPr id="55" name="Picture 54">
              <a:extLst>
                <a:ext uri="{FF2B5EF4-FFF2-40B4-BE49-F238E27FC236}">
                  <a16:creationId xmlns:a16="http://schemas.microsoft.com/office/drawing/2014/main" id="{92C00172-8F72-9BC2-FA07-E81F463369ED}"/>
                </a:ext>
              </a:extLst>
            </p:cNvPr>
            <p:cNvPicPr>
              <a:picLocks noChangeAspect="1"/>
            </p:cNvPicPr>
            <p:nvPr/>
          </p:nvPicPr>
          <p:blipFill>
            <a:blip r:embed="rId5"/>
            <a:stretch>
              <a:fillRect/>
            </a:stretch>
          </p:blipFill>
          <p:spPr>
            <a:xfrm>
              <a:off x="-1048283" y="-1414992"/>
              <a:ext cx="7212969" cy="6316133"/>
            </a:xfrm>
            <a:prstGeom prst="rect">
              <a:avLst/>
            </a:prstGeom>
            <a:ln>
              <a:solidFill>
                <a:schemeClr val="tx1"/>
              </a:solidFill>
            </a:ln>
          </p:spPr>
        </p:pic>
      </p:grpSp>
      <p:pic>
        <p:nvPicPr>
          <p:cNvPr id="51" name="Picture 50">
            <a:extLst>
              <a:ext uri="{FF2B5EF4-FFF2-40B4-BE49-F238E27FC236}">
                <a16:creationId xmlns:a16="http://schemas.microsoft.com/office/drawing/2014/main" id="{6E4CD343-6EB7-0B7F-F0C6-19BDC185088F}"/>
              </a:ext>
            </a:extLst>
          </p:cNvPr>
          <p:cNvPicPr>
            <a:picLocks noChangeAspect="1"/>
          </p:cNvPicPr>
          <p:nvPr/>
        </p:nvPicPr>
        <p:blipFill>
          <a:blip r:embed="rId6"/>
          <a:stretch>
            <a:fillRect/>
          </a:stretch>
        </p:blipFill>
        <p:spPr>
          <a:xfrm>
            <a:off x="8073999" y="379512"/>
            <a:ext cx="4132323" cy="3277174"/>
          </a:xfrm>
          <a:prstGeom prst="rect">
            <a:avLst/>
          </a:prstGeom>
          <a:ln>
            <a:solidFill>
              <a:schemeClr val="tx1"/>
            </a:solidFill>
          </a:ln>
        </p:spPr>
      </p:pic>
    </p:spTree>
    <p:extLst>
      <p:ext uri="{BB962C8B-B14F-4D97-AF65-F5344CB8AC3E}">
        <p14:creationId xmlns:p14="http://schemas.microsoft.com/office/powerpoint/2010/main" val="411299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1718D4-EBB0-A034-9C6E-9F6E959B2DE2}"/>
              </a:ext>
            </a:extLst>
          </p:cNvPr>
          <p:cNvSpPr>
            <a:spLocks noGrp="1"/>
          </p:cNvSpPr>
          <p:nvPr>
            <p:ph type="sldNum" sz="quarter" idx="12"/>
          </p:nvPr>
        </p:nvSpPr>
        <p:spPr/>
        <p:txBody>
          <a:bodyPr/>
          <a:lstStyle/>
          <a:p>
            <a:r>
              <a:rPr lang="en-US"/>
              <a:t>1</a:t>
            </a:r>
            <a:endParaRPr lang="en-US" dirty="0"/>
          </a:p>
        </p:txBody>
      </p:sp>
      <p:sp>
        <p:nvSpPr>
          <p:cNvPr id="2" name="Title 1">
            <a:extLst>
              <a:ext uri="{FF2B5EF4-FFF2-40B4-BE49-F238E27FC236}">
                <a16:creationId xmlns:a16="http://schemas.microsoft.com/office/drawing/2014/main" id="{3A27DA8B-5880-72AD-3E18-1BDB8A7C1653}"/>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Simulated Change from 1985 – 2085 using Logistic Regression (Run A)</a:t>
            </a:r>
            <a:endPar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E938A793-639B-6C08-A8E2-0CF3F69BA10D}"/>
              </a:ext>
            </a:extLst>
          </p:cNvPr>
          <p:cNvSpPr txBox="1"/>
          <p:nvPr/>
        </p:nvSpPr>
        <p:spPr>
          <a:xfrm>
            <a:off x="0" y="4064539"/>
            <a:ext cx="12134491" cy="2656936"/>
          </a:xfrm>
          <a:prstGeom prst="rect">
            <a:avLst/>
          </a:prstGeom>
          <a:noFill/>
        </p:spPr>
        <p:txBody>
          <a:bodyPr wrap="square"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sym typeface="Arial"/>
              </a:rPr>
              <a:t>The average transition potential value is 0.036 which is the proportion of the gain of Built that occurred at the calibration, thus 4% of the Non-Built in 1971 became built in 1985.</a:t>
            </a:r>
          </a:p>
          <a:p>
            <a:endParaRPr lang="en-US" dirty="0">
              <a:sym typeface="Arial"/>
            </a:endParaRPr>
          </a:p>
          <a:p>
            <a:r>
              <a:rPr lang="en-US" dirty="0">
                <a:sym typeface="Arial"/>
              </a:rPr>
              <a:t>A larger average transition potential does not indicate a larger quantity of built allocated but only shows the spatial distribution of the gain of built, however, it is Markov’s matrix that dictates the allocation. </a:t>
            </a:r>
            <a:endParaRPr lang="en-US" dirty="0"/>
          </a:p>
          <a:p>
            <a:endParaRPr lang="en-US" dirty="0">
              <a:sym typeface="Arial"/>
            </a:endParaRPr>
          </a:p>
          <a:p>
            <a:r>
              <a:rPr lang="en-US" dirty="0">
                <a:sym typeface="Arial"/>
              </a:rPr>
              <a:t>In stage 1, 16182  pixels gained built and the same quantity of change of built occurred in stage 2, and the constant quantity of gain is because the LCM is assuming a linear increase in quantity between the two stages (50-year interval) although it should have been a 40% gain of built based on the Markov’s matrix.  </a:t>
            </a:r>
          </a:p>
          <a:p>
            <a:endParaRPr lang="en-US" dirty="0">
              <a:sym typeface="Arial"/>
            </a:endParaRPr>
          </a:p>
          <a:p>
            <a:r>
              <a:rPr lang="en-US" dirty="0">
                <a:sym typeface="Arial"/>
              </a:rPr>
              <a:t>LCM uses the transition potential map to allocate the gain of built based on the ranks on the transition potential map, thus combining this and the regress module, LCM allocates pixels first to areas with high transition potential values (higher ranks) and these are at closer distances (30-78m) to areas that were already built while areas with lower potential values (lower rank) that are further away from the Built persistence having persistence of non built.</a:t>
            </a:r>
            <a:endParaRPr lang="en-US" dirty="0"/>
          </a:p>
        </p:txBody>
      </p:sp>
      <p:grpSp>
        <p:nvGrpSpPr>
          <p:cNvPr id="23" name="Group 22">
            <a:extLst>
              <a:ext uri="{FF2B5EF4-FFF2-40B4-BE49-F238E27FC236}">
                <a16:creationId xmlns:a16="http://schemas.microsoft.com/office/drawing/2014/main" id="{96CB9677-07AA-4D2F-E3DF-9B49B508F616}"/>
              </a:ext>
            </a:extLst>
          </p:cNvPr>
          <p:cNvGrpSpPr/>
          <p:nvPr/>
        </p:nvGrpSpPr>
        <p:grpSpPr>
          <a:xfrm>
            <a:off x="1" y="379513"/>
            <a:ext cx="12192000" cy="3685026"/>
            <a:chOff x="-1856491" y="-3625017"/>
            <a:chExt cx="22473642" cy="5153969"/>
          </a:xfrm>
        </p:grpSpPr>
        <p:pic>
          <p:nvPicPr>
            <p:cNvPr id="25" name="Picture 24">
              <a:extLst>
                <a:ext uri="{FF2B5EF4-FFF2-40B4-BE49-F238E27FC236}">
                  <a16:creationId xmlns:a16="http://schemas.microsoft.com/office/drawing/2014/main" id="{8B74A47E-047F-5905-765F-082A0C1A9574}"/>
                </a:ext>
              </a:extLst>
            </p:cNvPr>
            <p:cNvPicPr>
              <a:picLocks noChangeAspect="1"/>
            </p:cNvPicPr>
            <p:nvPr/>
          </p:nvPicPr>
          <p:blipFill>
            <a:blip r:embed="rId2"/>
            <a:stretch>
              <a:fillRect/>
            </a:stretch>
          </p:blipFill>
          <p:spPr>
            <a:xfrm>
              <a:off x="-1856491" y="-3625017"/>
              <a:ext cx="6049389" cy="5153969"/>
            </a:xfrm>
            <a:prstGeom prst="rect">
              <a:avLst/>
            </a:prstGeom>
            <a:ln>
              <a:solidFill>
                <a:schemeClr val="tx1"/>
              </a:solidFill>
            </a:ln>
          </p:spPr>
        </p:pic>
        <p:pic>
          <p:nvPicPr>
            <p:cNvPr id="26" name="Picture 25">
              <a:extLst>
                <a:ext uri="{FF2B5EF4-FFF2-40B4-BE49-F238E27FC236}">
                  <a16:creationId xmlns:a16="http://schemas.microsoft.com/office/drawing/2014/main" id="{A6FCE15E-CBEC-DA75-6312-BFF2FB5F6205}"/>
                </a:ext>
              </a:extLst>
            </p:cNvPr>
            <p:cNvPicPr>
              <a:picLocks noChangeAspect="1"/>
            </p:cNvPicPr>
            <p:nvPr/>
          </p:nvPicPr>
          <p:blipFill rotWithShape="1">
            <a:blip r:embed="rId3"/>
            <a:srcRect r="2334"/>
            <a:stretch/>
          </p:blipFill>
          <p:spPr>
            <a:xfrm>
              <a:off x="4192898" y="-3625017"/>
              <a:ext cx="7852593" cy="5153969"/>
            </a:xfrm>
            <a:prstGeom prst="rect">
              <a:avLst/>
            </a:prstGeom>
            <a:ln>
              <a:solidFill>
                <a:schemeClr val="tx1"/>
              </a:solidFill>
            </a:ln>
          </p:spPr>
        </p:pic>
        <p:pic>
          <p:nvPicPr>
            <p:cNvPr id="27" name="Picture 26">
              <a:extLst>
                <a:ext uri="{FF2B5EF4-FFF2-40B4-BE49-F238E27FC236}">
                  <a16:creationId xmlns:a16="http://schemas.microsoft.com/office/drawing/2014/main" id="{3B684CB7-62F7-2F66-4997-D284EB07F3DB}"/>
                </a:ext>
              </a:extLst>
            </p:cNvPr>
            <p:cNvPicPr>
              <a:picLocks noChangeAspect="1"/>
            </p:cNvPicPr>
            <p:nvPr/>
          </p:nvPicPr>
          <p:blipFill>
            <a:blip r:embed="rId4"/>
            <a:stretch>
              <a:fillRect/>
            </a:stretch>
          </p:blipFill>
          <p:spPr>
            <a:xfrm>
              <a:off x="12045491" y="-3618521"/>
              <a:ext cx="8571660" cy="5147473"/>
            </a:xfrm>
            <a:prstGeom prst="rect">
              <a:avLst/>
            </a:prstGeom>
            <a:ln>
              <a:solidFill>
                <a:schemeClr val="tx1"/>
              </a:solidFill>
            </a:ln>
          </p:spPr>
        </p:pic>
      </p:grpSp>
    </p:spTree>
    <p:extLst>
      <p:ext uri="{BB962C8B-B14F-4D97-AF65-F5344CB8AC3E}">
        <p14:creationId xmlns:p14="http://schemas.microsoft.com/office/powerpoint/2010/main" val="155557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4</a:t>
            </a:fld>
            <a:endParaRPr lang="en-US" dirty="0"/>
          </a:p>
        </p:txBody>
      </p:sp>
      <p:sp>
        <p:nvSpPr>
          <p:cNvPr id="3" name="TextBox 2">
            <a:extLst>
              <a:ext uri="{FF2B5EF4-FFF2-40B4-BE49-F238E27FC236}">
                <a16:creationId xmlns:a16="http://schemas.microsoft.com/office/drawing/2014/main" id="{DFDEE663-7327-52EC-89C8-5E926E71AA77}"/>
              </a:ext>
            </a:extLst>
          </p:cNvPr>
          <p:cNvSpPr txBox="1"/>
          <p:nvPr/>
        </p:nvSpPr>
        <p:spPr>
          <a:xfrm>
            <a:off x="0" y="4043819"/>
            <a:ext cx="12192000" cy="2677656"/>
          </a:xfrm>
          <a:prstGeom prst="rect">
            <a:avLst/>
          </a:prstGeom>
          <a:noFill/>
        </p:spPr>
        <p:txBody>
          <a:bodyPr wrap="square"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sym typeface="Arial"/>
              </a:rPr>
              <a:t>An average transition potential value of 0.455364 indicates that pixel is a candidate for persistence of Non-Built in 2085 since it is less than 0.5.</a:t>
            </a:r>
            <a:r>
              <a:rPr lang="en-US" dirty="0"/>
              <a:t> </a:t>
            </a:r>
          </a:p>
          <a:p>
            <a:endParaRPr lang="en-US" dirty="0">
              <a:sym typeface="Arial"/>
            </a:endParaRPr>
          </a:p>
          <a:p>
            <a:r>
              <a:rPr lang="en-US" dirty="0">
                <a:sym typeface="Arial"/>
              </a:rPr>
              <a:t>A larger average transition potential does not indicate a larger quantity of built allocated but only shows the spatial distribution of the gain of Built, however, it is Markov’s matrix that dictates the allocation, and thus values greater than 0.5 show that they are candidates for the gain of Built. </a:t>
            </a:r>
            <a:endParaRPr lang="en-US" dirty="0"/>
          </a:p>
          <a:p>
            <a:endParaRPr lang="en-US" dirty="0">
              <a:sym typeface="Arial"/>
            </a:endParaRPr>
          </a:p>
          <a:p>
            <a:r>
              <a:rPr lang="en-US" dirty="0">
                <a:sym typeface="Arial"/>
              </a:rPr>
              <a:t>Similar to Run 1, there was a gain of 16182  pixels built in each stage and this is because LCM is assuming a constant linear increase in quantity between the two stages (50-year interval) although it should have been a 40% gain of built based on the Markov’s matrix.  </a:t>
            </a:r>
          </a:p>
          <a:p>
            <a:endParaRPr lang="en-US" dirty="0">
              <a:sym typeface="Arial"/>
            </a:endParaRPr>
          </a:p>
          <a:p>
            <a:r>
              <a:rPr lang="en-US" dirty="0">
                <a:sym typeface="Arial"/>
              </a:rPr>
              <a:t>LCM uses the transition potential map to allocate the gain of built based on the ranks on the transition potential map, thus combining this and the regress module, LCM allocates the gain of built first to areas with high transition potential values (greater than 0.5) which are areas about mid-distance (498-570m) from persistence of built while areas with lower potential values for example 1110m are given non Built persistence.</a:t>
            </a:r>
          </a:p>
          <a:p>
            <a:endParaRPr lang="en-US" dirty="0">
              <a:sym typeface="Arial"/>
            </a:endParaRPr>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200" y="0"/>
            <a:ext cx="10515600"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Simulated Change from 1985 – 2085 using</a:t>
            </a:r>
            <a:r>
              <a:rPr lang="en-US" sz="2800" b="1" dirty="0">
                <a:latin typeface="Calibri" panose="020F0502020204030204"/>
                <a:ea typeface="+mn-ea"/>
                <a:cs typeface="+mn-cs"/>
              </a:rPr>
              <a:t> WNL and no zoning </a:t>
            </a: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(Run B)</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F279FA46-CD79-4CF5-176E-16413E2C88FF}"/>
              </a:ext>
            </a:extLst>
          </p:cNvPr>
          <p:cNvGrpSpPr/>
          <p:nvPr/>
        </p:nvGrpSpPr>
        <p:grpSpPr>
          <a:xfrm>
            <a:off x="1" y="382297"/>
            <a:ext cx="12192000" cy="3661522"/>
            <a:chOff x="-1856489" y="1535604"/>
            <a:chExt cx="22763402" cy="5305778"/>
          </a:xfrm>
        </p:grpSpPr>
        <p:pic>
          <p:nvPicPr>
            <p:cNvPr id="17" name="Picture 16">
              <a:extLst>
                <a:ext uri="{FF2B5EF4-FFF2-40B4-BE49-F238E27FC236}">
                  <a16:creationId xmlns:a16="http://schemas.microsoft.com/office/drawing/2014/main" id="{9C3BB133-22E6-B003-492D-C0CD25D035B4}"/>
                </a:ext>
              </a:extLst>
            </p:cNvPr>
            <p:cNvPicPr>
              <a:picLocks noChangeAspect="1"/>
            </p:cNvPicPr>
            <p:nvPr/>
          </p:nvPicPr>
          <p:blipFill>
            <a:blip r:embed="rId2"/>
            <a:stretch>
              <a:fillRect/>
            </a:stretch>
          </p:blipFill>
          <p:spPr>
            <a:xfrm>
              <a:off x="12256187" y="1535604"/>
              <a:ext cx="8650726" cy="5305778"/>
            </a:xfrm>
            <a:prstGeom prst="rect">
              <a:avLst/>
            </a:prstGeom>
            <a:ln>
              <a:solidFill>
                <a:schemeClr val="tx1"/>
              </a:solidFill>
            </a:ln>
          </p:spPr>
        </p:pic>
        <p:pic>
          <p:nvPicPr>
            <p:cNvPr id="18" name="Picture 17">
              <a:extLst>
                <a:ext uri="{FF2B5EF4-FFF2-40B4-BE49-F238E27FC236}">
                  <a16:creationId xmlns:a16="http://schemas.microsoft.com/office/drawing/2014/main" id="{C43EF1C2-E0FB-99F6-1107-BEBDA101DC43}"/>
                </a:ext>
              </a:extLst>
            </p:cNvPr>
            <p:cNvPicPr>
              <a:picLocks noChangeAspect="1"/>
            </p:cNvPicPr>
            <p:nvPr/>
          </p:nvPicPr>
          <p:blipFill>
            <a:blip r:embed="rId3"/>
            <a:stretch>
              <a:fillRect/>
            </a:stretch>
          </p:blipFill>
          <p:spPr>
            <a:xfrm>
              <a:off x="-1856489" y="1535604"/>
              <a:ext cx="6049389" cy="5305778"/>
            </a:xfrm>
            <a:prstGeom prst="rect">
              <a:avLst/>
            </a:prstGeom>
            <a:ln>
              <a:solidFill>
                <a:schemeClr val="tx1"/>
              </a:solidFill>
            </a:ln>
          </p:spPr>
        </p:pic>
        <p:pic>
          <p:nvPicPr>
            <p:cNvPr id="19" name="Picture 18">
              <a:extLst>
                <a:ext uri="{FF2B5EF4-FFF2-40B4-BE49-F238E27FC236}">
                  <a16:creationId xmlns:a16="http://schemas.microsoft.com/office/drawing/2014/main" id="{9F3B76C2-BA3E-8286-54CD-D6D0A58E45F2}"/>
                </a:ext>
              </a:extLst>
            </p:cNvPr>
            <p:cNvPicPr>
              <a:picLocks noChangeAspect="1"/>
            </p:cNvPicPr>
            <p:nvPr/>
          </p:nvPicPr>
          <p:blipFill rotWithShape="1">
            <a:blip r:embed="rId4"/>
            <a:srcRect r="1905"/>
            <a:stretch/>
          </p:blipFill>
          <p:spPr>
            <a:xfrm>
              <a:off x="4192900" y="1535604"/>
              <a:ext cx="8128558" cy="5305778"/>
            </a:xfrm>
            <a:prstGeom prst="rect">
              <a:avLst/>
            </a:prstGeom>
            <a:ln>
              <a:solidFill>
                <a:schemeClr val="tx1"/>
              </a:solidFill>
            </a:ln>
          </p:spPr>
        </p:pic>
      </p:grpSp>
    </p:spTree>
    <p:extLst>
      <p:ext uri="{BB962C8B-B14F-4D97-AF65-F5344CB8AC3E}">
        <p14:creationId xmlns:p14="http://schemas.microsoft.com/office/powerpoint/2010/main" val="22095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5</a:t>
            </a:fld>
            <a:endParaRPr lang="en-US" dirty="0"/>
          </a:p>
        </p:txBody>
      </p:sp>
      <p:sp>
        <p:nvSpPr>
          <p:cNvPr id="3" name="TextBox 2">
            <a:extLst>
              <a:ext uri="{FF2B5EF4-FFF2-40B4-BE49-F238E27FC236}">
                <a16:creationId xmlns:a16="http://schemas.microsoft.com/office/drawing/2014/main" id="{DFDEE663-7327-52EC-89C8-5E926E71AA77}"/>
              </a:ext>
            </a:extLst>
          </p:cNvPr>
          <p:cNvSpPr txBox="1"/>
          <p:nvPr/>
        </p:nvSpPr>
        <p:spPr>
          <a:xfrm>
            <a:off x="0" y="4045788"/>
            <a:ext cx="12192000" cy="2677656"/>
          </a:xfrm>
          <a:prstGeom prst="rect">
            <a:avLst/>
          </a:prstGeom>
          <a:noFill/>
        </p:spPr>
        <p:txBody>
          <a:bodyPr wrap="square"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sym typeface="Arial"/>
              </a:rPr>
              <a:t>The average transition potential value is 0.307058 which indicates that pixels with this value will experience persistence of Non-Built in 2085.</a:t>
            </a:r>
            <a:r>
              <a:rPr lang="en-US" dirty="0"/>
              <a:t> </a:t>
            </a:r>
          </a:p>
          <a:p>
            <a:endParaRPr lang="en-US" dirty="0">
              <a:sym typeface="Arial"/>
            </a:endParaRPr>
          </a:p>
          <a:p>
            <a:r>
              <a:rPr lang="en-US" dirty="0">
                <a:sym typeface="Arial"/>
              </a:rPr>
              <a:t>A larger average transition potential does not indicate a larger quantity of built allocated but only shows the spatial distribution of the gain of built, however, it is Markov’s matrix that dictates the allocation, and thus values greater than 0.5 show that they are candidates for the gain of Built. </a:t>
            </a:r>
          </a:p>
          <a:p>
            <a:endParaRPr lang="en-US" dirty="0"/>
          </a:p>
          <a:p>
            <a:r>
              <a:rPr lang="en-US" dirty="0">
                <a:sym typeface="Arial"/>
              </a:rPr>
              <a:t>Similar to Run 1, there was a gain of 16182  pixels built in each stage and this is because LCM is assuming a constant linear increase in quantity between the two stages (50-year interval) although it should have been a 40% gain of built based on the Markov’s matrix.  </a:t>
            </a:r>
          </a:p>
          <a:p>
            <a:endParaRPr lang="en-US" dirty="0">
              <a:sym typeface="Arial"/>
            </a:endParaRPr>
          </a:p>
          <a:p>
            <a:r>
              <a:rPr lang="en-US" dirty="0">
                <a:sym typeface="Arial"/>
              </a:rPr>
              <a:t>LCM uses the transition potential map to allocate the gain of built based on the ranks on the transition potential map, thus combining this and the regress module, LCM allocates the gain of built to areas with high transition potential values (greater than 0.5) which are areas between 30-120m, and 426-642m, from persistence of built and protected areas while lower transition potential values are given persistence of non Built.</a:t>
            </a:r>
          </a:p>
          <a:p>
            <a:endParaRPr lang="en-US" dirty="0">
              <a:sym typeface="Arial"/>
            </a:endParaRPr>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Simulated Change from 1985 – 2085 </a:t>
            </a:r>
            <a:r>
              <a:rPr lang="en-US" sz="2800" b="1" dirty="0">
                <a:latin typeface="Calibri" panose="020F0502020204030204"/>
                <a:ea typeface="+mn-ea"/>
                <a:cs typeface="+mn-cs"/>
              </a:rPr>
              <a:t>using WNL, Zoning, and constraints </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16D10CCB-CF50-1EC5-723C-44CCD36CA9D5}"/>
              </a:ext>
            </a:extLst>
          </p:cNvPr>
          <p:cNvGrpSpPr/>
          <p:nvPr/>
        </p:nvGrpSpPr>
        <p:grpSpPr>
          <a:xfrm>
            <a:off x="0" y="379513"/>
            <a:ext cx="12192001" cy="3666276"/>
            <a:chOff x="-1856488" y="6792293"/>
            <a:chExt cx="22975708" cy="5364149"/>
          </a:xfrm>
        </p:grpSpPr>
        <p:pic>
          <p:nvPicPr>
            <p:cNvPr id="23" name="Picture 22">
              <a:extLst>
                <a:ext uri="{FF2B5EF4-FFF2-40B4-BE49-F238E27FC236}">
                  <a16:creationId xmlns:a16="http://schemas.microsoft.com/office/drawing/2014/main" id="{BC5A9AD9-5C1A-F48F-2ED6-449A324E1E75}"/>
                </a:ext>
              </a:extLst>
            </p:cNvPr>
            <p:cNvPicPr>
              <a:picLocks noChangeAspect="1"/>
            </p:cNvPicPr>
            <p:nvPr/>
          </p:nvPicPr>
          <p:blipFill>
            <a:blip r:embed="rId2"/>
            <a:stretch>
              <a:fillRect/>
            </a:stretch>
          </p:blipFill>
          <p:spPr>
            <a:xfrm>
              <a:off x="12251255" y="6792293"/>
              <a:ext cx="8867965" cy="5364149"/>
            </a:xfrm>
            <a:prstGeom prst="rect">
              <a:avLst/>
            </a:prstGeom>
            <a:ln>
              <a:solidFill>
                <a:schemeClr val="tx1"/>
              </a:solidFill>
            </a:ln>
          </p:spPr>
        </p:pic>
        <p:pic>
          <p:nvPicPr>
            <p:cNvPr id="24" name="Picture 23">
              <a:extLst>
                <a:ext uri="{FF2B5EF4-FFF2-40B4-BE49-F238E27FC236}">
                  <a16:creationId xmlns:a16="http://schemas.microsoft.com/office/drawing/2014/main" id="{4912B019-DBA5-1F0E-CECC-F6A2CE736C19}"/>
                </a:ext>
              </a:extLst>
            </p:cNvPr>
            <p:cNvPicPr>
              <a:picLocks noChangeAspect="1"/>
            </p:cNvPicPr>
            <p:nvPr/>
          </p:nvPicPr>
          <p:blipFill>
            <a:blip r:embed="rId3"/>
            <a:stretch>
              <a:fillRect/>
            </a:stretch>
          </p:blipFill>
          <p:spPr>
            <a:xfrm>
              <a:off x="4187902" y="6792293"/>
              <a:ext cx="8063353" cy="5364147"/>
            </a:xfrm>
            <a:prstGeom prst="rect">
              <a:avLst/>
            </a:prstGeom>
            <a:ln>
              <a:solidFill>
                <a:schemeClr val="tx1"/>
              </a:solidFill>
            </a:ln>
          </p:spPr>
        </p:pic>
        <p:pic>
          <p:nvPicPr>
            <p:cNvPr id="25" name="Picture 24">
              <a:extLst>
                <a:ext uri="{FF2B5EF4-FFF2-40B4-BE49-F238E27FC236}">
                  <a16:creationId xmlns:a16="http://schemas.microsoft.com/office/drawing/2014/main" id="{8FC51CC9-1F98-FA58-D1F7-9BB00DCBDAAB}"/>
                </a:ext>
              </a:extLst>
            </p:cNvPr>
            <p:cNvPicPr>
              <a:picLocks noChangeAspect="1"/>
            </p:cNvPicPr>
            <p:nvPr/>
          </p:nvPicPr>
          <p:blipFill>
            <a:blip r:embed="rId4"/>
            <a:stretch>
              <a:fillRect/>
            </a:stretch>
          </p:blipFill>
          <p:spPr>
            <a:xfrm>
              <a:off x="-1856488" y="6792294"/>
              <a:ext cx="6049389" cy="5364147"/>
            </a:xfrm>
            <a:prstGeom prst="rect">
              <a:avLst/>
            </a:prstGeom>
            <a:ln>
              <a:solidFill>
                <a:schemeClr val="tx1"/>
              </a:solidFill>
            </a:ln>
          </p:spPr>
        </p:pic>
      </p:grpSp>
    </p:spTree>
    <p:extLst>
      <p:ext uri="{BB962C8B-B14F-4D97-AF65-F5344CB8AC3E}">
        <p14:creationId xmlns:p14="http://schemas.microsoft.com/office/powerpoint/2010/main" val="228312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6</a:t>
            </a:fld>
            <a:endParaRPr lang="en-US" dirty="0"/>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Independent Variables</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433B0861-1585-DC09-751D-D8D8122ADE9A}"/>
              </a:ext>
            </a:extLst>
          </p:cNvPr>
          <p:cNvPicPr>
            <a:picLocks noChangeAspect="1"/>
          </p:cNvPicPr>
          <p:nvPr/>
        </p:nvPicPr>
        <p:blipFill>
          <a:blip r:embed="rId2"/>
          <a:stretch>
            <a:fillRect/>
          </a:stretch>
        </p:blipFill>
        <p:spPr>
          <a:xfrm>
            <a:off x="3660577" y="948389"/>
            <a:ext cx="2921510" cy="4508193"/>
          </a:xfrm>
          <a:prstGeom prst="rect">
            <a:avLst/>
          </a:prstGeom>
          <a:ln>
            <a:noFill/>
          </a:ln>
        </p:spPr>
      </p:pic>
      <p:pic>
        <p:nvPicPr>
          <p:cNvPr id="12" name="Picture 11">
            <a:extLst>
              <a:ext uri="{FF2B5EF4-FFF2-40B4-BE49-F238E27FC236}">
                <a16:creationId xmlns:a16="http://schemas.microsoft.com/office/drawing/2014/main" id="{12C9983C-4637-BC4A-429A-ABAEC436461C}"/>
              </a:ext>
            </a:extLst>
          </p:cNvPr>
          <p:cNvPicPr>
            <a:picLocks noChangeAspect="1"/>
          </p:cNvPicPr>
          <p:nvPr/>
        </p:nvPicPr>
        <p:blipFill>
          <a:blip r:embed="rId3"/>
          <a:stretch>
            <a:fillRect/>
          </a:stretch>
        </p:blipFill>
        <p:spPr>
          <a:xfrm>
            <a:off x="6819898" y="948389"/>
            <a:ext cx="3061932" cy="4508193"/>
          </a:xfrm>
          <a:prstGeom prst="rect">
            <a:avLst/>
          </a:prstGeom>
          <a:ln>
            <a:noFill/>
          </a:ln>
        </p:spPr>
      </p:pic>
      <p:pic>
        <p:nvPicPr>
          <p:cNvPr id="18" name="Picture 17">
            <a:extLst>
              <a:ext uri="{FF2B5EF4-FFF2-40B4-BE49-F238E27FC236}">
                <a16:creationId xmlns:a16="http://schemas.microsoft.com/office/drawing/2014/main" id="{1F0F701F-5468-0396-0D7C-2E6781815E8B}"/>
              </a:ext>
            </a:extLst>
          </p:cNvPr>
          <p:cNvPicPr>
            <a:picLocks noChangeAspect="1"/>
          </p:cNvPicPr>
          <p:nvPr/>
        </p:nvPicPr>
        <p:blipFill>
          <a:blip r:embed="rId4"/>
          <a:stretch>
            <a:fillRect/>
          </a:stretch>
        </p:blipFill>
        <p:spPr>
          <a:xfrm>
            <a:off x="0" y="948390"/>
            <a:ext cx="3422766" cy="4508193"/>
          </a:xfrm>
          <a:prstGeom prst="rect">
            <a:avLst/>
          </a:prstGeom>
          <a:ln>
            <a:noFill/>
          </a:ln>
        </p:spPr>
      </p:pic>
      <p:pic>
        <p:nvPicPr>
          <p:cNvPr id="20" name="Picture 19">
            <a:extLst>
              <a:ext uri="{FF2B5EF4-FFF2-40B4-BE49-F238E27FC236}">
                <a16:creationId xmlns:a16="http://schemas.microsoft.com/office/drawing/2014/main" id="{247152EC-B6DF-3826-110F-2539CB1F8361}"/>
              </a:ext>
            </a:extLst>
          </p:cNvPr>
          <p:cNvPicPr>
            <a:picLocks noChangeAspect="1"/>
          </p:cNvPicPr>
          <p:nvPr/>
        </p:nvPicPr>
        <p:blipFill>
          <a:blip r:embed="rId5"/>
          <a:stretch>
            <a:fillRect/>
          </a:stretch>
        </p:blipFill>
        <p:spPr>
          <a:xfrm>
            <a:off x="9606879" y="1401418"/>
            <a:ext cx="2737520" cy="3787422"/>
          </a:xfrm>
          <a:prstGeom prst="rect">
            <a:avLst/>
          </a:prstGeom>
        </p:spPr>
      </p:pic>
      <p:pic>
        <p:nvPicPr>
          <p:cNvPr id="26" name="Picture 25">
            <a:extLst>
              <a:ext uri="{FF2B5EF4-FFF2-40B4-BE49-F238E27FC236}">
                <a16:creationId xmlns:a16="http://schemas.microsoft.com/office/drawing/2014/main" id="{2376886F-58E2-1EFF-4A96-D2348042202C}"/>
              </a:ext>
            </a:extLst>
          </p:cNvPr>
          <p:cNvPicPr>
            <a:picLocks noChangeAspect="1"/>
          </p:cNvPicPr>
          <p:nvPr/>
        </p:nvPicPr>
        <p:blipFill>
          <a:blip r:embed="rId6"/>
          <a:stretch>
            <a:fillRect/>
          </a:stretch>
        </p:blipFill>
        <p:spPr>
          <a:xfrm>
            <a:off x="5213327" y="3932091"/>
            <a:ext cx="2737520" cy="3804356"/>
          </a:xfrm>
          <a:prstGeom prst="rect">
            <a:avLst/>
          </a:prstGeom>
        </p:spPr>
      </p:pic>
    </p:spTree>
    <p:extLst>
      <p:ext uri="{BB962C8B-B14F-4D97-AF65-F5344CB8AC3E}">
        <p14:creationId xmlns:p14="http://schemas.microsoft.com/office/powerpoint/2010/main" val="301306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7</a:t>
            </a:fld>
            <a:endParaRPr lang="en-US" dirty="0"/>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Transition Potentials and Markov Matrix</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19B78A41-DFCA-ADEE-0F9F-1420FCBE2264}"/>
              </a:ext>
            </a:extLst>
          </p:cNvPr>
          <p:cNvPicPr>
            <a:picLocks noChangeAspect="1"/>
          </p:cNvPicPr>
          <p:nvPr/>
        </p:nvPicPr>
        <p:blipFill>
          <a:blip r:embed="rId2"/>
          <a:stretch>
            <a:fillRect/>
          </a:stretch>
        </p:blipFill>
        <p:spPr>
          <a:xfrm>
            <a:off x="137256" y="706424"/>
            <a:ext cx="3444145" cy="5649926"/>
          </a:xfrm>
          <a:prstGeom prst="rect">
            <a:avLst/>
          </a:prstGeom>
        </p:spPr>
      </p:pic>
      <p:pic>
        <p:nvPicPr>
          <p:cNvPr id="7" name="Picture 6">
            <a:extLst>
              <a:ext uri="{FF2B5EF4-FFF2-40B4-BE49-F238E27FC236}">
                <a16:creationId xmlns:a16="http://schemas.microsoft.com/office/drawing/2014/main" id="{27213D4C-9209-4324-E001-ADD741CCB13A}"/>
              </a:ext>
            </a:extLst>
          </p:cNvPr>
          <p:cNvPicPr>
            <a:picLocks noChangeAspect="1"/>
          </p:cNvPicPr>
          <p:nvPr/>
        </p:nvPicPr>
        <p:blipFill>
          <a:blip r:embed="rId3"/>
          <a:stretch>
            <a:fillRect/>
          </a:stretch>
        </p:blipFill>
        <p:spPr>
          <a:xfrm>
            <a:off x="5445697" y="706424"/>
            <a:ext cx="3444144" cy="5621461"/>
          </a:xfrm>
          <a:prstGeom prst="rect">
            <a:avLst/>
          </a:prstGeom>
        </p:spPr>
      </p:pic>
    </p:spTree>
    <p:extLst>
      <p:ext uri="{BB962C8B-B14F-4D97-AF65-F5344CB8AC3E}">
        <p14:creationId xmlns:p14="http://schemas.microsoft.com/office/powerpoint/2010/main" val="411509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8</a:t>
            </a:fld>
            <a:endParaRPr lang="en-US" dirty="0"/>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Comparison of Markov Matrix before and after Simulation</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68937BD8-EAA4-77A1-3E78-4D80F7F6D50A}"/>
              </a:ext>
            </a:extLst>
          </p:cNvPr>
          <p:cNvPicPr>
            <a:picLocks noChangeAspect="1"/>
          </p:cNvPicPr>
          <p:nvPr/>
        </p:nvPicPr>
        <p:blipFill>
          <a:blip r:embed="rId2"/>
          <a:stretch>
            <a:fillRect/>
          </a:stretch>
        </p:blipFill>
        <p:spPr>
          <a:xfrm>
            <a:off x="0" y="619467"/>
            <a:ext cx="4385416" cy="3610221"/>
          </a:xfrm>
          <a:prstGeom prst="rect">
            <a:avLst/>
          </a:prstGeom>
        </p:spPr>
      </p:pic>
      <p:sp>
        <p:nvSpPr>
          <p:cNvPr id="16" name="TextBox 15">
            <a:extLst>
              <a:ext uri="{FF2B5EF4-FFF2-40B4-BE49-F238E27FC236}">
                <a16:creationId xmlns:a16="http://schemas.microsoft.com/office/drawing/2014/main" id="{BB18CF3B-8B08-BD8A-D611-9881FF703E1D}"/>
              </a:ext>
            </a:extLst>
          </p:cNvPr>
          <p:cNvSpPr txBox="1"/>
          <p:nvPr/>
        </p:nvSpPr>
        <p:spPr>
          <a:xfrm>
            <a:off x="6780362" y="776377"/>
            <a:ext cx="5411638" cy="1815882"/>
          </a:xfrm>
          <a:prstGeom prst="rect">
            <a:avLst/>
          </a:prstGeom>
          <a:noFill/>
        </p:spPr>
        <p:txBody>
          <a:bodyPr wrap="square" rtlCol="0">
            <a:spAutoFit/>
          </a:bodyPr>
          <a:lstStyle>
            <a:defPPr>
              <a:defRPr lang="en-US"/>
            </a:defPPr>
            <a:lvl1pPr marL="285750" indent="-285750" algn="just">
              <a:lnSpc>
                <a:spcPct val="100000"/>
              </a:lnSpc>
              <a:buClr>
                <a:srgbClr val="212121"/>
              </a:buClr>
              <a:buSzPct val="100000"/>
              <a:buFont typeface="Arial" panose="020B0604020202020204" pitchFamily="34" charset="0"/>
              <a:buChar char="•"/>
              <a:defRPr sz="1400"/>
            </a:lvl1pPr>
          </a:lstStyle>
          <a:p>
            <a:r>
              <a:rPr lang="en-US" dirty="0">
                <a:sym typeface="Arial"/>
              </a:rPr>
              <a:t>Markov matrix based on the default proportion was to simulate 1,010,710 with proportion in table B, with changes within the extent.</a:t>
            </a:r>
          </a:p>
          <a:p>
            <a:r>
              <a:rPr lang="en-US" dirty="0">
                <a:sym typeface="Arial"/>
              </a:rPr>
              <a:t> Simulated change was 767,186 of which 366,5589 pixels were outside the extent.</a:t>
            </a:r>
          </a:p>
          <a:p>
            <a:endParaRPr lang="en-US" dirty="0"/>
          </a:p>
          <a:p>
            <a:endParaRPr lang="en-US" dirty="0">
              <a:sym typeface="Arial"/>
            </a:endParaRPr>
          </a:p>
          <a:p>
            <a:endParaRPr lang="en-US" dirty="0">
              <a:sym typeface="Arial"/>
            </a:endParaRPr>
          </a:p>
        </p:txBody>
      </p:sp>
      <p:pic>
        <p:nvPicPr>
          <p:cNvPr id="18" name="Picture 17">
            <a:extLst>
              <a:ext uri="{FF2B5EF4-FFF2-40B4-BE49-F238E27FC236}">
                <a16:creationId xmlns:a16="http://schemas.microsoft.com/office/drawing/2014/main" id="{100B778C-B03A-321D-EF22-093C59FDCEBC}"/>
              </a:ext>
            </a:extLst>
          </p:cNvPr>
          <p:cNvPicPr>
            <a:picLocks noChangeAspect="1"/>
          </p:cNvPicPr>
          <p:nvPr/>
        </p:nvPicPr>
        <p:blipFill>
          <a:blip r:embed="rId3"/>
          <a:stretch>
            <a:fillRect/>
          </a:stretch>
        </p:blipFill>
        <p:spPr>
          <a:xfrm>
            <a:off x="3608535" y="4994508"/>
            <a:ext cx="2982763" cy="1320938"/>
          </a:xfrm>
          <a:prstGeom prst="rect">
            <a:avLst/>
          </a:prstGeom>
        </p:spPr>
      </p:pic>
      <p:pic>
        <p:nvPicPr>
          <p:cNvPr id="19" name="Picture 18">
            <a:extLst>
              <a:ext uri="{FF2B5EF4-FFF2-40B4-BE49-F238E27FC236}">
                <a16:creationId xmlns:a16="http://schemas.microsoft.com/office/drawing/2014/main" id="{80104BD8-DC4F-6769-CB23-52DBC94B400E}"/>
              </a:ext>
            </a:extLst>
          </p:cNvPr>
          <p:cNvPicPr>
            <a:picLocks noChangeAspect="1"/>
          </p:cNvPicPr>
          <p:nvPr/>
        </p:nvPicPr>
        <p:blipFill>
          <a:blip r:embed="rId4"/>
          <a:stretch>
            <a:fillRect/>
          </a:stretch>
        </p:blipFill>
        <p:spPr>
          <a:xfrm>
            <a:off x="104685" y="4592371"/>
            <a:ext cx="3259616" cy="1723075"/>
          </a:xfrm>
          <a:prstGeom prst="rect">
            <a:avLst/>
          </a:prstGeom>
        </p:spPr>
      </p:pic>
      <p:sp>
        <p:nvSpPr>
          <p:cNvPr id="20" name="TextBox 19">
            <a:extLst>
              <a:ext uri="{FF2B5EF4-FFF2-40B4-BE49-F238E27FC236}">
                <a16:creationId xmlns:a16="http://schemas.microsoft.com/office/drawing/2014/main" id="{02B43F4D-60CB-ACB1-BA7C-ABCF337F2F07}"/>
              </a:ext>
            </a:extLst>
          </p:cNvPr>
          <p:cNvSpPr txBox="1"/>
          <p:nvPr/>
        </p:nvSpPr>
        <p:spPr>
          <a:xfrm>
            <a:off x="6246242" y="4935824"/>
            <a:ext cx="345056" cy="379513"/>
          </a:xfrm>
          <a:prstGeom prst="rect">
            <a:avLst/>
          </a:prstGeom>
          <a:noFill/>
        </p:spPr>
        <p:txBody>
          <a:bodyPr wrap="square" rtlCol="0">
            <a:spAutoFit/>
          </a:bodyPr>
          <a:lstStyle/>
          <a:p>
            <a:r>
              <a:rPr lang="en-US" dirty="0"/>
              <a:t>B</a:t>
            </a:r>
          </a:p>
        </p:txBody>
      </p:sp>
      <p:sp>
        <p:nvSpPr>
          <p:cNvPr id="21" name="TextBox 20">
            <a:extLst>
              <a:ext uri="{FF2B5EF4-FFF2-40B4-BE49-F238E27FC236}">
                <a16:creationId xmlns:a16="http://schemas.microsoft.com/office/drawing/2014/main" id="{D90D4AF0-AD26-2DB8-7DE4-C7A24669EB1E}"/>
              </a:ext>
            </a:extLst>
          </p:cNvPr>
          <p:cNvSpPr txBox="1"/>
          <p:nvPr/>
        </p:nvSpPr>
        <p:spPr>
          <a:xfrm>
            <a:off x="3036498" y="4507266"/>
            <a:ext cx="327803" cy="369332"/>
          </a:xfrm>
          <a:prstGeom prst="rect">
            <a:avLst/>
          </a:prstGeom>
          <a:noFill/>
        </p:spPr>
        <p:txBody>
          <a:bodyPr wrap="square" rtlCol="0">
            <a:spAutoFit/>
          </a:bodyPr>
          <a:lstStyle/>
          <a:p>
            <a:r>
              <a:rPr lang="en-US" dirty="0"/>
              <a:t>A</a:t>
            </a:r>
          </a:p>
        </p:txBody>
      </p:sp>
    </p:spTree>
    <p:extLst>
      <p:ext uri="{BB962C8B-B14F-4D97-AF65-F5344CB8AC3E}">
        <p14:creationId xmlns:p14="http://schemas.microsoft.com/office/powerpoint/2010/main" val="331222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BA8859D-57A1-A55B-A147-AE5073A29DB5}"/>
              </a:ext>
            </a:extLst>
          </p:cNvPr>
          <p:cNvSpPr>
            <a:spLocks noGrp="1"/>
          </p:cNvSpPr>
          <p:nvPr>
            <p:ph type="sldNum" sz="quarter" idx="12"/>
          </p:nvPr>
        </p:nvSpPr>
        <p:spPr/>
        <p:txBody>
          <a:bodyPr/>
          <a:lstStyle/>
          <a:p>
            <a:fld id="{B12779AA-C13F-4345-871D-1B77829990C6}" type="slidenum">
              <a:rPr lang="en-US" smtClean="0"/>
              <a:t>9</a:t>
            </a:fld>
            <a:endParaRPr lang="en-US" dirty="0"/>
          </a:p>
        </p:txBody>
      </p:sp>
      <p:sp>
        <p:nvSpPr>
          <p:cNvPr id="4" name="Title 1">
            <a:extLst>
              <a:ext uri="{FF2B5EF4-FFF2-40B4-BE49-F238E27FC236}">
                <a16:creationId xmlns:a16="http://schemas.microsoft.com/office/drawing/2014/main" id="{3B9B3C2B-A72F-7487-A445-61200A3D78AF}"/>
              </a:ext>
            </a:extLst>
          </p:cNvPr>
          <p:cNvSpPr txBox="1">
            <a:spLocks/>
          </p:cNvSpPr>
          <p:nvPr/>
        </p:nvSpPr>
        <p:spPr>
          <a:xfrm>
            <a:off x="838198" y="0"/>
            <a:ext cx="11506201" cy="3795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Transition Potentials and Markov Matrix</a:t>
            </a:r>
            <a:endParaRPr kumimoji="0" lang="en-US" sz="2800" b="1" i="0" u="none" strike="noStrike" kern="1200" cap="none" spc="0" normalizeH="0" baseline="0" noProof="0" dirty="0">
              <a:ln>
                <a:noFill/>
              </a:ln>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FA64343-3CF4-780F-5C64-E535F30A312D}"/>
              </a:ext>
            </a:extLst>
          </p:cNvPr>
          <p:cNvPicPr>
            <a:picLocks noChangeAspect="1"/>
          </p:cNvPicPr>
          <p:nvPr/>
        </p:nvPicPr>
        <p:blipFill>
          <a:blip r:embed="rId2"/>
          <a:stretch>
            <a:fillRect/>
          </a:stretch>
        </p:blipFill>
        <p:spPr>
          <a:xfrm>
            <a:off x="0" y="856851"/>
            <a:ext cx="6331655" cy="3807514"/>
          </a:xfrm>
          <a:prstGeom prst="rect">
            <a:avLst/>
          </a:prstGeom>
        </p:spPr>
      </p:pic>
      <p:pic>
        <p:nvPicPr>
          <p:cNvPr id="9" name="Picture 8">
            <a:extLst>
              <a:ext uri="{FF2B5EF4-FFF2-40B4-BE49-F238E27FC236}">
                <a16:creationId xmlns:a16="http://schemas.microsoft.com/office/drawing/2014/main" id="{5F83EEF9-8446-9153-F7F7-17136F25C86B}"/>
              </a:ext>
            </a:extLst>
          </p:cNvPr>
          <p:cNvPicPr>
            <a:picLocks noChangeAspect="1"/>
          </p:cNvPicPr>
          <p:nvPr/>
        </p:nvPicPr>
        <p:blipFill>
          <a:blip r:embed="rId3"/>
          <a:stretch>
            <a:fillRect/>
          </a:stretch>
        </p:blipFill>
        <p:spPr>
          <a:xfrm>
            <a:off x="6096000" y="856851"/>
            <a:ext cx="5973397" cy="3807514"/>
          </a:xfrm>
          <a:prstGeom prst="rect">
            <a:avLst/>
          </a:prstGeom>
        </p:spPr>
      </p:pic>
      <p:pic>
        <p:nvPicPr>
          <p:cNvPr id="11" name="Picture 10">
            <a:extLst>
              <a:ext uri="{FF2B5EF4-FFF2-40B4-BE49-F238E27FC236}">
                <a16:creationId xmlns:a16="http://schemas.microsoft.com/office/drawing/2014/main" id="{09015EA8-C467-F6B9-36F2-F6D48F3850FB}"/>
              </a:ext>
            </a:extLst>
          </p:cNvPr>
          <p:cNvPicPr>
            <a:picLocks noChangeAspect="1"/>
          </p:cNvPicPr>
          <p:nvPr/>
        </p:nvPicPr>
        <p:blipFill>
          <a:blip r:embed="rId4"/>
          <a:stretch>
            <a:fillRect/>
          </a:stretch>
        </p:blipFill>
        <p:spPr>
          <a:xfrm>
            <a:off x="6095999" y="4664366"/>
            <a:ext cx="2870637" cy="2057110"/>
          </a:xfrm>
          <a:prstGeom prst="rect">
            <a:avLst/>
          </a:prstGeom>
        </p:spPr>
      </p:pic>
      <p:pic>
        <p:nvPicPr>
          <p:cNvPr id="13" name="Picture 12">
            <a:extLst>
              <a:ext uri="{FF2B5EF4-FFF2-40B4-BE49-F238E27FC236}">
                <a16:creationId xmlns:a16="http://schemas.microsoft.com/office/drawing/2014/main" id="{8D29FCA3-4F4A-0B02-43F0-913DBD3C8D51}"/>
              </a:ext>
            </a:extLst>
          </p:cNvPr>
          <p:cNvPicPr>
            <a:picLocks noChangeAspect="1"/>
          </p:cNvPicPr>
          <p:nvPr/>
        </p:nvPicPr>
        <p:blipFill>
          <a:blip r:embed="rId5"/>
          <a:stretch>
            <a:fillRect/>
          </a:stretch>
        </p:blipFill>
        <p:spPr>
          <a:xfrm>
            <a:off x="0" y="4664365"/>
            <a:ext cx="2705978" cy="2057110"/>
          </a:xfrm>
          <a:prstGeom prst="rect">
            <a:avLst/>
          </a:prstGeom>
        </p:spPr>
      </p:pic>
    </p:spTree>
    <p:extLst>
      <p:ext uri="{BB962C8B-B14F-4D97-AF65-F5344CB8AC3E}">
        <p14:creationId xmlns:p14="http://schemas.microsoft.com/office/powerpoint/2010/main" val="227163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13361</TotalTime>
  <Words>775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Adeline Akansobe</dc:creator>
  <cp:lastModifiedBy>Adeline Akansobe</cp:lastModifiedBy>
  <cp:revision>74</cp:revision>
  <dcterms:created xsi:type="dcterms:W3CDTF">2023-09-19T17:38:01Z</dcterms:created>
  <dcterms:modified xsi:type="dcterms:W3CDTF">2023-11-29T09:11:14Z</dcterms:modified>
</cp:coreProperties>
</file>