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255" r:id="rId3"/>
    <p:sldId id="2256" r:id="rId4"/>
    <p:sldId id="2257" r:id="rId5"/>
    <p:sldId id="2246" r:id="rId6"/>
    <p:sldId id="22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10/18/2023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10/18/2023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10/18/2023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10/18/2023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10/18/2023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10/18/2023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10/18/2023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10/18/2023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10/18/2023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10/18/2023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10/18/2023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image" Target="../media/image13.em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6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SVM </a:t>
            </a:r>
            <a:r>
              <a:rPr lang="en-US" sz="2800" b="1" dirty="0">
                <a:solidFill>
                  <a:sysClr val="windowText" lastClr="000000"/>
                </a:solidFill>
                <a:latin typeface="Calibri" panose="020F0502020204030204"/>
                <a:ea typeface="+mn-ea"/>
                <a:cs typeface="+mn-cs"/>
              </a:rPr>
              <a:t>&amp; Decision Forest Transition Potentials &amp; Regress modules( Forest to Other)</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05E86552-0381-5676-F299-645D80CDE024}"/>
              </a:ext>
            </a:extLst>
          </p:cNvPr>
          <p:cNvGrpSpPr>
            <a:grpSpLocks noChangeAspect="1"/>
          </p:cNvGrpSpPr>
          <p:nvPr/>
        </p:nvGrpSpPr>
        <p:grpSpPr>
          <a:xfrm>
            <a:off x="6643237" y="339018"/>
            <a:ext cx="5213296" cy="6463325"/>
            <a:chOff x="6643236" y="339018"/>
            <a:chExt cx="5216255" cy="6466994"/>
          </a:xfrm>
        </p:grpSpPr>
        <p:grpSp>
          <p:nvGrpSpPr>
            <p:cNvPr id="17" name="Group 16">
              <a:extLst>
                <a:ext uri="{FF2B5EF4-FFF2-40B4-BE49-F238E27FC236}">
                  <a16:creationId xmlns:a16="http://schemas.microsoft.com/office/drawing/2014/main" id="{420A8A35-AB59-9217-1144-1D45A5EC1FA7}"/>
                </a:ext>
              </a:extLst>
            </p:cNvPr>
            <p:cNvGrpSpPr>
              <a:grpSpLocks noChangeAspect="1"/>
            </p:cNvGrpSpPr>
            <p:nvPr/>
          </p:nvGrpSpPr>
          <p:grpSpPr>
            <a:xfrm>
              <a:off x="6643236" y="339018"/>
              <a:ext cx="4357272" cy="6466994"/>
              <a:chOff x="6867292" y="339018"/>
              <a:chExt cx="4988370" cy="7403660"/>
            </a:xfrm>
          </p:grpSpPr>
          <p:pic>
            <p:nvPicPr>
              <p:cNvPr id="5" name="Picture 4">
                <a:extLst>
                  <a:ext uri="{FF2B5EF4-FFF2-40B4-BE49-F238E27FC236}">
                    <a16:creationId xmlns:a16="http://schemas.microsoft.com/office/drawing/2014/main" id="{CA0FFD03-B8BD-82F2-6AF5-E1BAFE2305CF}"/>
                  </a:ext>
                </a:extLst>
              </p:cNvPr>
              <p:cNvPicPr>
                <a:picLocks noChangeAspect="1"/>
              </p:cNvPicPr>
              <p:nvPr/>
            </p:nvPicPr>
            <p:blipFill>
              <a:blip r:embed="rId2"/>
              <a:stretch>
                <a:fillRect/>
              </a:stretch>
            </p:blipFill>
            <p:spPr>
              <a:xfrm>
                <a:off x="6867292" y="339018"/>
                <a:ext cx="4988370" cy="4459110"/>
              </a:xfrm>
              <a:prstGeom prst="rect">
                <a:avLst/>
              </a:prstGeom>
              <a:ln>
                <a:solidFill>
                  <a:schemeClr val="tx1"/>
                </a:solidFill>
              </a:ln>
            </p:spPr>
          </p:pic>
          <p:grpSp>
            <p:nvGrpSpPr>
              <p:cNvPr id="10" name="Group 9">
                <a:extLst>
                  <a:ext uri="{FF2B5EF4-FFF2-40B4-BE49-F238E27FC236}">
                    <a16:creationId xmlns:a16="http://schemas.microsoft.com/office/drawing/2014/main" id="{A420685B-E56E-E149-BFE8-5334EBF5534C}"/>
                  </a:ext>
                </a:extLst>
              </p:cNvPr>
              <p:cNvGrpSpPr>
                <a:grpSpLocks noChangeAspect="1"/>
              </p:cNvGrpSpPr>
              <p:nvPr/>
            </p:nvGrpSpPr>
            <p:grpSpPr>
              <a:xfrm>
                <a:off x="6867292" y="4818058"/>
                <a:ext cx="4988369" cy="2924620"/>
                <a:chOff x="7196164" y="1255782"/>
                <a:chExt cx="6809783" cy="3992493"/>
              </a:xfrm>
            </p:grpSpPr>
            <p:pic>
              <p:nvPicPr>
                <p:cNvPr id="11" name="Picture 10">
                  <a:extLst>
                    <a:ext uri="{FF2B5EF4-FFF2-40B4-BE49-F238E27FC236}">
                      <a16:creationId xmlns:a16="http://schemas.microsoft.com/office/drawing/2014/main" id="{39F3BC27-BF91-BA61-0732-DB277EDDA3D5}"/>
                    </a:ext>
                  </a:extLst>
                </p:cNvPr>
                <p:cNvPicPr>
                  <a:picLocks noChangeAspect="1"/>
                </p:cNvPicPr>
                <p:nvPr/>
              </p:nvPicPr>
              <p:blipFill>
                <a:blip r:embed="rId3"/>
                <a:stretch>
                  <a:fillRect/>
                </a:stretch>
              </p:blipFill>
              <p:spPr>
                <a:xfrm>
                  <a:off x="7196164" y="1609725"/>
                  <a:ext cx="6781800" cy="3638550"/>
                </a:xfrm>
                <a:prstGeom prst="rect">
                  <a:avLst/>
                </a:prstGeom>
                <a:ln>
                  <a:solidFill>
                    <a:schemeClr val="tx1"/>
                  </a:solidFill>
                </a:ln>
              </p:spPr>
            </p:pic>
            <p:sp>
              <p:nvSpPr>
                <p:cNvPr id="12" name="TextBox 11">
                  <a:extLst>
                    <a:ext uri="{FF2B5EF4-FFF2-40B4-BE49-F238E27FC236}">
                      <a16:creationId xmlns:a16="http://schemas.microsoft.com/office/drawing/2014/main" id="{C2EAFA68-C70A-E626-0FD5-FD512990442B}"/>
                    </a:ext>
                  </a:extLst>
                </p:cNvPr>
                <p:cNvSpPr txBox="1"/>
                <p:nvPr/>
              </p:nvSpPr>
              <p:spPr>
                <a:xfrm>
                  <a:off x="7224147" y="1255782"/>
                  <a:ext cx="6781800" cy="408859"/>
                </a:xfrm>
                <a:prstGeom prst="rect">
                  <a:avLst/>
                </a:prstGeom>
                <a:noFill/>
                <a:ln>
                  <a:noFill/>
                </a:ln>
              </p:spPr>
              <p:txBody>
                <a:bodyPr wrap="square" rtlCol="0">
                  <a:spAutoFit/>
                </a:bodyPr>
                <a:lstStyle/>
                <a:p>
                  <a:r>
                    <a:rPr lang="en-US" sz="1100" dirty="0"/>
                    <a:t>Relationship between Distance and Transition Potential from 1 to 2 (DF)</a:t>
                  </a:r>
                </a:p>
              </p:txBody>
            </p:sp>
          </p:grpSp>
        </p:grpSp>
        <p:sp>
          <p:nvSpPr>
            <p:cNvPr id="18" name="TextBox 17">
              <a:extLst>
                <a:ext uri="{FF2B5EF4-FFF2-40B4-BE49-F238E27FC236}">
                  <a16:creationId xmlns:a16="http://schemas.microsoft.com/office/drawing/2014/main" id="{17B6C1C8-B4C8-61F2-1C22-C5E0FBFF7DFD}"/>
                </a:ext>
              </a:extLst>
            </p:cNvPr>
            <p:cNvSpPr txBox="1"/>
            <p:nvPr/>
          </p:nvSpPr>
          <p:spPr>
            <a:xfrm>
              <a:off x="11092873" y="339018"/>
              <a:ext cx="766618" cy="369332"/>
            </a:xfrm>
            <a:prstGeom prst="rect">
              <a:avLst/>
            </a:prstGeom>
            <a:noFill/>
            <a:ln>
              <a:solidFill>
                <a:schemeClr val="tx1"/>
              </a:solidFill>
            </a:ln>
          </p:spPr>
          <p:txBody>
            <a:bodyPr wrap="square" rtlCol="0">
              <a:spAutoFit/>
            </a:bodyPr>
            <a:lstStyle/>
            <a:p>
              <a:r>
                <a:rPr lang="en-US" dirty="0"/>
                <a:t>Run B</a:t>
              </a:r>
            </a:p>
          </p:txBody>
        </p:sp>
      </p:grpSp>
      <p:grpSp>
        <p:nvGrpSpPr>
          <p:cNvPr id="22" name="Group 21">
            <a:extLst>
              <a:ext uri="{FF2B5EF4-FFF2-40B4-BE49-F238E27FC236}">
                <a16:creationId xmlns:a16="http://schemas.microsoft.com/office/drawing/2014/main" id="{959604A4-3187-C6B3-AA08-FAD23C6DA07B}"/>
              </a:ext>
            </a:extLst>
          </p:cNvPr>
          <p:cNvGrpSpPr>
            <a:grpSpLocks noChangeAspect="1"/>
          </p:cNvGrpSpPr>
          <p:nvPr/>
        </p:nvGrpSpPr>
        <p:grpSpPr>
          <a:xfrm>
            <a:off x="120073" y="339018"/>
            <a:ext cx="5318403" cy="6463325"/>
            <a:chOff x="120073" y="339018"/>
            <a:chExt cx="5318403" cy="6463325"/>
          </a:xfrm>
        </p:grpSpPr>
        <p:grpSp>
          <p:nvGrpSpPr>
            <p:cNvPr id="16" name="Group 15">
              <a:extLst>
                <a:ext uri="{FF2B5EF4-FFF2-40B4-BE49-F238E27FC236}">
                  <a16:creationId xmlns:a16="http://schemas.microsoft.com/office/drawing/2014/main" id="{9D3A6774-212B-6EB9-52ED-AFC3BC1FAB4E}"/>
                </a:ext>
              </a:extLst>
            </p:cNvPr>
            <p:cNvGrpSpPr>
              <a:grpSpLocks noChangeAspect="1"/>
            </p:cNvGrpSpPr>
            <p:nvPr/>
          </p:nvGrpSpPr>
          <p:grpSpPr>
            <a:xfrm>
              <a:off x="120073" y="339018"/>
              <a:ext cx="4451927" cy="6463325"/>
              <a:chOff x="0" y="339018"/>
              <a:chExt cx="5198783" cy="7547612"/>
            </a:xfrm>
          </p:grpSpPr>
          <p:pic>
            <p:nvPicPr>
              <p:cNvPr id="6" name="Picture 5">
                <a:extLst>
                  <a:ext uri="{FF2B5EF4-FFF2-40B4-BE49-F238E27FC236}">
                    <a16:creationId xmlns:a16="http://schemas.microsoft.com/office/drawing/2014/main" id="{CF417E5B-2612-A7E6-27EB-633E2E500314}"/>
                  </a:ext>
                </a:extLst>
              </p:cNvPr>
              <p:cNvPicPr>
                <a:picLocks noChangeAspect="1"/>
              </p:cNvPicPr>
              <p:nvPr/>
            </p:nvPicPr>
            <p:blipFill>
              <a:blip r:embed="rId4"/>
              <a:stretch>
                <a:fillRect/>
              </a:stretch>
            </p:blipFill>
            <p:spPr>
              <a:xfrm>
                <a:off x="0" y="339018"/>
                <a:ext cx="5196745" cy="4459110"/>
              </a:xfrm>
              <a:prstGeom prst="rect">
                <a:avLst/>
              </a:prstGeom>
              <a:ln>
                <a:solidFill>
                  <a:schemeClr val="tx1"/>
                </a:solidFill>
              </a:ln>
            </p:spPr>
          </p:pic>
          <p:grpSp>
            <p:nvGrpSpPr>
              <p:cNvPr id="9" name="Group 8">
                <a:extLst>
                  <a:ext uri="{FF2B5EF4-FFF2-40B4-BE49-F238E27FC236}">
                    <a16:creationId xmlns:a16="http://schemas.microsoft.com/office/drawing/2014/main" id="{E5385512-80D3-E4A2-C842-CF9A271B9C83}"/>
                  </a:ext>
                </a:extLst>
              </p:cNvPr>
              <p:cNvGrpSpPr>
                <a:grpSpLocks noChangeAspect="1"/>
              </p:cNvGrpSpPr>
              <p:nvPr/>
            </p:nvGrpSpPr>
            <p:grpSpPr>
              <a:xfrm>
                <a:off x="0" y="4826070"/>
                <a:ext cx="5198783" cy="3060560"/>
                <a:chOff x="269431" y="1255782"/>
                <a:chExt cx="6781800" cy="3992493"/>
              </a:xfrm>
            </p:grpSpPr>
            <p:pic>
              <p:nvPicPr>
                <p:cNvPr id="14" name="Picture 13">
                  <a:extLst>
                    <a:ext uri="{FF2B5EF4-FFF2-40B4-BE49-F238E27FC236}">
                      <a16:creationId xmlns:a16="http://schemas.microsoft.com/office/drawing/2014/main" id="{19CEA387-CB06-FC84-2B6A-BF82E1BD4E9B}"/>
                    </a:ext>
                  </a:extLst>
                </p:cNvPr>
                <p:cNvPicPr>
                  <a:picLocks noChangeAspect="1"/>
                </p:cNvPicPr>
                <p:nvPr/>
              </p:nvPicPr>
              <p:blipFill>
                <a:blip r:embed="rId5"/>
                <a:stretch>
                  <a:fillRect/>
                </a:stretch>
              </p:blipFill>
              <p:spPr>
                <a:xfrm>
                  <a:off x="269431" y="1609725"/>
                  <a:ext cx="6781800" cy="3638550"/>
                </a:xfrm>
                <a:prstGeom prst="rect">
                  <a:avLst/>
                </a:prstGeom>
                <a:ln>
                  <a:solidFill>
                    <a:schemeClr val="tx1"/>
                  </a:solidFill>
                </a:ln>
              </p:spPr>
            </p:pic>
            <p:sp>
              <p:nvSpPr>
                <p:cNvPr id="15" name="TextBox 14">
                  <a:extLst>
                    <a:ext uri="{FF2B5EF4-FFF2-40B4-BE49-F238E27FC236}">
                      <a16:creationId xmlns:a16="http://schemas.microsoft.com/office/drawing/2014/main" id="{8924BCE7-B328-5F3A-9474-02CB3BF77982}"/>
                    </a:ext>
                  </a:extLst>
                </p:cNvPr>
                <p:cNvSpPr txBox="1"/>
                <p:nvPr/>
              </p:nvSpPr>
              <p:spPr>
                <a:xfrm>
                  <a:off x="269431" y="1255782"/>
                  <a:ext cx="6781800" cy="398521"/>
                </a:xfrm>
                <a:prstGeom prst="rect">
                  <a:avLst/>
                </a:prstGeom>
                <a:noFill/>
                <a:ln>
                  <a:noFill/>
                </a:ln>
              </p:spPr>
              <p:txBody>
                <a:bodyPr wrap="square" rtlCol="0">
                  <a:spAutoFit/>
                </a:bodyPr>
                <a:lstStyle/>
                <a:p>
                  <a:r>
                    <a:rPr lang="en-US" sz="1100" dirty="0"/>
                    <a:t>Relationship between Distance and Transition Potential from 1 to 2 (SVM)</a:t>
                  </a:r>
                </a:p>
              </p:txBody>
            </p:sp>
          </p:grpSp>
        </p:grpSp>
        <p:sp>
          <p:nvSpPr>
            <p:cNvPr id="20" name="TextBox 19">
              <a:extLst>
                <a:ext uri="{FF2B5EF4-FFF2-40B4-BE49-F238E27FC236}">
                  <a16:creationId xmlns:a16="http://schemas.microsoft.com/office/drawing/2014/main" id="{5006D1B2-0491-F775-A241-C2F399B54359}"/>
                </a:ext>
              </a:extLst>
            </p:cNvPr>
            <p:cNvSpPr txBox="1"/>
            <p:nvPr/>
          </p:nvSpPr>
          <p:spPr>
            <a:xfrm>
              <a:off x="4671858" y="339018"/>
              <a:ext cx="766618" cy="369332"/>
            </a:xfrm>
            <a:prstGeom prst="rect">
              <a:avLst/>
            </a:prstGeom>
            <a:noFill/>
            <a:ln>
              <a:solidFill>
                <a:schemeClr val="tx1"/>
              </a:solidFill>
            </a:ln>
          </p:spPr>
          <p:txBody>
            <a:bodyPr wrap="square" rtlCol="0">
              <a:spAutoFit/>
            </a:bodyPr>
            <a:lstStyle/>
            <a:p>
              <a:r>
                <a:rPr lang="en-US" dirty="0"/>
                <a:t>Run A</a:t>
              </a:r>
            </a:p>
          </p:txBody>
        </p:sp>
      </p:grpSp>
      <p:sp>
        <p:nvSpPr>
          <p:cNvPr id="24" name="TextBox 23">
            <a:extLst>
              <a:ext uri="{FF2B5EF4-FFF2-40B4-BE49-F238E27FC236}">
                <a16:creationId xmlns:a16="http://schemas.microsoft.com/office/drawing/2014/main" id="{06D827A9-5653-BD7D-AC96-65923D509BE8}"/>
              </a:ext>
            </a:extLst>
          </p:cNvPr>
          <p:cNvSpPr txBox="1"/>
          <p:nvPr/>
        </p:nvSpPr>
        <p:spPr>
          <a:xfrm>
            <a:off x="3002949" y="6328875"/>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Forest to Other</a:t>
            </a:r>
          </a:p>
        </p:txBody>
      </p:sp>
      <p:sp>
        <p:nvSpPr>
          <p:cNvPr id="25" name="TextBox 24">
            <a:extLst>
              <a:ext uri="{FF2B5EF4-FFF2-40B4-BE49-F238E27FC236}">
                <a16:creationId xmlns:a16="http://schemas.microsoft.com/office/drawing/2014/main" id="{D5197E42-3263-50F4-EB4B-8FC3EEF2CF49}"/>
              </a:ext>
            </a:extLst>
          </p:cNvPr>
          <p:cNvSpPr txBox="1"/>
          <p:nvPr/>
        </p:nvSpPr>
        <p:spPr>
          <a:xfrm>
            <a:off x="9412835" y="6328875"/>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Forest to Other</a:t>
            </a:r>
          </a:p>
        </p:txBody>
      </p:sp>
    </p:spTree>
    <p:extLst>
      <p:ext uri="{BB962C8B-B14F-4D97-AF65-F5344CB8AC3E}">
        <p14:creationId xmlns:p14="http://schemas.microsoft.com/office/powerpoint/2010/main" val="382958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3</a:t>
            </a:fld>
            <a:endParaRPr lang="en-US" dirty="0"/>
          </a:p>
        </p:txBody>
      </p:sp>
      <p:sp>
        <p:nvSpPr>
          <p:cNvPr id="16" name="Title 1">
            <a:extLst>
              <a:ext uri="{FF2B5EF4-FFF2-40B4-BE49-F238E27FC236}">
                <a16:creationId xmlns:a16="http://schemas.microsoft.com/office/drawing/2014/main" id="{FBD1DBF3-B4B3-7B5A-60B4-4C0B6A741D12}"/>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SVM </a:t>
            </a:r>
            <a:r>
              <a:rPr lang="en-US" sz="2800" b="1" dirty="0">
                <a:solidFill>
                  <a:sysClr val="windowText" lastClr="000000"/>
                </a:solidFill>
                <a:latin typeface="Calibri" panose="020F0502020204030204"/>
                <a:ea typeface="+mn-ea"/>
                <a:cs typeface="+mn-cs"/>
              </a:rPr>
              <a:t>&amp; Decision Forest Transition Potentials &amp; Regress modules( Forest to Built)</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0E89F6C8-7F7C-E327-15AB-4F6838368AD6}"/>
              </a:ext>
            </a:extLst>
          </p:cNvPr>
          <p:cNvGrpSpPr>
            <a:grpSpLocks noChangeAspect="1"/>
          </p:cNvGrpSpPr>
          <p:nvPr/>
        </p:nvGrpSpPr>
        <p:grpSpPr>
          <a:xfrm>
            <a:off x="105738" y="339018"/>
            <a:ext cx="5332738" cy="6498253"/>
            <a:chOff x="105738" y="339018"/>
            <a:chExt cx="5332738" cy="6498253"/>
          </a:xfrm>
        </p:grpSpPr>
        <p:grpSp>
          <p:nvGrpSpPr>
            <p:cNvPr id="13" name="Group 12">
              <a:extLst>
                <a:ext uri="{FF2B5EF4-FFF2-40B4-BE49-F238E27FC236}">
                  <a16:creationId xmlns:a16="http://schemas.microsoft.com/office/drawing/2014/main" id="{675E1A07-ABC1-0F8C-A8C5-1E78FCCB8881}"/>
                </a:ext>
              </a:extLst>
            </p:cNvPr>
            <p:cNvGrpSpPr>
              <a:grpSpLocks noChangeAspect="1"/>
            </p:cNvGrpSpPr>
            <p:nvPr/>
          </p:nvGrpSpPr>
          <p:grpSpPr>
            <a:xfrm>
              <a:off x="105738" y="339018"/>
              <a:ext cx="4461164" cy="6498253"/>
              <a:chOff x="0" y="319089"/>
              <a:chExt cx="5196746" cy="7569722"/>
            </a:xfrm>
          </p:grpSpPr>
          <p:pic>
            <p:nvPicPr>
              <p:cNvPr id="4" name="Picture 3">
                <a:extLst>
                  <a:ext uri="{FF2B5EF4-FFF2-40B4-BE49-F238E27FC236}">
                    <a16:creationId xmlns:a16="http://schemas.microsoft.com/office/drawing/2014/main" id="{ED36FE8A-A3F1-2DDF-9784-582EBA1A3819}"/>
                  </a:ext>
                </a:extLst>
              </p:cNvPr>
              <p:cNvPicPr>
                <a:picLocks noChangeAspect="1"/>
              </p:cNvPicPr>
              <p:nvPr/>
            </p:nvPicPr>
            <p:blipFill>
              <a:blip r:embed="rId2"/>
              <a:stretch>
                <a:fillRect/>
              </a:stretch>
            </p:blipFill>
            <p:spPr>
              <a:xfrm>
                <a:off x="0" y="319089"/>
                <a:ext cx="5196745" cy="4459111"/>
              </a:xfrm>
              <a:prstGeom prst="rect">
                <a:avLst/>
              </a:prstGeom>
              <a:ln>
                <a:solidFill>
                  <a:schemeClr val="tx1"/>
                </a:solidFill>
              </a:ln>
            </p:spPr>
          </p:pic>
          <p:grpSp>
            <p:nvGrpSpPr>
              <p:cNvPr id="10" name="Group 9">
                <a:extLst>
                  <a:ext uri="{FF2B5EF4-FFF2-40B4-BE49-F238E27FC236}">
                    <a16:creationId xmlns:a16="http://schemas.microsoft.com/office/drawing/2014/main" id="{D1FACCD2-6D85-FC6F-F74E-8C62C3170C06}"/>
                  </a:ext>
                </a:extLst>
              </p:cNvPr>
              <p:cNvGrpSpPr>
                <a:grpSpLocks noChangeAspect="1"/>
              </p:cNvGrpSpPr>
              <p:nvPr/>
            </p:nvGrpSpPr>
            <p:grpSpPr>
              <a:xfrm>
                <a:off x="0" y="4823889"/>
                <a:ext cx="5196746" cy="3064922"/>
                <a:chOff x="170865" y="4990052"/>
                <a:chExt cx="6781801" cy="3999751"/>
              </a:xfrm>
            </p:grpSpPr>
            <p:pic>
              <p:nvPicPr>
                <p:cNvPr id="5" name="Picture 4">
                  <a:extLst>
                    <a:ext uri="{FF2B5EF4-FFF2-40B4-BE49-F238E27FC236}">
                      <a16:creationId xmlns:a16="http://schemas.microsoft.com/office/drawing/2014/main" id="{6D464066-157D-A00B-5BCD-44BABD56BDA1}"/>
                    </a:ext>
                  </a:extLst>
                </p:cNvPr>
                <p:cNvPicPr>
                  <a:picLocks noChangeAspect="1"/>
                </p:cNvPicPr>
                <p:nvPr/>
              </p:nvPicPr>
              <p:blipFill>
                <a:blip r:embed="rId3"/>
                <a:stretch>
                  <a:fillRect/>
                </a:stretch>
              </p:blipFill>
              <p:spPr>
                <a:xfrm>
                  <a:off x="170866" y="5351253"/>
                  <a:ext cx="6781800" cy="3638550"/>
                </a:xfrm>
                <a:prstGeom prst="rect">
                  <a:avLst/>
                </a:prstGeom>
                <a:ln>
                  <a:solidFill>
                    <a:schemeClr val="tx1"/>
                  </a:solidFill>
                </a:ln>
              </p:spPr>
            </p:pic>
            <p:sp>
              <p:nvSpPr>
                <p:cNvPr id="7" name="TextBox 6">
                  <a:extLst>
                    <a:ext uri="{FF2B5EF4-FFF2-40B4-BE49-F238E27FC236}">
                      <a16:creationId xmlns:a16="http://schemas.microsoft.com/office/drawing/2014/main" id="{2B1CE574-B5D4-EAE4-B1AD-B41158F36CA7}"/>
                    </a:ext>
                  </a:extLst>
                </p:cNvPr>
                <p:cNvSpPr txBox="1"/>
                <p:nvPr/>
              </p:nvSpPr>
              <p:spPr>
                <a:xfrm>
                  <a:off x="170865" y="4990052"/>
                  <a:ext cx="6781799" cy="397696"/>
                </a:xfrm>
                <a:prstGeom prst="rect">
                  <a:avLst/>
                </a:prstGeom>
                <a:noFill/>
              </p:spPr>
              <p:txBody>
                <a:bodyPr wrap="square" rtlCol="0">
                  <a:spAutoFit/>
                </a:bodyPr>
                <a:lstStyle/>
                <a:p>
                  <a:r>
                    <a:rPr lang="en-US" sz="1100" dirty="0"/>
                    <a:t>Relationship between Distance and Transition Potential for 1 to 3(SVM)</a:t>
                  </a:r>
                </a:p>
              </p:txBody>
            </p:sp>
          </p:grpSp>
        </p:grpSp>
        <p:sp>
          <p:nvSpPr>
            <p:cNvPr id="14" name="TextBox 13">
              <a:extLst>
                <a:ext uri="{FF2B5EF4-FFF2-40B4-BE49-F238E27FC236}">
                  <a16:creationId xmlns:a16="http://schemas.microsoft.com/office/drawing/2014/main" id="{50C746A3-76BD-58BA-3AB9-BEBE61145B49}"/>
                </a:ext>
              </a:extLst>
            </p:cNvPr>
            <p:cNvSpPr txBox="1">
              <a:spLocks noChangeAspect="1"/>
            </p:cNvSpPr>
            <p:nvPr/>
          </p:nvSpPr>
          <p:spPr>
            <a:xfrm>
              <a:off x="4671858" y="339018"/>
              <a:ext cx="766618" cy="369332"/>
            </a:xfrm>
            <a:prstGeom prst="rect">
              <a:avLst/>
            </a:prstGeom>
            <a:noFill/>
            <a:ln>
              <a:solidFill>
                <a:schemeClr val="tx1"/>
              </a:solidFill>
            </a:ln>
          </p:spPr>
          <p:txBody>
            <a:bodyPr wrap="square" rtlCol="0">
              <a:spAutoFit/>
            </a:bodyPr>
            <a:lstStyle/>
            <a:p>
              <a:r>
                <a:rPr lang="en-US" dirty="0"/>
                <a:t>Run A</a:t>
              </a:r>
            </a:p>
          </p:txBody>
        </p:sp>
      </p:grpSp>
      <p:grpSp>
        <p:nvGrpSpPr>
          <p:cNvPr id="20" name="Group 19">
            <a:extLst>
              <a:ext uri="{FF2B5EF4-FFF2-40B4-BE49-F238E27FC236}">
                <a16:creationId xmlns:a16="http://schemas.microsoft.com/office/drawing/2014/main" id="{538539CA-04EE-3319-49B2-E7A2E149BE5E}"/>
              </a:ext>
            </a:extLst>
          </p:cNvPr>
          <p:cNvGrpSpPr>
            <a:grpSpLocks noChangeAspect="1"/>
          </p:cNvGrpSpPr>
          <p:nvPr/>
        </p:nvGrpSpPr>
        <p:grpSpPr>
          <a:xfrm>
            <a:off x="6646073" y="338108"/>
            <a:ext cx="5210460" cy="6499163"/>
            <a:chOff x="6646073" y="338108"/>
            <a:chExt cx="5210460" cy="6499163"/>
          </a:xfrm>
        </p:grpSpPr>
        <p:grpSp>
          <p:nvGrpSpPr>
            <p:cNvPr id="18" name="Group 17">
              <a:extLst>
                <a:ext uri="{FF2B5EF4-FFF2-40B4-BE49-F238E27FC236}">
                  <a16:creationId xmlns:a16="http://schemas.microsoft.com/office/drawing/2014/main" id="{45410ECC-8F8F-359B-D56C-F656E153724E}"/>
                </a:ext>
              </a:extLst>
            </p:cNvPr>
            <p:cNvGrpSpPr>
              <a:grpSpLocks noChangeAspect="1"/>
            </p:cNvGrpSpPr>
            <p:nvPr/>
          </p:nvGrpSpPr>
          <p:grpSpPr>
            <a:xfrm>
              <a:off x="6646073" y="338108"/>
              <a:ext cx="4345200" cy="6499163"/>
              <a:chOff x="6110364" y="319089"/>
              <a:chExt cx="5000472" cy="7479260"/>
            </a:xfrm>
          </p:grpSpPr>
          <p:pic>
            <p:nvPicPr>
              <p:cNvPr id="2" name="Picture 1">
                <a:extLst>
                  <a:ext uri="{FF2B5EF4-FFF2-40B4-BE49-F238E27FC236}">
                    <a16:creationId xmlns:a16="http://schemas.microsoft.com/office/drawing/2014/main" id="{E6F53DAC-7146-E7FB-59FB-B8AA7DAF7A25}"/>
                  </a:ext>
                </a:extLst>
              </p:cNvPr>
              <p:cNvPicPr>
                <a:picLocks noChangeAspect="1"/>
              </p:cNvPicPr>
              <p:nvPr/>
            </p:nvPicPr>
            <p:blipFill>
              <a:blip r:embed="rId4"/>
              <a:stretch>
                <a:fillRect/>
              </a:stretch>
            </p:blipFill>
            <p:spPr>
              <a:xfrm>
                <a:off x="6110364" y="319089"/>
                <a:ext cx="5000472" cy="4453635"/>
              </a:xfrm>
              <a:prstGeom prst="rect">
                <a:avLst/>
              </a:prstGeom>
              <a:ln>
                <a:solidFill>
                  <a:schemeClr val="tx1"/>
                </a:solidFill>
              </a:ln>
            </p:spPr>
          </p:pic>
          <p:grpSp>
            <p:nvGrpSpPr>
              <p:cNvPr id="11" name="Group 10">
                <a:extLst>
                  <a:ext uri="{FF2B5EF4-FFF2-40B4-BE49-F238E27FC236}">
                    <a16:creationId xmlns:a16="http://schemas.microsoft.com/office/drawing/2014/main" id="{E6848088-040B-E1BB-2817-4434C0BC8C64}"/>
                  </a:ext>
                </a:extLst>
              </p:cNvPr>
              <p:cNvGrpSpPr>
                <a:grpSpLocks noChangeAspect="1"/>
              </p:cNvGrpSpPr>
              <p:nvPr/>
            </p:nvGrpSpPr>
            <p:grpSpPr>
              <a:xfrm>
                <a:off x="6110364" y="4850522"/>
                <a:ext cx="4986191" cy="2947827"/>
                <a:chOff x="7310588" y="5181621"/>
                <a:chExt cx="6781801" cy="4009387"/>
              </a:xfrm>
            </p:grpSpPr>
            <p:pic>
              <p:nvPicPr>
                <p:cNvPr id="3" name="Picture 2">
                  <a:extLst>
                    <a:ext uri="{FF2B5EF4-FFF2-40B4-BE49-F238E27FC236}">
                      <a16:creationId xmlns:a16="http://schemas.microsoft.com/office/drawing/2014/main" id="{B85AC176-17A6-6337-2385-E3EEC659A455}"/>
                    </a:ext>
                  </a:extLst>
                </p:cNvPr>
                <p:cNvPicPr>
                  <a:picLocks noChangeAspect="1"/>
                </p:cNvPicPr>
                <p:nvPr/>
              </p:nvPicPr>
              <p:blipFill>
                <a:blip r:embed="rId5"/>
                <a:stretch>
                  <a:fillRect/>
                </a:stretch>
              </p:blipFill>
              <p:spPr>
                <a:xfrm>
                  <a:off x="7310588" y="5552458"/>
                  <a:ext cx="6781800" cy="3638550"/>
                </a:xfrm>
                <a:prstGeom prst="rect">
                  <a:avLst/>
                </a:prstGeom>
                <a:ln>
                  <a:solidFill>
                    <a:schemeClr val="tx1"/>
                  </a:solidFill>
                </a:ln>
              </p:spPr>
            </p:pic>
            <p:sp>
              <p:nvSpPr>
                <p:cNvPr id="9" name="TextBox 8">
                  <a:extLst>
                    <a:ext uri="{FF2B5EF4-FFF2-40B4-BE49-F238E27FC236}">
                      <a16:creationId xmlns:a16="http://schemas.microsoft.com/office/drawing/2014/main" id="{4841930E-7AA6-B1AF-72A3-BC4E97755B46}"/>
                    </a:ext>
                  </a:extLst>
                </p:cNvPr>
                <p:cNvSpPr txBox="1"/>
                <p:nvPr/>
              </p:nvSpPr>
              <p:spPr>
                <a:xfrm>
                  <a:off x="7310588" y="5181621"/>
                  <a:ext cx="6781801" cy="409479"/>
                </a:xfrm>
                <a:prstGeom prst="rect">
                  <a:avLst/>
                </a:prstGeom>
                <a:noFill/>
              </p:spPr>
              <p:txBody>
                <a:bodyPr wrap="square" rtlCol="0">
                  <a:spAutoFit/>
                </a:bodyPr>
                <a:lstStyle/>
                <a:p>
                  <a:r>
                    <a:rPr lang="en-US" sz="1100" dirty="0"/>
                    <a:t>Relationship between Distance and Transition Potential for 1 to 3(DF)</a:t>
                  </a:r>
                </a:p>
              </p:txBody>
            </p:sp>
          </p:grpSp>
        </p:grpSp>
        <p:sp>
          <p:nvSpPr>
            <p:cNvPr id="15" name="TextBox 14">
              <a:extLst>
                <a:ext uri="{FF2B5EF4-FFF2-40B4-BE49-F238E27FC236}">
                  <a16:creationId xmlns:a16="http://schemas.microsoft.com/office/drawing/2014/main" id="{F8BC2E90-5CEF-365C-4392-784D836B6186}"/>
                </a:ext>
              </a:extLst>
            </p:cNvPr>
            <p:cNvSpPr txBox="1"/>
            <p:nvPr/>
          </p:nvSpPr>
          <p:spPr>
            <a:xfrm>
              <a:off x="11090350" y="339018"/>
              <a:ext cx="766183" cy="369122"/>
            </a:xfrm>
            <a:prstGeom prst="rect">
              <a:avLst/>
            </a:prstGeom>
            <a:noFill/>
            <a:ln>
              <a:solidFill>
                <a:schemeClr val="tx1"/>
              </a:solidFill>
            </a:ln>
          </p:spPr>
          <p:txBody>
            <a:bodyPr wrap="square" rtlCol="0">
              <a:spAutoFit/>
            </a:bodyPr>
            <a:lstStyle/>
            <a:p>
              <a:r>
                <a:rPr lang="en-US" dirty="0"/>
                <a:t>Run B</a:t>
              </a:r>
            </a:p>
          </p:txBody>
        </p:sp>
      </p:grpSp>
      <p:sp>
        <p:nvSpPr>
          <p:cNvPr id="21" name="TextBox 20">
            <a:extLst>
              <a:ext uri="{FF2B5EF4-FFF2-40B4-BE49-F238E27FC236}">
                <a16:creationId xmlns:a16="http://schemas.microsoft.com/office/drawing/2014/main" id="{ADE9BFAC-6F20-414C-853B-230203299D52}"/>
              </a:ext>
            </a:extLst>
          </p:cNvPr>
          <p:cNvSpPr txBox="1"/>
          <p:nvPr/>
        </p:nvSpPr>
        <p:spPr>
          <a:xfrm>
            <a:off x="9411556" y="6363658"/>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Forest to Built</a:t>
            </a:r>
          </a:p>
        </p:txBody>
      </p:sp>
      <p:sp>
        <p:nvSpPr>
          <p:cNvPr id="22" name="TextBox 21">
            <a:extLst>
              <a:ext uri="{FF2B5EF4-FFF2-40B4-BE49-F238E27FC236}">
                <a16:creationId xmlns:a16="http://schemas.microsoft.com/office/drawing/2014/main" id="{E8FFC991-AF36-9194-5B54-5BC681BABC43}"/>
              </a:ext>
            </a:extLst>
          </p:cNvPr>
          <p:cNvSpPr txBox="1"/>
          <p:nvPr/>
        </p:nvSpPr>
        <p:spPr>
          <a:xfrm>
            <a:off x="2999595" y="6363658"/>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Forest to Built</a:t>
            </a:r>
          </a:p>
        </p:txBody>
      </p:sp>
    </p:spTree>
    <p:extLst>
      <p:ext uri="{BB962C8B-B14F-4D97-AF65-F5344CB8AC3E}">
        <p14:creationId xmlns:p14="http://schemas.microsoft.com/office/powerpoint/2010/main" val="342243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4</a:t>
            </a:fld>
            <a:endParaRPr lang="en-US" dirty="0"/>
          </a:p>
        </p:txBody>
      </p:sp>
      <p:sp>
        <p:nvSpPr>
          <p:cNvPr id="18" name="Title 1">
            <a:extLst>
              <a:ext uri="{FF2B5EF4-FFF2-40B4-BE49-F238E27FC236}">
                <a16:creationId xmlns:a16="http://schemas.microsoft.com/office/drawing/2014/main" id="{EA9167E0-9D39-B825-4A51-F61219BACBBC}"/>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SVM </a:t>
            </a:r>
            <a:r>
              <a:rPr lang="en-US" sz="2800" b="1" dirty="0">
                <a:solidFill>
                  <a:sysClr val="windowText" lastClr="000000"/>
                </a:solidFill>
                <a:latin typeface="Calibri" panose="020F0502020204030204"/>
                <a:ea typeface="+mn-ea"/>
                <a:cs typeface="+mn-cs"/>
              </a:rPr>
              <a:t>&amp; Decision Forest Transition Potentials &amp; Regress modules(Other to Built)</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770E8E78-9C35-0467-35E8-44A839FAAAEE}"/>
              </a:ext>
            </a:extLst>
          </p:cNvPr>
          <p:cNvGrpSpPr>
            <a:grpSpLocks noChangeAspect="1"/>
          </p:cNvGrpSpPr>
          <p:nvPr/>
        </p:nvGrpSpPr>
        <p:grpSpPr>
          <a:xfrm>
            <a:off x="144219" y="345384"/>
            <a:ext cx="4430804" cy="6410332"/>
            <a:chOff x="-1" y="319089"/>
            <a:chExt cx="5196746" cy="7518471"/>
          </a:xfrm>
        </p:grpSpPr>
        <p:pic>
          <p:nvPicPr>
            <p:cNvPr id="4" name="Picture 3">
              <a:extLst>
                <a:ext uri="{FF2B5EF4-FFF2-40B4-BE49-F238E27FC236}">
                  <a16:creationId xmlns:a16="http://schemas.microsoft.com/office/drawing/2014/main" id="{D29315D1-6E2F-40CB-9334-EDCB605A4008}"/>
                </a:ext>
              </a:extLst>
            </p:cNvPr>
            <p:cNvPicPr>
              <a:picLocks noChangeAspect="1"/>
            </p:cNvPicPr>
            <p:nvPr/>
          </p:nvPicPr>
          <p:blipFill>
            <a:blip r:embed="rId2"/>
            <a:stretch>
              <a:fillRect/>
            </a:stretch>
          </p:blipFill>
          <p:spPr>
            <a:xfrm>
              <a:off x="0" y="319089"/>
              <a:ext cx="5196745" cy="4459111"/>
            </a:xfrm>
            <a:prstGeom prst="rect">
              <a:avLst/>
            </a:prstGeom>
            <a:ln>
              <a:solidFill>
                <a:schemeClr val="tx1"/>
              </a:solidFill>
            </a:ln>
          </p:spPr>
        </p:pic>
        <p:grpSp>
          <p:nvGrpSpPr>
            <p:cNvPr id="10" name="Group 9">
              <a:extLst>
                <a:ext uri="{FF2B5EF4-FFF2-40B4-BE49-F238E27FC236}">
                  <a16:creationId xmlns:a16="http://schemas.microsoft.com/office/drawing/2014/main" id="{A0B6667E-8091-9DB7-8257-E596E287C23A}"/>
                </a:ext>
              </a:extLst>
            </p:cNvPr>
            <p:cNvGrpSpPr>
              <a:grpSpLocks noChangeAspect="1"/>
            </p:cNvGrpSpPr>
            <p:nvPr/>
          </p:nvGrpSpPr>
          <p:grpSpPr>
            <a:xfrm>
              <a:off x="-1" y="4778200"/>
              <a:ext cx="5196745" cy="3059360"/>
              <a:chOff x="1358075" y="5561467"/>
              <a:chExt cx="6781800" cy="3992493"/>
            </a:xfrm>
          </p:grpSpPr>
          <p:pic>
            <p:nvPicPr>
              <p:cNvPr id="5" name="Picture 4">
                <a:extLst>
                  <a:ext uri="{FF2B5EF4-FFF2-40B4-BE49-F238E27FC236}">
                    <a16:creationId xmlns:a16="http://schemas.microsoft.com/office/drawing/2014/main" id="{564CF93D-5428-4766-CE8A-12B342FEAE69}"/>
                  </a:ext>
                </a:extLst>
              </p:cNvPr>
              <p:cNvPicPr>
                <a:picLocks noChangeAspect="1"/>
              </p:cNvPicPr>
              <p:nvPr/>
            </p:nvPicPr>
            <p:blipFill>
              <a:blip r:embed="rId3"/>
              <a:stretch>
                <a:fillRect/>
              </a:stretch>
            </p:blipFill>
            <p:spPr>
              <a:xfrm>
                <a:off x="1358075" y="5915410"/>
                <a:ext cx="6781800" cy="3638550"/>
              </a:xfrm>
              <a:prstGeom prst="rect">
                <a:avLst/>
              </a:prstGeom>
              <a:ln>
                <a:solidFill>
                  <a:schemeClr val="tx1"/>
                </a:solidFill>
              </a:ln>
            </p:spPr>
          </p:pic>
          <p:sp>
            <p:nvSpPr>
              <p:cNvPr id="7" name="TextBox 6">
                <a:extLst>
                  <a:ext uri="{FF2B5EF4-FFF2-40B4-BE49-F238E27FC236}">
                    <a16:creationId xmlns:a16="http://schemas.microsoft.com/office/drawing/2014/main" id="{3BAFDE61-62CE-11ED-7943-8A2F6B288112}"/>
                  </a:ext>
                </a:extLst>
              </p:cNvPr>
              <p:cNvSpPr txBox="1"/>
              <p:nvPr/>
            </p:nvSpPr>
            <p:spPr>
              <a:xfrm>
                <a:off x="1358075" y="5561467"/>
                <a:ext cx="6781800" cy="353943"/>
              </a:xfrm>
              <a:prstGeom prst="rect">
                <a:avLst/>
              </a:prstGeom>
              <a:noFill/>
            </p:spPr>
            <p:txBody>
              <a:bodyPr wrap="square" rtlCol="0">
                <a:spAutoFit/>
              </a:bodyPr>
              <a:lstStyle/>
              <a:p>
                <a:r>
                  <a:rPr lang="en-US" sz="1100" dirty="0"/>
                  <a:t>Relationship between Distance and Transition Potential for 2 to 3(SVM)</a:t>
                </a:r>
              </a:p>
            </p:txBody>
          </p:sp>
        </p:grpSp>
      </p:grpSp>
      <p:grpSp>
        <p:nvGrpSpPr>
          <p:cNvPr id="14" name="Group 13">
            <a:extLst>
              <a:ext uri="{FF2B5EF4-FFF2-40B4-BE49-F238E27FC236}">
                <a16:creationId xmlns:a16="http://schemas.microsoft.com/office/drawing/2014/main" id="{EECF3172-340D-49CC-E6DB-5603FA804185}"/>
              </a:ext>
            </a:extLst>
          </p:cNvPr>
          <p:cNvGrpSpPr>
            <a:grpSpLocks noChangeAspect="1"/>
          </p:cNvGrpSpPr>
          <p:nvPr/>
        </p:nvGrpSpPr>
        <p:grpSpPr>
          <a:xfrm>
            <a:off x="6662538" y="356735"/>
            <a:ext cx="4334819" cy="6398981"/>
            <a:chOff x="6275132" y="324513"/>
            <a:chExt cx="5042244" cy="7443268"/>
          </a:xfrm>
        </p:grpSpPr>
        <p:pic>
          <p:nvPicPr>
            <p:cNvPr id="2" name="Picture 1">
              <a:extLst>
                <a:ext uri="{FF2B5EF4-FFF2-40B4-BE49-F238E27FC236}">
                  <a16:creationId xmlns:a16="http://schemas.microsoft.com/office/drawing/2014/main" id="{79750A17-9962-71CE-1F53-8668FD6F9360}"/>
                </a:ext>
              </a:extLst>
            </p:cNvPr>
            <p:cNvPicPr>
              <a:picLocks noChangeAspect="1"/>
            </p:cNvPicPr>
            <p:nvPr/>
          </p:nvPicPr>
          <p:blipFill>
            <a:blip r:embed="rId4"/>
            <a:stretch>
              <a:fillRect/>
            </a:stretch>
          </p:blipFill>
          <p:spPr>
            <a:xfrm>
              <a:off x="6275133" y="324513"/>
              <a:ext cx="5037389" cy="4453687"/>
            </a:xfrm>
            <a:prstGeom prst="rect">
              <a:avLst/>
            </a:prstGeom>
            <a:ln>
              <a:solidFill>
                <a:schemeClr val="tx1"/>
              </a:solidFill>
            </a:ln>
          </p:spPr>
        </p:pic>
        <p:grpSp>
          <p:nvGrpSpPr>
            <p:cNvPr id="12" name="Group 11">
              <a:extLst>
                <a:ext uri="{FF2B5EF4-FFF2-40B4-BE49-F238E27FC236}">
                  <a16:creationId xmlns:a16="http://schemas.microsoft.com/office/drawing/2014/main" id="{7DD5A732-771A-795D-B07D-A8DC3817A21D}"/>
                </a:ext>
              </a:extLst>
            </p:cNvPr>
            <p:cNvGrpSpPr>
              <a:grpSpLocks noChangeAspect="1"/>
            </p:cNvGrpSpPr>
            <p:nvPr/>
          </p:nvGrpSpPr>
          <p:grpSpPr>
            <a:xfrm>
              <a:off x="6275132" y="4839982"/>
              <a:ext cx="5042244" cy="2927799"/>
              <a:chOff x="7269183" y="5309273"/>
              <a:chExt cx="6781800" cy="3937879"/>
            </a:xfrm>
          </p:grpSpPr>
          <p:pic>
            <p:nvPicPr>
              <p:cNvPr id="3" name="Picture 2">
                <a:extLst>
                  <a:ext uri="{FF2B5EF4-FFF2-40B4-BE49-F238E27FC236}">
                    <a16:creationId xmlns:a16="http://schemas.microsoft.com/office/drawing/2014/main" id="{D39C35BC-8B1C-9D50-FA3D-15DABD308540}"/>
                  </a:ext>
                </a:extLst>
              </p:cNvPr>
              <p:cNvPicPr>
                <a:picLocks noChangeAspect="1"/>
              </p:cNvPicPr>
              <p:nvPr/>
            </p:nvPicPr>
            <p:blipFill>
              <a:blip r:embed="rId5"/>
              <a:stretch>
                <a:fillRect/>
              </a:stretch>
            </p:blipFill>
            <p:spPr>
              <a:xfrm>
                <a:off x="7269183" y="5608602"/>
                <a:ext cx="6781800" cy="3638550"/>
              </a:xfrm>
              <a:prstGeom prst="rect">
                <a:avLst/>
              </a:prstGeom>
              <a:ln>
                <a:solidFill>
                  <a:schemeClr val="tx1"/>
                </a:solidFill>
              </a:ln>
            </p:spPr>
          </p:pic>
          <p:sp>
            <p:nvSpPr>
              <p:cNvPr id="8" name="TextBox 7">
                <a:extLst>
                  <a:ext uri="{FF2B5EF4-FFF2-40B4-BE49-F238E27FC236}">
                    <a16:creationId xmlns:a16="http://schemas.microsoft.com/office/drawing/2014/main" id="{BAEDA897-CC46-3180-C21B-EA362D7677EC}"/>
                  </a:ext>
                </a:extLst>
              </p:cNvPr>
              <p:cNvSpPr txBox="1"/>
              <p:nvPr/>
            </p:nvSpPr>
            <p:spPr>
              <a:xfrm>
                <a:off x="7269183" y="5309273"/>
                <a:ext cx="6781800" cy="353943"/>
              </a:xfrm>
              <a:prstGeom prst="rect">
                <a:avLst/>
              </a:prstGeom>
              <a:noFill/>
            </p:spPr>
            <p:txBody>
              <a:bodyPr wrap="square" rtlCol="0">
                <a:spAutoFit/>
              </a:bodyPr>
              <a:lstStyle/>
              <a:p>
                <a:r>
                  <a:rPr lang="en-US" sz="1100" dirty="0"/>
                  <a:t>Relationship between Distance and Transition Potential for 2 to 3(SVM)</a:t>
                </a:r>
              </a:p>
            </p:txBody>
          </p:sp>
        </p:grpSp>
      </p:grpSp>
      <p:sp>
        <p:nvSpPr>
          <p:cNvPr id="16" name="TextBox 15">
            <a:extLst>
              <a:ext uri="{FF2B5EF4-FFF2-40B4-BE49-F238E27FC236}">
                <a16:creationId xmlns:a16="http://schemas.microsoft.com/office/drawing/2014/main" id="{4DE39D9E-E650-E47A-5F90-E3FFD9346A4A}"/>
              </a:ext>
            </a:extLst>
          </p:cNvPr>
          <p:cNvSpPr txBox="1"/>
          <p:nvPr/>
        </p:nvSpPr>
        <p:spPr>
          <a:xfrm>
            <a:off x="11090350" y="339018"/>
            <a:ext cx="766183" cy="369122"/>
          </a:xfrm>
          <a:prstGeom prst="rect">
            <a:avLst/>
          </a:prstGeom>
          <a:noFill/>
          <a:ln>
            <a:solidFill>
              <a:schemeClr val="tx1"/>
            </a:solidFill>
          </a:ln>
        </p:spPr>
        <p:txBody>
          <a:bodyPr wrap="square" rtlCol="0">
            <a:spAutoFit/>
          </a:bodyPr>
          <a:lstStyle/>
          <a:p>
            <a:r>
              <a:rPr lang="en-US" dirty="0"/>
              <a:t>Run B</a:t>
            </a:r>
          </a:p>
        </p:txBody>
      </p:sp>
      <p:sp>
        <p:nvSpPr>
          <p:cNvPr id="17" name="TextBox 16">
            <a:extLst>
              <a:ext uri="{FF2B5EF4-FFF2-40B4-BE49-F238E27FC236}">
                <a16:creationId xmlns:a16="http://schemas.microsoft.com/office/drawing/2014/main" id="{CD0F6909-5235-0CC3-9CFE-B7B94B5F8DB7}"/>
              </a:ext>
            </a:extLst>
          </p:cNvPr>
          <p:cNvSpPr txBox="1">
            <a:spLocks noChangeAspect="1"/>
          </p:cNvSpPr>
          <p:nvPr/>
        </p:nvSpPr>
        <p:spPr>
          <a:xfrm>
            <a:off x="4671858" y="339018"/>
            <a:ext cx="766618" cy="369332"/>
          </a:xfrm>
          <a:prstGeom prst="rect">
            <a:avLst/>
          </a:prstGeom>
          <a:noFill/>
          <a:ln>
            <a:solidFill>
              <a:schemeClr val="tx1"/>
            </a:solidFill>
          </a:ln>
        </p:spPr>
        <p:txBody>
          <a:bodyPr wrap="square" rtlCol="0">
            <a:spAutoFit/>
          </a:bodyPr>
          <a:lstStyle/>
          <a:p>
            <a:r>
              <a:rPr lang="en-US" dirty="0"/>
              <a:t>Run A</a:t>
            </a:r>
          </a:p>
        </p:txBody>
      </p:sp>
      <p:sp>
        <p:nvSpPr>
          <p:cNvPr id="19" name="TextBox 18">
            <a:extLst>
              <a:ext uri="{FF2B5EF4-FFF2-40B4-BE49-F238E27FC236}">
                <a16:creationId xmlns:a16="http://schemas.microsoft.com/office/drawing/2014/main" id="{BB65E8D3-8223-D8C7-3305-BB1B7ACFFCF1}"/>
              </a:ext>
            </a:extLst>
          </p:cNvPr>
          <p:cNvSpPr txBox="1"/>
          <p:nvPr/>
        </p:nvSpPr>
        <p:spPr>
          <a:xfrm>
            <a:off x="3000502" y="6283769"/>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Other to Built</a:t>
            </a:r>
          </a:p>
        </p:txBody>
      </p:sp>
      <p:sp>
        <p:nvSpPr>
          <p:cNvPr id="21" name="TextBox 20">
            <a:extLst>
              <a:ext uri="{FF2B5EF4-FFF2-40B4-BE49-F238E27FC236}">
                <a16:creationId xmlns:a16="http://schemas.microsoft.com/office/drawing/2014/main" id="{FA3C4FF5-4C58-95EE-48CB-44AD76030E52}"/>
              </a:ext>
            </a:extLst>
          </p:cNvPr>
          <p:cNvSpPr txBox="1"/>
          <p:nvPr/>
        </p:nvSpPr>
        <p:spPr>
          <a:xfrm>
            <a:off x="9425878" y="6282248"/>
            <a:ext cx="1567306" cy="473468"/>
          </a:xfrm>
          <a:prstGeom prst="rect">
            <a:avLst/>
          </a:prstGeom>
          <a:noFill/>
          <a:ln>
            <a:solidFill>
              <a:schemeClr val="tx1"/>
            </a:solidFill>
          </a:ln>
        </p:spPr>
        <p:txBody>
          <a:bodyPr wrap="square" rtlCol="0">
            <a:spAutoFit/>
          </a:bodyPr>
          <a:lstStyle/>
          <a:p>
            <a:r>
              <a:rPr lang="en-US" sz="800" dirty="0"/>
              <a:t>x = 1971- Distance to Built</a:t>
            </a:r>
          </a:p>
          <a:p>
            <a:r>
              <a:rPr lang="en-US" sz="800" dirty="0"/>
              <a:t>y = Transition potential from Other to Built</a:t>
            </a:r>
          </a:p>
        </p:txBody>
      </p:sp>
    </p:spTree>
    <p:extLst>
      <p:ext uri="{BB962C8B-B14F-4D97-AF65-F5344CB8AC3E}">
        <p14:creationId xmlns:p14="http://schemas.microsoft.com/office/powerpoint/2010/main" val="330792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5</a:t>
            </a:fld>
            <a:endParaRPr lang="en-US" dirty="0"/>
          </a:p>
        </p:txBody>
      </p:sp>
      <p:sp>
        <p:nvSpPr>
          <p:cNvPr id="3" name="TextBox 2">
            <a:extLst>
              <a:ext uri="{FF2B5EF4-FFF2-40B4-BE49-F238E27FC236}">
                <a16:creationId xmlns:a16="http://schemas.microsoft.com/office/drawing/2014/main" id="{DFDEE663-7327-52EC-89C8-5E926E71AA77}"/>
              </a:ext>
            </a:extLst>
          </p:cNvPr>
          <p:cNvSpPr txBox="1"/>
          <p:nvPr/>
        </p:nvSpPr>
        <p:spPr>
          <a:xfrm>
            <a:off x="-1" y="3588535"/>
            <a:ext cx="7461850" cy="3539430"/>
          </a:xfrm>
          <a:prstGeom prst="rect">
            <a:avLst/>
          </a:prstGeom>
          <a:noFill/>
          <a:ln>
            <a:noFill/>
          </a:ln>
        </p:spPr>
        <p:txBody>
          <a:bodyPr wrap="square" numCol="2"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 dirty="0"/>
              <a:t>The total number of Hits using SVM is 155 as shown in Table D, of which 106 were simulated as the change from Forest to Built and 49 changed from Other to Built, and were actually Built in the 1999 reference. </a:t>
            </a:r>
          </a:p>
          <a:p>
            <a:r>
              <a:rPr lang="en" dirty="0"/>
              <a:t>During the 1985-1999 time interval, the simulated change is 3295 pixels ( Table C) and the reference change is 5</a:t>
            </a:r>
            <a:r>
              <a:rPr lang="en-US" dirty="0">
                <a:latin typeface="Calibri" panose="020F0502020204030204" pitchFamily="34" charset="0"/>
              </a:rPr>
              <a:t>279 pixels as indicated in Table B.</a:t>
            </a:r>
          </a:p>
          <a:p>
            <a:r>
              <a:rPr lang="en" dirty="0"/>
              <a:t>Also applying the crosstab of 1971 and 1985, the total reference change between calibration time is 3431 pixels (Table A). These changes are Forest to Other (409), Forest to Built (2236), and Other to Built (786). </a:t>
            </a:r>
          </a:p>
          <a:p>
            <a:endParaRPr lang="en" dirty="0"/>
          </a:p>
          <a:p>
            <a:r>
              <a:rPr lang="en" dirty="0"/>
              <a:t>The difference betwe</a:t>
            </a:r>
            <a:r>
              <a:rPr lang="en-US" dirty="0"/>
              <a:t>e</a:t>
            </a:r>
            <a:r>
              <a:rPr lang="en" dirty="0"/>
              <a:t>n the change during the calibration and validation time intervals shows that the pattern of change has accelerated. Also, the simulated change is lesser because the inputs that the Land Change Modeler (LCM) uses in t</a:t>
            </a:r>
            <a:r>
              <a:rPr lang="en-US" dirty="0"/>
              <a:t>he</a:t>
            </a:r>
            <a:r>
              <a:rPr lang="en" dirty="0"/>
              <a:t> extrapolation is the change from t</a:t>
            </a:r>
            <a:r>
              <a:rPr lang="en-US" dirty="0"/>
              <a:t>he</a:t>
            </a:r>
            <a:r>
              <a:rPr lang="en" dirty="0"/>
              <a:t> calibration period and Markov’s matrix and thus does not have any information about the quantity of change in 1999. Also the the simulation based on linear change which in actuality isn’t.  Hence the difference in the quantity of change.</a:t>
            </a:r>
            <a:endParaRPr lang="en-US" dirty="0">
              <a:latin typeface="Calibri" panose="020F0502020204030204" pitchFamily="34" charset="0"/>
            </a:endParaRPr>
          </a:p>
          <a:p>
            <a:endParaRPr lang="en-US" dirty="0">
              <a:sym typeface="Arial"/>
            </a:endParaRPr>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Simulated Change from 1985 – 1999 validation using </a:t>
            </a:r>
            <a:r>
              <a:rPr kumimoji="0" lang="en-US" sz="2800" b="1"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CrossTab</a:t>
            </a:r>
            <a:r>
              <a:rPr lang="en-US" sz="2800" b="1" dirty="0">
                <a:latin typeface="Calibri" panose="020F0502020204030204"/>
                <a:ea typeface="+mn-ea"/>
                <a:cs typeface="+mn-cs"/>
              </a:rPr>
              <a:t> </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F42029-6FED-4E1C-BEA2-9B6DC1C2E5D6}"/>
              </a:ext>
            </a:extLst>
          </p:cNvPr>
          <p:cNvPicPr>
            <a:picLocks noChangeAspect="1"/>
          </p:cNvPicPr>
          <p:nvPr/>
        </p:nvPicPr>
        <p:blipFill>
          <a:blip r:embed="rId2"/>
          <a:stretch>
            <a:fillRect/>
          </a:stretch>
        </p:blipFill>
        <p:spPr>
          <a:xfrm>
            <a:off x="84448" y="379514"/>
            <a:ext cx="4986316" cy="3108182"/>
          </a:xfrm>
          <a:prstGeom prst="rect">
            <a:avLst/>
          </a:prstGeom>
          <a:ln>
            <a:solidFill>
              <a:schemeClr val="tx1"/>
            </a:solidFill>
          </a:ln>
        </p:spPr>
      </p:pic>
      <p:grpSp>
        <p:nvGrpSpPr>
          <p:cNvPr id="9" name="Group 8">
            <a:extLst>
              <a:ext uri="{FF2B5EF4-FFF2-40B4-BE49-F238E27FC236}">
                <a16:creationId xmlns:a16="http://schemas.microsoft.com/office/drawing/2014/main" id="{AAAB45B2-40C8-F99A-D72C-58B32C09BE79}"/>
              </a:ext>
            </a:extLst>
          </p:cNvPr>
          <p:cNvGrpSpPr>
            <a:grpSpLocks noChangeAspect="1"/>
          </p:cNvGrpSpPr>
          <p:nvPr/>
        </p:nvGrpSpPr>
        <p:grpSpPr>
          <a:xfrm>
            <a:off x="6957543" y="374977"/>
            <a:ext cx="4658068" cy="3110121"/>
            <a:chOff x="6813142" y="385599"/>
            <a:chExt cx="6163949" cy="4115575"/>
          </a:xfrm>
        </p:grpSpPr>
        <p:pic>
          <p:nvPicPr>
            <p:cNvPr id="7" name="Picture 6">
              <a:extLst>
                <a:ext uri="{FF2B5EF4-FFF2-40B4-BE49-F238E27FC236}">
                  <a16:creationId xmlns:a16="http://schemas.microsoft.com/office/drawing/2014/main" id="{DF1BC4AB-DC17-CAC1-B4CC-C18B320830C5}"/>
                </a:ext>
              </a:extLst>
            </p:cNvPr>
            <p:cNvPicPr>
              <a:picLocks noChangeAspect="1"/>
            </p:cNvPicPr>
            <p:nvPr/>
          </p:nvPicPr>
          <p:blipFill>
            <a:blip r:embed="rId3"/>
            <a:stretch>
              <a:fillRect/>
            </a:stretch>
          </p:blipFill>
          <p:spPr>
            <a:xfrm>
              <a:off x="6813142" y="385599"/>
              <a:ext cx="6163949" cy="4115575"/>
            </a:xfrm>
            <a:prstGeom prst="rect">
              <a:avLst/>
            </a:prstGeom>
            <a:ln>
              <a:solidFill>
                <a:schemeClr val="tx1"/>
              </a:solidFill>
            </a:ln>
          </p:spPr>
        </p:pic>
        <p:sp>
          <p:nvSpPr>
            <p:cNvPr id="8" name="Rectangle 7">
              <a:extLst>
                <a:ext uri="{FF2B5EF4-FFF2-40B4-BE49-F238E27FC236}">
                  <a16:creationId xmlns:a16="http://schemas.microsoft.com/office/drawing/2014/main" id="{AECAA68C-864F-864B-B3CC-A4EFD2A170C2}"/>
                </a:ext>
              </a:extLst>
            </p:cNvPr>
            <p:cNvSpPr/>
            <p:nvPr/>
          </p:nvSpPr>
          <p:spPr>
            <a:xfrm>
              <a:off x="10391675" y="3429000"/>
              <a:ext cx="267913" cy="10692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grpSp>
      <p:sp>
        <p:nvSpPr>
          <p:cNvPr id="18" name="TextBox 17">
            <a:extLst>
              <a:ext uri="{FF2B5EF4-FFF2-40B4-BE49-F238E27FC236}">
                <a16:creationId xmlns:a16="http://schemas.microsoft.com/office/drawing/2014/main" id="{30FEBCAD-7CD8-A301-095B-84AADF80EC35}"/>
              </a:ext>
            </a:extLst>
          </p:cNvPr>
          <p:cNvSpPr txBox="1"/>
          <p:nvPr/>
        </p:nvSpPr>
        <p:spPr>
          <a:xfrm>
            <a:off x="7295760" y="3548075"/>
            <a:ext cx="3166151" cy="2462213"/>
          </a:xfrm>
          <a:prstGeom prst="rect">
            <a:avLst/>
          </a:prstGeom>
          <a:noFill/>
        </p:spPr>
        <p:txBody>
          <a:bodyPr wrap="square" numCol="1"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 dirty="0"/>
              <a:t>Decision Forest on t</a:t>
            </a:r>
            <a:r>
              <a:rPr lang="en-US" dirty="0"/>
              <a:t>he</a:t>
            </a:r>
            <a:r>
              <a:rPr lang="en" dirty="0"/>
              <a:t> other hand produced total Hits of 68 as shown in Table E, of which 51 were simulated change from Forest to Built and 17 Other to Built, and were actually Built in the 1999 reference map. </a:t>
            </a:r>
            <a:endParaRPr lang="en" sz="1100" dirty="0"/>
          </a:p>
          <a:p>
            <a:r>
              <a:rPr lang="en" dirty="0"/>
              <a:t>During the 1985-1999 time interval, the simulated change is 3295 pixels ( Table F)</a:t>
            </a:r>
            <a:r>
              <a:rPr lang="en-US" dirty="0">
                <a:latin typeface="Calibri" panose="020F0502020204030204" pitchFamily="34" charset="0"/>
              </a:rPr>
              <a:t>.</a:t>
            </a:r>
          </a:p>
          <a:p>
            <a:endParaRPr lang="en-US" dirty="0">
              <a:latin typeface="Calibri" panose="020F0502020204030204" pitchFamily="34" charset="0"/>
            </a:endParaRPr>
          </a:p>
          <a:p>
            <a:endParaRPr lang="en-US" dirty="0">
              <a:sym typeface="Arial"/>
            </a:endParaRPr>
          </a:p>
        </p:txBody>
      </p:sp>
      <p:grpSp>
        <p:nvGrpSpPr>
          <p:cNvPr id="41" name="Group 40">
            <a:extLst>
              <a:ext uri="{FF2B5EF4-FFF2-40B4-BE49-F238E27FC236}">
                <a16:creationId xmlns:a16="http://schemas.microsoft.com/office/drawing/2014/main" id="{4A8CF3BD-4E7A-FB57-9410-AAED7F6CC778}"/>
              </a:ext>
            </a:extLst>
          </p:cNvPr>
          <p:cNvGrpSpPr/>
          <p:nvPr/>
        </p:nvGrpSpPr>
        <p:grpSpPr>
          <a:xfrm>
            <a:off x="5305138" y="502147"/>
            <a:ext cx="1606223" cy="2980747"/>
            <a:chOff x="5379024" y="2839123"/>
            <a:chExt cx="1724891" cy="3560945"/>
          </a:xfrm>
        </p:grpSpPr>
        <p:grpSp>
          <p:nvGrpSpPr>
            <p:cNvPr id="32" name="Group 31">
              <a:extLst>
                <a:ext uri="{FF2B5EF4-FFF2-40B4-BE49-F238E27FC236}">
                  <a16:creationId xmlns:a16="http://schemas.microsoft.com/office/drawing/2014/main" id="{A3287F0C-9F17-58D3-1C99-2812E17CEF93}"/>
                </a:ext>
              </a:extLst>
            </p:cNvPr>
            <p:cNvGrpSpPr/>
            <p:nvPr/>
          </p:nvGrpSpPr>
          <p:grpSpPr>
            <a:xfrm>
              <a:off x="5379026" y="2839123"/>
              <a:ext cx="1704106" cy="2092766"/>
              <a:chOff x="5399810" y="759026"/>
              <a:chExt cx="1704106" cy="2092766"/>
            </a:xfrm>
          </p:grpSpPr>
          <p:pic>
            <p:nvPicPr>
              <p:cNvPr id="13" name="Picture 12">
                <a:extLst>
                  <a:ext uri="{FF2B5EF4-FFF2-40B4-BE49-F238E27FC236}">
                    <a16:creationId xmlns:a16="http://schemas.microsoft.com/office/drawing/2014/main" id="{CE7D9FB9-BEC2-4B8F-C66D-6F1CF36AD3FB}"/>
                  </a:ext>
                </a:extLst>
              </p:cNvPr>
              <p:cNvPicPr>
                <a:picLocks noChangeAspect="1"/>
              </p:cNvPicPr>
              <p:nvPr/>
            </p:nvPicPr>
            <p:blipFill>
              <a:blip r:embed="rId4"/>
              <a:stretch>
                <a:fillRect/>
              </a:stretch>
            </p:blipFill>
            <p:spPr>
              <a:xfrm>
                <a:off x="5399810" y="1774314"/>
                <a:ext cx="1456371" cy="1077478"/>
              </a:xfrm>
              <a:prstGeom prst="rect">
                <a:avLst/>
              </a:prstGeom>
              <a:ln>
                <a:solidFill>
                  <a:schemeClr val="tx1"/>
                </a:solidFill>
              </a:ln>
            </p:spPr>
          </p:pic>
          <p:pic>
            <p:nvPicPr>
              <p:cNvPr id="14" name="Picture 13">
                <a:extLst>
                  <a:ext uri="{FF2B5EF4-FFF2-40B4-BE49-F238E27FC236}">
                    <a16:creationId xmlns:a16="http://schemas.microsoft.com/office/drawing/2014/main" id="{BC01A1E7-3812-4A3C-43E7-D430C5169000}"/>
                  </a:ext>
                </a:extLst>
              </p:cNvPr>
              <p:cNvPicPr>
                <a:picLocks noChangeAspect="1"/>
              </p:cNvPicPr>
              <p:nvPr/>
            </p:nvPicPr>
            <p:blipFill>
              <a:blip r:embed="rId5"/>
              <a:stretch>
                <a:fillRect/>
              </a:stretch>
            </p:blipFill>
            <p:spPr>
              <a:xfrm>
                <a:off x="5399811" y="884911"/>
                <a:ext cx="1456370" cy="885923"/>
              </a:xfrm>
              <a:prstGeom prst="rect">
                <a:avLst/>
              </a:prstGeom>
              <a:ln>
                <a:solidFill>
                  <a:schemeClr val="tx1"/>
                </a:solidFill>
              </a:ln>
            </p:spPr>
          </p:pic>
          <p:sp>
            <p:nvSpPr>
              <p:cNvPr id="19" name="TextBox 18">
                <a:extLst>
                  <a:ext uri="{FF2B5EF4-FFF2-40B4-BE49-F238E27FC236}">
                    <a16:creationId xmlns:a16="http://schemas.microsoft.com/office/drawing/2014/main" id="{337C3046-717F-3D3A-DD52-A2D31832871E}"/>
                  </a:ext>
                </a:extLst>
              </p:cNvPr>
              <p:cNvSpPr txBox="1"/>
              <p:nvPr/>
            </p:nvSpPr>
            <p:spPr>
              <a:xfrm>
                <a:off x="6856181" y="759026"/>
                <a:ext cx="247735" cy="307777"/>
              </a:xfrm>
              <a:prstGeom prst="rect">
                <a:avLst/>
              </a:prstGeom>
              <a:noFill/>
            </p:spPr>
            <p:txBody>
              <a:bodyPr wrap="square" rtlCol="0">
                <a:spAutoFit/>
              </a:bodyPr>
              <a:lstStyle/>
              <a:p>
                <a:r>
                  <a:rPr lang="en-US" sz="1400" dirty="0"/>
                  <a:t>A</a:t>
                </a:r>
              </a:p>
            </p:txBody>
          </p:sp>
          <p:sp>
            <p:nvSpPr>
              <p:cNvPr id="20" name="TextBox 19">
                <a:extLst>
                  <a:ext uri="{FF2B5EF4-FFF2-40B4-BE49-F238E27FC236}">
                    <a16:creationId xmlns:a16="http://schemas.microsoft.com/office/drawing/2014/main" id="{98B8C28F-6E47-86D2-B708-C2968D050B29}"/>
                  </a:ext>
                </a:extLst>
              </p:cNvPr>
              <p:cNvSpPr txBox="1"/>
              <p:nvPr/>
            </p:nvSpPr>
            <p:spPr>
              <a:xfrm>
                <a:off x="6856180" y="1692960"/>
                <a:ext cx="247735" cy="307777"/>
              </a:xfrm>
              <a:prstGeom prst="rect">
                <a:avLst/>
              </a:prstGeom>
              <a:noFill/>
            </p:spPr>
            <p:txBody>
              <a:bodyPr wrap="square" rtlCol="0">
                <a:spAutoFit/>
              </a:bodyPr>
              <a:lstStyle/>
              <a:p>
                <a:r>
                  <a:rPr lang="en-US" sz="1400" dirty="0"/>
                  <a:t>B</a:t>
                </a:r>
              </a:p>
            </p:txBody>
          </p:sp>
        </p:grpSp>
        <p:grpSp>
          <p:nvGrpSpPr>
            <p:cNvPr id="31" name="Group 30">
              <a:extLst>
                <a:ext uri="{FF2B5EF4-FFF2-40B4-BE49-F238E27FC236}">
                  <a16:creationId xmlns:a16="http://schemas.microsoft.com/office/drawing/2014/main" id="{045BCE81-D2FB-A6EB-142B-8456DAC9A87F}"/>
                </a:ext>
              </a:extLst>
            </p:cNvPr>
            <p:cNvGrpSpPr/>
            <p:nvPr/>
          </p:nvGrpSpPr>
          <p:grpSpPr>
            <a:xfrm>
              <a:off x="5379024" y="4857264"/>
              <a:ext cx="1724891" cy="1542804"/>
              <a:chOff x="5399808" y="2793832"/>
              <a:chExt cx="1724891" cy="1542804"/>
            </a:xfrm>
          </p:grpSpPr>
          <p:pic>
            <p:nvPicPr>
              <p:cNvPr id="15" name="Picture 14">
                <a:extLst>
                  <a:ext uri="{FF2B5EF4-FFF2-40B4-BE49-F238E27FC236}">
                    <a16:creationId xmlns:a16="http://schemas.microsoft.com/office/drawing/2014/main" id="{697AA21B-DBD8-376C-7466-8128FFF90982}"/>
                  </a:ext>
                </a:extLst>
              </p:cNvPr>
              <p:cNvPicPr>
                <a:picLocks noChangeAspect="1"/>
              </p:cNvPicPr>
              <p:nvPr/>
            </p:nvPicPr>
            <p:blipFill>
              <a:blip r:embed="rId6"/>
              <a:stretch>
                <a:fillRect/>
              </a:stretch>
            </p:blipFill>
            <p:spPr>
              <a:xfrm>
                <a:off x="5399810" y="2868457"/>
                <a:ext cx="1456371" cy="857919"/>
              </a:xfrm>
              <a:prstGeom prst="rect">
                <a:avLst/>
              </a:prstGeom>
              <a:ln>
                <a:solidFill>
                  <a:schemeClr val="tx1"/>
                </a:solidFill>
              </a:ln>
            </p:spPr>
          </p:pic>
          <p:sp>
            <p:nvSpPr>
              <p:cNvPr id="21" name="TextBox 20">
                <a:extLst>
                  <a:ext uri="{FF2B5EF4-FFF2-40B4-BE49-F238E27FC236}">
                    <a16:creationId xmlns:a16="http://schemas.microsoft.com/office/drawing/2014/main" id="{3FFC5CF1-3730-9002-0E12-F9FBFE227E2D}"/>
                  </a:ext>
                </a:extLst>
              </p:cNvPr>
              <p:cNvSpPr txBox="1"/>
              <p:nvPr/>
            </p:nvSpPr>
            <p:spPr>
              <a:xfrm>
                <a:off x="6876964" y="2793832"/>
                <a:ext cx="247735" cy="307777"/>
              </a:xfrm>
              <a:prstGeom prst="rect">
                <a:avLst/>
              </a:prstGeom>
              <a:noFill/>
            </p:spPr>
            <p:txBody>
              <a:bodyPr wrap="square" rtlCol="0">
                <a:spAutoFit/>
              </a:bodyPr>
              <a:lstStyle/>
              <a:p>
                <a:r>
                  <a:rPr lang="en-US" sz="1400" dirty="0"/>
                  <a:t>C</a:t>
                </a:r>
              </a:p>
            </p:txBody>
          </p:sp>
          <p:sp>
            <p:nvSpPr>
              <p:cNvPr id="23" name="TextBox 22">
                <a:extLst>
                  <a:ext uri="{FF2B5EF4-FFF2-40B4-BE49-F238E27FC236}">
                    <a16:creationId xmlns:a16="http://schemas.microsoft.com/office/drawing/2014/main" id="{844B0179-D3DA-9922-E9FD-AB23888A3BAE}"/>
                  </a:ext>
                </a:extLst>
              </p:cNvPr>
              <p:cNvSpPr txBox="1"/>
              <p:nvPr/>
            </p:nvSpPr>
            <p:spPr>
              <a:xfrm>
                <a:off x="6856179" y="3651751"/>
                <a:ext cx="247735" cy="307777"/>
              </a:xfrm>
              <a:prstGeom prst="rect">
                <a:avLst/>
              </a:prstGeom>
              <a:noFill/>
            </p:spPr>
            <p:txBody>
              <a:bodyPr wrap="square" rtlCol="0">
                <a:spAutoFit/>
              </a:bodyPr>
              <a:lstStyle/>
              <a:p>
                <a:r>
                  <a:rPr lang="en-US" sz="1400" dirty="0"/>
                  <a:t>D</a:t>
                </a:r>
              </a:p>
            </p:txBody>
          </p:sp>
          <p:pic>
            <p:nvPicPr>
              <p:cNvPr id="27" name="Picture 26">
                <a:extLst>
                  <a:ext uri="{FF2B5EF4-FFF2-40B4-BE49-F238E27FC236}">
                    <a16:creationId xmlns:a16="http://schemas.microsoft.com/office/drawing/2014/main" id="{7D54D035-3F40-CB4E-F3CC-2F9BB25D97A4}"/>
                  </a:ext>
                </a:extLst>
              </p:cNvPr>
              <p:cNvPicPr>
                <a:picLocks noChangeAspect="1"/>
              </p:cNvPicPr>
              <p:nvPr/>
            </p:nvPicPr>
            <p:blipFill>
              <a:blip r:embed="rId7"/>
              <a:stretch>
                <a:fillRect/>
              </a:stretch>
            </p:blipFill>
            <p:spPr>
              <a:xfrm>
                <a:off x="5399808" y="3707748"/>
                <a:ext cx="1456371" cy="628888"/>
              </a:xfrm>
              <a:prstGeom prst="rect">
                <a:avLst/>
              </a:prstGeom>
              <a:ln>
                <a:solidFill>
                  <a:schemeClr val="tx1"/>
                </a:solidFill>
              </a:ln>
            </p:spPr>
          </p:pic>
        </p:grpSp>
      </p:grpSp>
      <p:grpSp>
        <p:nvGrpSpPr>
          <p:cNvPr id="44" name="Group 43">
            <a:extLst>
              <a:ext uri="{FF2B5EF4-FFF2-40B4-BE49-F238E27FC236}">
                <a16:creationId xmlns:a16="http://schemas.microsoft.com/office/drawing/2014/main" id="{F3476000-C932-70C0-F011-64D736EEE9A2}"/>
              </a:ext>
            </a:extLst>
          </p:cNvPr>
          <p:cNvGrpSpPr/>
          <p:nvPr/>
        </p:nvGrpSpPr>
        <p:grpSpPr>
          <a:xfrm>
            <a:off x="10461911" y="3578834"/>
            <a:ext cx="1608545" cy="1341889"/>
            <a:chOff x="7100882" y="5190806"/>
            <a:chExt cx="1644790" cy="1461857"/>
          </a:xfrm>
        </p:grpSpPr>
        <p:pic>
          <p:nvPicPr>
            <p:cNvPr id="17" name="Picture 16">
              <a:extLst>
                <a:ext uri="{FF2B5EF4-FFF2-40B4-BE49-F238E27FC236}">
                  <a16:creationId xmlns:a16="http://schemas.microsoft.com/office/drawing/2014/main" id="{7E72C445-D732-B1BC-C4B4-E11858E95D95}"/>
                </a:ext>
              </a:extLst>
            </p:cNvPr>
            <p:cNvPicPr>
              <a:picLocks noChangeAspect="1"/>
            </p:cNvPicPr>
            <p:nvPr/>
          </p:nvPicPr>
          <p:blipFill>
            <a:blip r:embed="rId8"/>
            <a:stretch>
              <a:fillRect/>
            </a:stretch>
          </p:blipFill>
          <p:spPr>
            <a:xfrm>
              <a:off x="7100882" y="5913575"/>
              <a:ext cx="1422908" cy="739088"/>
            </a:xfrm>
            <a:prstGeom prst="rect">
              <a:avLst/>
            </a:prstGeom>
            <a:ln>
              <a:solidFill>
                <a:schemeClr val="tx1"/>
              </a:solidFill>
            </a:ln>
          </p:spPr>
        </p:pic>
        <p:sp>
          <p:nvSpPr>
            <p:cNvPr id="33" name="TextBox 32">
              <a:extLst>
                <a:ext uri="{FF2B5EF4-FFF2-40B4-BE49-F238E27FC236}">
                  <a16:creationId xmlns:a16="http://schemas.microsoft.com/office/drawing/2014/main" id="{7ADC6A7A-2CC9-3763-0177-E7B8F87E6133}"/>
                </a:ext>
              </a:extLst>
            </p:cNvPr>
            <p:cNvSpPr txBox="1"/>
            <p:nvPr/>
          </p:nvSpPr>
          <p:spPr>
            <a:xfrm>
              <a:off x="8518567" y="5190806"/>
              <a:ext cx="227105" cy="282381"/>
            </a:xfrm>
            <a:prstGeom prst="rect">
              <a:avLst/>
            </a:prstGeom>
            <a:noFill/>
          </p:spPr>
          <p:txBody>
            <a:bodyPr wrap="square" rtlCol="0">
              <a:spAutoFit/>
            </a:bodyPr>
            <a:lstStyle/>
            <a:p>
              <a:r>
                <a:rPr lang="en-US" sz="1400" dirty="0"/>
                <a:t>E</a:t>
              </a:r>
            </a:p>
          </p:txBody>
        </p:sp>
        <p:sp>
          <p:nvSpPr>
            <p:cNvPr id="34" name="TextBox 33">
              <a:extLst>
                <a:ext uri="{FF2B5EF4-FFF2-40B4-BE49-F238E27FC236}">
                  <a16:creationId xmlns:a16="http://schemas.microsoft.com/office/drawing/2014/main" id="{C42984BF-B071-6225-14E8-C6693CC9FF5F}"/>
                </a:ext>
              </a:extLst>
            </p:cNvPr>
            <p:cNvSpPr txBox="1"/>
            <p:nvPr/>
          </p:nvSpPr>
          <p:spPr>
            <a:xfrm>
              <a:off x="8518567" y="5893052"/>
              <a:ext cx="227105" cy="282381"/>
            </a:xfrm>
            <a:prstGeom prst="rect">
              <a:avLst/>
            </a:prstGeom>
            <a:noFill/>
          </p:spPr>
          <p:txBody>
            <a:bodyPr wrap="square" rtlCol="0">
              <a:spAutoFit/>
            </a:bodyPr>
            <a:lstStyle/>
            <a:p>
              <a:r>
                <a:rPr lang="en-US" sz="1400" dirty="0"/>
                <a:t>F</a:t>
              </a:r>
            </a:p>
          </p:txBody>
        </p:sp>
        <p:pic>
          <p:nvPicPr>
            <p:cNvPr id="42" name="Picture 41">
              <a:extLst>
                <a:ext uri="{FF2B5EF4-FFF2-40B4-BE49-F238E27FC236}">
                  <a16:creationId xmlns:a16="http://schemas.microsoft.com/office/drawing/2014/main" id="{659E69D5-55D4-67E1-8746-51BA4ECBD226}"/>
                </a:ext>
              </a:extLst>
            </p:cNvPr>
            <p:cNvPicPr>
              <a:picLocks noChangeAspect="1"/>
            </p:cNvPicPr>
            <p:nvPr/>
          </p:nvPicPr>
          <p:blipFill>
            <a:blip r:embed="rId9"/>
            <a:stretch>
              <a:fillRect/>
            </a:stretch>
          </p:blipFill>
          <p:spPr>
            <a:xfrm>
              <a:off x="7100882" y="5284849"/>
              <a:ext cx="1422908" cy="628726"/>
            </a:xfrm>
            <a:prstGeom prst="rect">
              <a:avLst/>
            </a:prstGeom>
            <a:ln>
              <a:solidFill>
                <a:schemeClr val="tx1"/>
              </a:solidFill>
            </a:ln>
          </p:spPr>
        </p:pic>
      </p:grpSp>
    </p:spTree>
    <p:extLst>
      <p:ext uri="{BB962C8B-B14F-4D97-AF65-F5344CB8AC3E}">
        <p14:creationId xmlns:p14="http://schemas.microsoft.com/office/powerpoint/2010/main" val="201633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6</a:t>
            </a:fld>
            <a:endParaRPr lang="en-US" dirty="0"/>
          </a:p>
        </p:txBody>
      </p:sp>
      <p:sp>
        <p:nvSpPr>
          <p:cNvPr id="3" name="TextBox 2">
            <a:extLst>
              <a:ext uri="{FF2B5EF4-FFF2-40B4-BE49-F238E27FC236}">
                <a16:creationId xmlns:a16="http://schemas.microsoft.com/office/drawing/2014/main" id="{DFDEE663-7327-52EC-89C8-5E926E71AA77}"/>
              </a:ext>
            </a:extLst>
          </p:cNvPr>
          <p:cNvSpPr txBox="1"/>
          <p:nvPr/>
        </p:nvSpPr>
        <p:spPr>
          <a:xfrm>
            <a:off x="0" y="379513"/>
            <a:ext cx="12192000" cy="2677656"/>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marL="285750" lvl="1" indent="-285750" algn="just">
              <a:buClr>
                <a:srgbClr val="212121"/>
              </a:buClr>
              <a:buSzPct val="100000"/>
              <a:buFont typeface="Arial" panose="020B0604020202020204" pitchFamily="34" charset="0"/>
              <a:buChar char="•"/>
            </a:pPr>
            <a:r>
              <a:rPr lang="en-US" sz="1400" dirty="0"/>
              <a:t>Most of the algorithms used in land change modelers to simulate the quantity of change, however, these models for example the Land Change Modeler use inputs that do not include any details or information about the quantity of change during the validation period. This would result in any algorithm used to either overpredict or underpredict the change. Therefore, I would suggest that the researcher chooses an algorithm that the researcher can understand and control, the researcher’s audience can understand, and an algorithm that is relevant to the research question.</a:t>
            </a:r>
          </a:p>
          <a:p>
            <a:pPr marL="285750" lvl="1" indent="-285750" algn="just">
              <a:buClr>
                <a:srgbClr val="212121"/>
              </a:buClr>
              <a:buSzPct val="100000"/>
              <a:buFont typeface="Arial" panose="020B0604020202020204" pitchFamily="34" charset="0"/>
              <a:buChar char="•"/>
            </a:pPr>
            <a:endParaRPr lang="en-US" sz="1400" dirty="0"/>
          </a:p>
          <a:p>
            <a:pPr marL="285750" lvl="1" indent="-285750" algn="just">
              <a:buClr>
                <a:srgbClr val="212121"/>
              </a:buClr>
              <a:buSzPct val="100000"/>
              <a:buFont typeface="Arial" panose="020B0604020202020204" pitchFamily="34" charset="0"/>
              <a:buChar char="•"/>
            </a:pPr>
            <a:r>
              <a:rPr lang="en-US" sz="1400" dirty="0"/>
              <a:t>Additionally, in choosing an algorithm, there should be adequate documentation about how it operates. The documentation must include information about how the model overfits or underfits relationships to patterns and whether the behavior matches what the documentation states. Thus, if scientists determine that the model behaves as the documentation advertises, then they can conclude that it is verifiable. If the model and algorithm generate a relationship that is specific to the pattern of the calibration data then it is overfitting. Finally, since these models and algorithms are used to simulate the patterns in the data and then to extrapolate into the future, it is important to compare these simulations to real-world occurrences or reference data. It is therefore important to carry out this exercise called validation which can reveal errors in the simulations and ultimately inform the decision about which model and algorithm to select for the research question.</a:t>
            </a:r>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Factors to consider in choosing an algorithm</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07587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16003</TotalTime>
  <Words>782</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 Akansobe</cp:lastModifiedBy>
  <cp:revision>83</cp:revision>
  <dcterms:created xsi:type="dcterms:W3CDTF">2023-09-19T17:38:01Z</dcterms:created>
  <dcterms:modified xsi:type="dcterms:W3CDTF">2023-10-18T19:59:41Z</dcterms:modified>
</cp:coreProperties>
</file>