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255" r:id="rId3"/>
    <p:sldId id="2263" r:id="rId4"/>
    <p:sldId id="2261" r:id="rId5"/>
    <p:sldId id="2262" r:id="rId6"/>
    <p:sldId id="22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6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10/24/2023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10/24/2023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10/24/2023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10/24/2023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10/24/2023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10/24/2023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10/24/2023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10/24/2023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10/24/2023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10/24/2023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10/24/2023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emf"/><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7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Markov’s Matrix used for Simulated change in 2085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72D0EF5-6A0C-6925-D6D2-610583B34CE4}"/>
              </a:ext>
            </a:extLst>
          </p:cNvPr>
          <p:cNvSpPr txBox="1"/>
          <p:nvPr/>
        </p:nvSpPr>
        <p:spPr>
          <a:xfrm>
            <a:off x="0" y="3833536"/>
            <a:ext cx="10467975" cy="1600438"/>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pPr marR="0" lvl="0" fontAlgn="auto">
              <a:spcBef>
                <a:spcPts val="1000"/>
              </a:spcBef>
              <a:spcAft>
                <a:spcPts val="0"/>
              </a:spcAft>
              <a:tabLst/>
              <a:defRPr/>
            </a:pPr>
            <a:r>
              <a:rPr lang="en" dirty="0"/>
              <a:t>The calculations for </a:t>
            </a:r>
            <a:r>
              <a:rPr lang="en-US" dirty="0"/>
              <a:t>the number of pixels of transitions and persistent categories from 1985 to 2085 were based on Markov’s matrix where the Forest row has its 2085 quantity being proportions of 0.6, 0.2, and 0.2 of Forest at 1985. The Other category row also had proportions of  0.0, 0.6, and 0.4 of Other in 1985; and finally Built row had 0.0, 0.0, 1.0.</a:t>
            </a:r>
          </a:p>
          <a:p>
            <a:endParaRPr lang="en" dirty="0"/>
          </a:p>
          <a:p>
            <a:r>
              <a:rPr lang="en" dirty="0"/>
              <a:t>The three transition categories from 1985 to 2085 are Forest to Other - 10495.4 pixels, Forest to Built - 10495.4 pixels, and Other to Built also 11373.6 pixels.</a:t>
            </a:r>
          </a:p>
          <a:p>
            <a:r>
              <a:rPr lang="en" dirty="0"/>
              <a:t>The categories that persisted are Forest, other, and Bult, with pixels of </a:t>
            </a:r>
            <a:r>
              <a:rPr lang="en-US" dirty="0"/>
              <a:t>31486.2, 17060.4, and 22279 respectively.</a:t>
            </a:r>
            <a:r>
              <a:rPr lang="en" dirty="0"/>
              <a:t> </a:t>
            </a:r>
            <a:endParaRPr lang="en-US" dirty="0">
              <a:sym typeface="Arial"/>
            </a:endParaRPr>
          </a:p>
        </p:txBody>
      </p:sp>
      <p:pic>
        <p:nvPicPr>
          <p:cNvPr id="5" name="Picture 4">
            <a:extLst>
              <a:ext uri="{FF2B5EF4-FFF2-40B4-BE49-F238E27FC236}">
                <a16:creationId xmlns:a16="http://schemas.microsoft.com/office/drawing/2014/main" id="{4A61BBAD-C266-21BD-763E-531E49F65B10}"/>
              </a:ext>
            </a:extLst>
          </p:cNvPr>
          <p:cNvPicPr>
            <a:picLocks noChangeAspect="1"/>
          </p:cNvPicPr>
          <p:nvPr/>
        </p:nvPicPr>
        <p:blipFill>
          <a:blip r:embed="rId2"/>
          <a:stretch>
            <a:fillRect/>
          </a:stretch>
        </p:blipFill>
        <p:spPr>
          <a:xfrm>
            <a:off x="117360" y="501650"/>
            <a:ext cx="7810500" cy="2924175"/>
          </a:xfrm>
          <a:prstGeom prst="rect">
            <a:avLst/>
          </a:prstGeom>
          <a:ln>
            <a:solidFill>
              <a:schemeClr val="tx1"/>
            </a:solidFill>
          </a:ln>
        </p:spPr>
      </p:pic>
    </p:spTree>
    <p:extLst>
      <p:ext uri="{BB962C8B-B14F-4D97-AF65-F5344CB8AC3E}">
        <p14:creationId xmlns:p14="http://schemas.microsoft.com/office/powerpoint/2010/main" val="382958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27" name="Title 1">
            <a:extLst>
              <a:ext uri="{FF2B5EF4-FFF2-40B4-BE49-F238E27FC236}">
                <a16:creationId xmlns:a16="http://schemas.microsoft.com/office/drawing/2014/main" id="{9338A1D0-37BC-955F-23C2-A698F85AEEFA}"/>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1985 – 2035 ( 2035| 1985)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65B5D2B5-A9FA-C515-59EC-5F53ED59932F}"/>
              </a:ext>
            </a:extLst>
          </p:cNvPr>
          <p:cNvGrpSpPr/>
          <p:nvPr/>
        </p:nvGrpSpPr>
        <p:grpSpPr>
          <a:xfrm>
            <a:off x="-1" y="410969"/>
            <a:ext cx="5578785" cy="2902850"/>
            <a:chOff x="47362" y="319089"/>
            <a:chExt cx="5578785" cy="2902850"/>
          </a:xfrm>
        </p:grpSpPr>
        <p:sp>
          <p:nvSpPr>
            <p:cNvPr id="20" name="TextBox 19">
              <a:extLst>
                <a:ext uri="{FF2B5EF4-FFF2-40B4-BE49-F238E27FC236}">
                  <a16:creationId xmlns:a16="http://schemas.microsoft.com/office/drawing/2014/main" id="{5006D1B2-0491-F775-A241-C2F399B54359}"/>
                </a:ext>
              </a:extLst>
            </p:cNvPr>
            <p:cNvSpPr txBox="1"/>
            <p:nvPr/>
          </p:nvSpPr>
          <p:spPr>
            <a:xfrm>
              <a:off x="4802402" y="319089"/>
              <a:ext cx="766618" cy="369332"/>
            </a:xfrm>
            <a:prstGeom prst="rect">
              <a:avLst/>
            </a:prstGeom>
            <a:noFill/>
            <a:ln>
              <a:solidFill>
                <a:schemeClr val="tx1"/>
              </a:solidFill>
            </a:ln>
          </p:spPr>
          <p:txBody>
            <a:bodyPr wrap="square" rtlCol="0">
              <a:spAutoFit/>
            </a:bodyPr>
            <a:lstStyle/>
            <a:p>
              <a:r>
                <a:rPr lang="en-US" dirty="0"/>
                <a:t>Run 1</a:t>
              </a:r>
            </a:p>
          </p:txBody>
        </p:sp>
        <p:grpSp>
          <p:nvGrpSpPr>
            <p:cNvPr id="9" name="Group 8">
              <a:extLst>
                <a:ext uri="{FF2B5EF4-FFF2-40B4-BE49-F238E27FC236}">
                  <a16:creationId xmlns:a16="http://schemas.microsoft.com/office/drawing/2014/main" id="{65A45865-E68C-60A5-8617-5F90FD53F3D3}"/>
                </a:ext>
              </a:extLst>
            </p:cNvPr>
            <p:cNvGrpSpPr>
              <a:grpSpLocks noChangeAspect="1"/>
            </p:cNvGrpSpPr>
            <p:nvPr/>
          </p:nvGrpSpPr>
          <p:grpSpPr>
            <a:xfrm>
              <a:off x="47362" y="339018"/>
              <a:ext cx="5578785" cy="2882921"/>
              <a:chOff x="1" y="349805"/>
              <a:chExt cx="5632845" cy="2910857"/>
            </a:xfrm>
          </p:grpSpPr>
          <p:pic>
            <p:nvPicPr>
              <p:cNvPr id="37" name="Picture 36">
                <a:extLst>
                  <a:ext uri="{FF2B5EF4-FFF2-40B4-BE49-F238E27FC236}">
                    <a16:creationId xmlns:a16="http://schemas.microsoft.com/office/drawing/2014/main" id="{05E03832-E450-C920-BF6D-456080F5C5B1}"/>
                  </a:ext>
                </a:extLst>
              </p:cNvPr>
              <p:cNvPicPr>
                <a:picLocks noChangeAspect="1"/>
              </p:cNvPicPr>
              <p:nvPr/>
            </p:nvPicPr>
            <p:blipFill>
              <a:blip r:embed="rId2"/>
              <a:stretch>
                <a:fillRect/>
              </a:stretch>
            </p:blipFill>
            <p:spPr>
              <a:xfrm>
                <a:off x="1" y="349805"/>
                <a:ext cx="4276435" cy="2910857"/>
              </a:xfrm>
              <a:prstGeom prst="rect">
                <a:avLst/>
              </a:prstGeom>
              <a:ln>
                <a:noFill/>
              </a:ln>
            </p:spPr>
          </p:pic>
          <p:pic>
            <p:nvPicPr>
              <p:cNvPr id="8" name="Picture 7">
                <a:extLst>
                  <a:ext uri="{FF2B5EF4-FFF2-40B4-BE49-F238E27FC236}">
                    <a16:creationId xmlns:a16="http://schemas.microsoft.com/office/drawing/2014/main" id="{2ACF01F7-A9BF-8DEB-0D93-41FC18E92971}"/>
                  </a:ext>
                </a:extLst>
              </p:cNvPr>
              <p:cNvPicPr>
                <a:picLocks noChangeAspect="1"/>
              </p:cNvPicPr>
              <p:nvPr/>
            </p:nvPicPr>
            <p:blipFill>
              <a:blip r:embed="rId3"/>
              <a:stretch>
                <a:fillRect/>
              </a:stretch>
            </p:blipFill>
            <p:spPr>
              <a:xfrm>
                <a:off x="3570830" y="1357711"/>
                <a:ext cx="2062016" cy="1193799"/>
              </a:xfrm>
              <a:prstGeom prst="rect">
                <a:avLst/>
              </a:prstGeom>
              <a:ln>
                <a:solidFill>
                  <a:schemeClr val="tx1"/>
                </a:solidFill>
              </a:ln>
            </p:spPr>
          </p:pic>
        </p:grpSp>
      </p:grpSp>
      <p:grpSp>
        <p:nvGrpSpPr>
          <p:cNvPr id="14" name="Group 13">
            <a:extLst>
              <a:ext uri="{FF2B5EF4-FFF2-40B4-BE49-F238E27FC236}">
                <a16:creationId xmlns:a16="http://schemas.microsoft.com/office/drawing/2014/main" id="{476F54D1-D34F-4044-5BDD-7AE30FAE8359}"/>
              </a:ext>
            </a:extLst>
          </p:cNvPr>
          <p:cNvGrpSpPr/>
          <p:nvPr/>
        </p:nvGrpSpPr>
        <p:grpSpPr>
          <a:xfrm>
            <a:off x="6510617" y="421141"/>
            <a:ext cx="5572063" cy="2883430"/>
            <a:chOff x="6547920" y="339018"/>
            <a:chExt cx="5572063" cy="2883430"/>
          </a:xfrm>
        </p:grpSpPr>
        <p:sp>
          <p:nvSpPr>
            <p:cNvPr id="18" name="TextBox 17">
              <a:extLst>
                <a:ext uri="{FF2B5EF4-FFF2-40B4-BE49-F238E27FC236}">
                  <a16:creationId xmlns:a16="http://schemas.microsoft.com/office/drawing/2014/main" id="{17B6C1C8-B4C8-61F2-1C22-C5E0FBFF7DFD}"/>
                </a:ext>
              </a:extLst>
            </p:cNvPr>
            <p:cNvSpPr txBox="1"/>
            <p:nvPr/>
          </p:nvSpPr>
          <p:spPr>
            <a:xfrm>
              <a:off x="11353800" y="339018"/>
              <a:ext cx="766183" cy="369122"/>
            </a:xfrm>
            <a:prstGeom prst="rect">
              <a:avLst/>
            </a:prstGeom>
            <a:noFill/>
            <a:ln>
              <a:solidFill>
                <a:schemeClr val="tx1"/>
              </a:solidFill>
            </a:ln>
          </p:spPr>
          <p:txBody>
            <a:bodyPr wrap="square" rtlCol="0">
              <a:spAutoFit/>
            </a:bodyPr>
            <a:lstStyle/>
            <a:p>
              <a:r>
                <a:rPr lang="en-US" dirty="0"/>
                <a:t>Run 2</a:t>
              </a:r>
            </a:p>
          </p:txBody>
        </p:sp>
        <p:grpSp>
          <p:nvGrpSpPr>
            <p:cNvPr id="13" name="Group 12">
              <a:extLst>
                <a:ext uri="{FF2B5EF4-FFF2-40B4-BE49-F238E27FC236}">
                  <a16:creationId xmlns:a16="http://schemas.microsoft.com/office/drawing/2014/main" id="{EEFD498C-C85D-86A6-B690-2198E3845B6D}"/>
                </a:ext>
              </a:extLst>
            </p:cNvPr>
            <p:cNvGrpSpPr/>
            <p:nvPr/>
          </p:nvGrpSpPr>
          <p:grpSpPr>
            <a:xfrm>
              <a:off x="6547920" y="349805"/>
              <a:ext cx="5572063" cy="2872643"/>
              <a:chOff x="6547920" y="349805"/>
              <a:chExt cx="5572063" cy="2872643"/>
            </a:xfrm>
          </p:grpSpPr>
          <p:pic>
            <p:nvPicPr>
              <p:cNvPr id="19" name="Picture 18">
                <a:extLst>
                  <a:ext uri="{FF2B5EF4-FFF2-40B4-BE49-F238E27FC236}">
                    <a16:creationId xmlns:a16="http://schemas.microsoft.com/office/drawing/2014/main" id="{70AEABC4-B024-F32F-09C0-D8F3C95A1449}"/>
                  </a:ext>
                </a:extLst>
              </p:cNvPr>
              <p:cNvPicPr>
                <a:picLocks noChangeAspect="1"/>
              </p:cNvPicPr>
              <p:nvPr/>
            </p:nvPicPr>
            <p:blipFill>
              <a:blip r:embed="rId4"/>
              <a:stretch>
                <a:fillRect/>
              </a:stretch>
            </p:blipFill>
            <p:spPr>
              <a:xfrm>
                <a:off x="6547920" y="349805"/>
                <a:ext cx="4304807" cy="2872643"/>
              </a:xfrm>
              <a:prstGeom prst="rect">
                <a:avLst/>
              </a:prstGeom>
              <a:ln>
                <a:noFill/>
              </a:ln>
            </p:spPr>
          </p:pic>
          <p:pic>
            <p:nvPicPr>
              <p:cNvPr id="12" name="Picture 11">
                <a:extLst>
                  <a:ext uri="{FF2B5EF4-FFF2-40B4-BE49-F238E27FC236}">
                    <a16:creationId xmlns:a16="http://schemas.microsoft.com/office/drawing/2014/main" id="{F893808F-FE7A-F33B-3364-16D03E283483}"/>
                  </a:ext>
                </a:extLst>
              </p:cNvPr>
              <p:cNvPicPr>
                <a:picLocks noChangeAspect="1"/>
              </p:cNvPicPr>
              <p:nvPr/>
            </p:nvPicPr>
            <p:blipFill>
              <a:blip r:embed="rId5"/>
              <a:stretch>
                <a:fillRect/>
              </a:stretch>
            </p:blipFill>
            <p:spPr>
              <a:xfrm>
                <a:off x="10077757" y="2039597"/>
                <a:ext cx="2042226" cy="1177178"/>
              </a:xfrm>
              <a:prstGeom prst="rect">
                <a:avLst/>
              </a:prstGeom>
              <a:ln>
                <a:solidFill>
                  <a:schemeClr val="tx1"/>
                </a:solidFill>
              </a:ln>
            </p:spPr>
          </p:pic>
        </p:grpSp>
      </p:grpSp>
      <p:sp>
        <p:nvSpPr>
          <p:cNvPr id="36" name="TextBox 35">
            <a:extLst>
              <a:ext uri="{FF2B5EF4-FFF2-40B4-BE49-F238E27FC236}">
                <a16:creationId xmlns:a16="http://schemas.microsoft.com/office/drawing/2014/main" id="{FFEC6AE0-1ECC-6998-1648-46665C0F9A18}"/>
              </a:ext>
            </a:extLst>
          </p:cNvPr>
          <p:cNvSpPr txBox="1"/>
          <p:nvPr/>
        </p:nvSpPr>
        <p:spPr>
          <a:xfrm>
            <a:off x="-1" y="3588535"/>
            <a:ext cx="3542367" cy="3108543"/>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5247, 5247, and 5687 pixels transitioned from Forest to Other, Forest to Built, and Other to Built respectively in 2035 as illustrated in table a. </a:t>
            </a:r>
          </a:p>
          <a:p>
            <a:r>
              <a:rPr lang="en-US" dirty="0"/>
              <a:t>The transition potential maps for Forest to Other and Forest to Built are identical thus the average transition potentials of the two transitions are the same in table b. Therefore, using the Forest to Other transitions, the forest category has the highest average value of 0.004696, pixels will be allocated to these first before the rest, which occurs mostly at elevations from 10m-65m  as shown in Figure c. </a:t>
            </a:r>
            <a:endParaRPr lang="en-US" dirty="0">
              <a:sym typeface="Arial"/>
            </a:endParaRPr>
          </a:p>
        </p:txBody>
      </p:sp>
      <p:sp>
        <p:nvSpPr>
          <p:cNvPr id="38" name="TextBox 37">
            <a:extLst>
              <a:ext uri="{FF2B5EF4-FFF2-40B4-BE49-F238E27FC236}">
                <a16:creationId xmlns:a16="http://schemas.microsoft.com/office/drawing/2014/main" id="{97A5865D-102F-B811-208E-51FB5D8A8DD9}"/>
              </a:ext>
            </a:extLst>
          </p:cNvPr>
          <p:cNvSpPr txBox="1"/>
          <p:nvPr/>
        </p:nvSpPr>
        <p:spPr>
          <a:xfrm>
            <a:off x="6150254"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Run 2 also had the same quantities that transitioned from Forest to Other, Forest to Built, and Other to Built as shown in table d. </a:t>
            </a:r>
          </a:p>
          <a:p>
            <a:endParaRPr lang="en-US" dirty="0"/>
          </a:p>
          <a:p>
            <a:r>
              <a:rPr lang="en-US" dirty="0"/>
              <a:t>Similar to Run 1, The transition potentials for Forest to Other and Forest to Built are the same although this has higher average transition values. Forest has the highest of 0.004740 hence pixels will be allocated to these first to areas from 10m-65m before the rest. </a:t>
            </a:r>
            <a:endParaRPr lang="en-US" dirty="0">
              <a:sym typeface="Arial"/>
            </a:endParaRPr>
          </a:p>
        </p:txBody>
      </p:sp>
      <p:grpSp>
        <p:nvGrpSpPr>
          <p:cNvPr id="42" name="Group 41">
            <a:extLst>
              <a:ext uri="{FF2B5EF4-FFF2-40B4-BE49-F238E27FC236}">
                <a16:creationId xmlns:a16="http://schemas.microsoft.com/office/drawing/2014/main" id="{C3193556-10EA-0DBD-0A5A-2EA26BDE0018}"/>
              </a:ext>
            </a:extLst>
          </p:cNvPr>
          <p:cNvGrpSpPr/>
          <p:nvPr/>
        </p:nvGrpSpPr>
        <p:grpSpPr>
          <a:xfrm>
            <a:off x="3526962" y="2611473"/>
            <a:ext cx="2220921" cy="2710490"/>
            <a:chOff x="3526794" y="3228342"/>
            <a:chExt cx="2189708" cy="2764211"/>
          </a:xfrm>
        </p:grpSpPr>
        <p:grpSp>
          <p:nvGrpSpPr>
            <p:cNvPr id="35" name="Group 34">
              <a:extLst>
                <a:ext uri="{FF2B5EF4-FFF2-40B4-BE49-F238E27FC236}">
                  <a16:creationId xmlns:a16="http://schemas.microsoft.com/office/drawing/2014/main" id="{D7827281-1CE8-DE63-368B-BA02085EF43E}"/>
                </a:ext>
              </a:extLst>
            </p:cNvPr>
            <p:cNvGrpSpPr>
              <a:grpSpLocks noChangeAspect="1"/>
            </p:cNvGrpSpPr>
            <p:nvPr/>
          </p:nvGrpSpPr>
          <p:grpSpPr>
            <a:xfrm>
              <a:off x="3526794" y="3263442"/>
              <a:ext cx="2097468" cy="2729111"/>
              <a:chOff x="5866037" y="2905964"/>
              <a:chExt cx="2940825" cy="3826440"/>
            </a:xfrm>
          </p:grpSpPr>
          <p:grpSp>
            <p:nvGrpSpPr>
              <p:cNvPr id="32" name="Group 31">
                <a:extLst>
                  <a:ext uri="{FF2B5EF4-FFF2-40B4-BE49-F238E27FC236}">
                    <a16:creationId xmlns:a16="http://schemas.microsoft.com/office/drawing/2014/main" id="{10024E53-E332-EBE2-B8D2-5FA2AC59860B}"/>
                  </a:ext>
                </a:extLst>
              </p:cNvPr>
              <p:cNvGrpSpPr/>
              <p:nvPr/>
            </p:nvGrpSpPr>
            <p:grpSpPr>
              <a:xfrm>
                <a:off x="5866037" y="4781372"/>
                <a:ext cx="2940825" cy="1951032"/>
                <a:chOff x="3454399" y="4353069"/>
                <a:chExt cx="2641601" cy="1735645"/>
              </a:xfrm>
            </p:grpSpPr>
            <p:pic>
              <p:nvPicPr>
                <p:cNvPr id="28" name="Picture 27">
                  <a:extLst>
                    <a:ext uri="{FF2B5EF4-FFF2-40B4-BE49-F238E27FC236}">
                      <a16:creationId xmlns:a16="http://schemas.microsoft.com/office/drawing/2014/main" id="{428B90CC-5C7A-28C7-3C49-C8178EACEF0E}"/>
                    </a:ext>
                  </a:extLst>
                </p:cNvPr>
                <p:cNvPicPr>
                  <a:picLocks noChangeAspect="1"/>
                </p:cNvPicPr>
                <p:nvPr/>
              </p:nvPicPr>
              <p:blipFill rotWithShape="1">
                <a:blip r:embed="rId6"/>
                <a:srcRect l="180" t="35651" r="12636" b="7457"/>
                <a:stretch/>
              </p:blipFill>
              <p:spPr>
                <a:xfrm>
                  <a:off x="3454399" y="4719781"/>
                  <a:ext cx="2569206" cy="1368933"/>
                </a:xfrm>
                <a:prstGeom prst="rect">
                  <a:avLst/>
                </a:prstGeom>
                <a:ln>
                  <a:noFill/>
                </a:ln>
              </p:spPr>
            </p:pic>
            <p:sp>
              <p:nvSpPr>
                <p:cNvPr id="16" name="TextBox 15">
                  <a:extLst>
                    <a:ext uri="{FF2B5EF4-FFF2-40B4-BE49-F238E27FC236}">
                      <a16:creationId xmlns:a16="http://schemas.microsoft.com/office/drawing/2014/main" id="{C805B717-E887-2128-6956-B9B39AB5C970}"/>
                    </a:ext>
                  </a:extLst>
                </p:cNvPr>
                <p:cNvSpPr txBox="1"/>
                <p:nvPr/>
              </p:nvSpPr>
              <p:spPr>
                <a:xfrm>
                  <a:off x="3526794" y="4353069"/>
                  <a:ext cx="2569206" cy="475115"/>
                </a:xfrm>
                <a:prstGeom prst="rect">
                  <a:avLst/>
                </a:prstGeom>
                <a:noFill/>
                <a:ln>
                  <a:noFill/>
                </a:ln>
              </p:spPr>
              <p:txBody>
                <a:bodyPr wrap="square" rtlCol="0">
                  <a:spAutoFit/>
                </a:bodyPr>
                <a:lstStyle/>
                <a:p>
                  <a:r>
                    <a:rPr lang="en-US" sz="900" dirty="0"/>
                    <a:t>Average Transition Potential Values on Forest to Built</a:t>
                  </a:r>
                </a:p>
              </p:txBody>
            </p:sp>
          </p:grpSp>
          <p:grpSp>
            <p:nvGrpSpPr>
              <p:cNvPr id="33" name="Group 32">
                <a:extLst>
                  <a:ext uri="{FF2B5EF4-FFF2-40B4-BE49-F238E27FC236}">
                    <a16:creationId xmlns:a16="http://schemas.microsoft.com/office/drawing/2014/main" id="{C12838E0-3882-51BC-6FD7-C099EE0F6950}"/>
                  </a:ext>
                </a:extLst>
              </p:cNvPr>
              <p:cNvGrpSpPr/>
              <p:nvPr/>
            </p:nvGrpSpPr>
            <p:grpSpPr>
              <a:xfrm>
                <a:off x="5866037" y="2905964"/>
                <a:ext cx="2782742" cy="1848699"/>
                <a:chOff x="200603" y="4353791"/>
                <a:chExt cx="2782742" cy="1848699"/>
              </a:xfrm>
            </p:grpSpPr>
            <p:pic>
              <p:nvPicPr>
                <p:cNvPr id="25" name="Picture 24">
                  <a:extLst>
                    <a:ext uri="{FF2B5EF4-FFF2-40B4-BE49-F238E27FC236}">
                      <a16:creationId xmlns:a16="http://schemas.microsoft.com/office/drawing/2014/main" id="{42228B22-5BAB-BBF5-5AB8-FE640A7AD84E}"/>
                    </a:ext>
                  </a:extLst>
                </p:cNvPr>
                <p:cNvPicPr>
                  <a:picLocks noChangeAspect="1"/>
                </p:cNvPicPr>
                <p:nvPr/>
              </p:nvPicPr>
              <p:blipFill rotWithShape="1">
                <a:blip r:embed="rId7"/>
                <a:srcRect t="36743" r="14644" b="4150"/>
                <a:stretch/>
              </p:blipFill>
              <p:spPr>
                <a:xfrm>
                  <a:off x="200603" y="4719781"/>
                  <a:ext cx="2782742" cy="1482709"/>
                </a:xfrm>
                <a:prstGeom prst="rect">
                  <a:avLst/>
                </a:prstGeom>
                <a:ln>
                  <a:noFill/>
                </a:ln>
              </p:spPr>
            </p:pic>
            <p:sp>
              <p:nvSpPr>
                <p:cNvPr id="17" name="TextBox 16">
                  <a:extLst>
                    <a:ext uri="{FF2B5EF4-FFF2-40B4-BE49-F238E27FC236}">
                      <a16:creationId xmlns:a16="http://schemas.microsoft.com/office/drawing/2014/main" id="{35BCC7F3-2A36-DBC3-605E-3F4DB16ABB61}"/>
                    </a:ext>
                  </a:extLst>
                </p:cNvPr>
                <p:cNvSpPr txBox="1"/>
                <p:nvPr/>
              </p:nvSpPr>
              <p:spPr>
                <a:xfrm>
                  <a:off x="273745" y="4353791"/>
                  <a:ext cx="2569206" cy="534075"/>
                </a:xfrm>
                <a:prstGeom prst="rect">
                  <a:avLst/>
                </a:prstGeom>
                <a:noFill/>
                <a:ln>
                  <a:noFill/>
                </a:ln>
              </p:spPr>
              <p:txBody>
                <a:bodyPr wrap="square" rtlCol="0">
                  <a:spAutoFit/>
                </a:bodyPr>
                <a:lstStyle/>
                <a:p>
                  <a:r>
                    <a:rPr lang="en-US" sz="900" dirty="0"/>
                    <a:t>Average Transition Potential Values on Forest to Other</a:t>
                  </a:r>
                </a:p>
              </p:txBody>
            </p:sp>
          </p:grpSp>
        </p:grpSp>
        <p:sp>
          <p:nvSpPr>
            <p:cNvPr id="39" name="TextBox 38">
              <a:extLst>
                <a:ext uri="{FF2B5EF4-FFF2-40B4-BE49-F238E27FC236}">
                  <a16:creationId xmlns:a16="http://schemas.microsoft.com/office/drawing/2014/main" id="{9FC87C60-AB76-4DF2-8BBE-C25E52E7C7B0}"/>
                </a:ext>
              </a:extLst>
            </p:cNvPr>
            <p:cNvSpPr txBox="1"/>
            <p:nvPr/>
          </p:nvSpPr>
          <p:spPr>
            <a:xfrm>
              <a:off x="5439411" y="3228342"/>
              <a:ext cx="277091" cy="369332"/>
            </a:xfrm>
            <a:prstGeom prst="rect">
              <a:avLst/>
            </a:prstGeom>
            <a:noFill/>
            <a:ln>
              <a:noFill/>
            </a:ln>
          </p:spPr>
          <p:txBody>
            <a:bodyPr wrap="square" rtlCol="0">
              <a:spAutoFit/>
            </a:bodyPr>
            <a:lstStyle/>
            <a:p>
              <a:r>
                <a:rPr lang="en-US" dirty="0"/>
                <a:t>b</a:t>
              </a:r>
            </a:p>
          </p:txBody>
        </p:sp>
      </p:grpSp>
      <p:grpSp>
        <p:nvGrpSpPr>
          <p:cNvPr id="43" name="Group 42">
            <a:extLst>
              <a:ext uri="{FF2B5EF4-FFF2-40B4-BE49-F238E27FC236}">
                <a16:creationId xmlns:a16="http://schemas.microsoft.com/office/drawing/2014/main" id="{B8355BA5-C5B7-5354-BE82-04AB3AB2744B}"/>
              </a:ext>
            </a:extLst>
          </p:cNvPr>
          <p:cNvGrpSpPr/>
          <p:nvPr/>
        </p:nvGrpSpPr>
        <p:grpSpPr>
          <a:xfrm>
            <a:off x="10094992" y="3429000"/>
            <a:ext cx="1989340" cy="2578395"/>
            <a:chOff x="10096838" y="3307087"/>
            <a:chExt cx="1989340" cy="2578395"/>
          </a:xfrm>
        </p:grpSpPr>
        <p:grpSp>
          <p:nvGrpSpPr>
            <p:cNvPr id="29" name="Group 28">
              <a:extLst>
                <a:ext uri="{FF2B5EF4-FFF2-40B4-BE49-F238E27FC236}">
                  <a16:creationId xmlns:a16="http://schemas.microsoft.com/office/drawing/2014/main" id="{AF0F2771-B1F1-4DD2-2CEF-5ACCB30B48DC}"/>
                </a:ext>
              </a:extLst>
            </p:cNvPr>
            <p:cNvGrpSpPr>
              <a:grpSpLocks noChangeAspect="1"/>
            </p:cNvGrpSpPr>
            <p:nvPr/>
          </p:nvGrpSpPr>
          <p:grpSpPr>
            <a:xfrm>
              <a:off x="10096838" y="3339180"/>
              <a:ext cx="1842960" cy="2546302"/>
              <a:chOff x="7252854" y="2654101"/>
              <a:chExt cx="2715491" cy="3751823"/>
            </a:xfrm>
          </p:grpSpPr>
          <p:grpSp>
            <p:nvGrpSpPr>
              <p:cNvPr id="24" name="Group 23">
                <a:extLst>
                  <a:ext uri="{FF2B5EF4-FFF2-40B4-BE49-F238E27FC236}">
                    <a16:creationId xmlns:a16="http://schemas.microsoft.com/office/drawing/2014/main" id="{44D911B0-71C5-DBA7-493F-72D2136DA911}"/>
                  </a:ext>
                </a:extLst>
              </p:cNvPr>
              <p:cNvGrpSpPr>
                <a:grpSpLocks noChangeAspect="1"/>
              </p:cNvGrpSpPr>
              <p:nvPr/>
            </p:nvGrpSpPr>
            <p:grpSpPr>
              <a:xfrm>
                <a:off x="7264399" y="4532849"/>
                <a:ext cx="2671618" cy="1873075"/>
                <a:chOff x="9495334" y="4287910"/>
                <a:chExt cx="2671618" cy="1873075"/>
              </a:xfrm>
            </p:grpSpPr>
            <p:pic>
              <p:nvPicPr>
                <p:cNvPr id="30" name="Picture 29">
                  <a:extLst>
                    <a:ext uri="{FF2B5EF4-FFF2-40B4-BE49-F238E27FC236}">
                      <a16:creationId xmlns:a16="http://schemas.microsoft.com/office/drawing/2014/main" id="{BDF6F9CD-AB4D-1B08-41C9-0D46060C6188}"/>
                    </a:ext>
                  </a:extLst>
                </p:cNvPr>
                <p:cNvPicPr>
                  <a:picLocks noChangeAspect="1"/>
                </p:cNvPicPr>
                <p:nvPr/>
              </p:nvPicPr>
              <p:blipFill rotWithShape="1">
                <a:blip r:embed="rId8"/>
                <a:srcRect l="1903" t="37212" r="27088" b="4364"/>
                <a:stretch/>
              </p:blipFill>
              <p:spPr>
                <a:xfrm>
                  <a:off x="9495334" y="4714108"/>
                  <a:ext cx="2671618" cy="1446877"/>
                </a:xfrm>
                <a:prstGeom prst="rect">
                  <a:avLst/>
                </a:prstGeom>
              </p:spPr>
            </p:pic>
            <p:sp>
              <p:nvSpPr>
                <p:cNvPr id="21" name="TextBox 20">
                  <a:extLst>
                    <a:ext uri="{FF2B5EF4-FFF2-40B4-BE49-F238E27FC236}">
                      <a16:creationId xmlns:a16="http://schemas.microsoft.com/office/drawing/2014/main" id="{16CC6E35-AFFA-0236-B34E-3859E84083E7}"/>
                    </a:ext>
                  </a:extLst>
                </p:cNvPr>
                <p:cNvSpPr txBox="1"/>
                <p:nvPr/>
              </p:nvSpPr>
              <p:spPr>
                <a:xfrm>
                  <a:off x="9543825" y="4287910"/>
                  <a:ext cx="2569207" cy="544188"/>
                </a:xfrm>
                <a:prstGeom prst="rect">
                  <a:avLst/>
                </a:prstGeom>
                <a:noFill/>
              </p:spPr>
              <p:txBody>
                <a:bodyPr wrap="square" rtlCol="0">
                  <a:spAutoFit/>
                </a:bodyPr>
                <a:lstStyle/>
                <a:p>
                  <a:r>
                    <a:rPr lang="en-US" sz="900" dirty="0"/>
                    <a:t>Average Transition Potential Values on Forest to Built</a:t>
                  </a:r>
                </a:p>
              </p:txBody>
            </p:sp>
          </p:grpSp>
          <p:grpSp>
            <p:nvGrpSpPr>
              <p:cNvPr id="23" name="Group 22">
                <a:extLst>
                  <a:ext uri="{FF2B5EF4-FFF2-40B4-BE49-F238E27FC236}">
                    <a16:creationId xmlns:a16="http://schemas.microsoft.com/office/drawing/2014/main" id="{B14099C9-2951-380A-2EE3-506D029AF7BF}"/>
                  </a:ext>
                </a:extLst>
              </p:cNvPr>
              <p:cNvGrpSpPr>
                <a:grpSpLocks noChangeAspect="1"/>
              </p:cNvGrpSpPr>
              <p:nvPr/>
            </p:nvGrpSpPr>
            <p:grpSpPr>
              <a:xfrm>
                <a:off x="7252854" y="2654101"/>
                <a:ext cx="2715491" cy="1878748"/>
                <a:chOff x="6779843" y="4287910"/>
                <a:chExt cx="2715491" cy="1878748"/>
              </a:xfrm>
            </p:grpSpPr>
            <p:pic>
              <p:nvPicPr>
                <p:cNvPr id="34" name="Picture 33">
                  <a:extLst>
                    <a:ext uri="{FF2B5EF4-FFF2-40B4-BE49-F238E27FC236}">
                      <a16:creationId xmlns:a16="http://schemas.microsoft.com/office/drawing/2014/main" id="{ADD5F160-0393-5F50-3C67-C71B80C5CDF5}"/>
                    </a:ext>
                  </a:extLst>
                </p:cNvPr>
                <p:cNvPicPr>
                  <a:picLocks noChangeAspect="1"/>
                </p:cNvPicPr>
                <p:nvPr/>
              </p:nvPicPr>
              <p:blipFill rotWithShape="1">
                <a:blip r:embed="rId9"/>
                <a:srcRect l="1819" t="38956" r="24703" b="1475"/>
                <a:stretch/>
              </p:blipFill>
              <p:spPr>
                <a:xfrm>
                  <a:off x="6779843" y="4719781"/>
                  <a:ext cx="2715491" cy="1446877"/>
                </a:xfrm>
                <a:prstGeom prst="rect">
                  <a:avLst/>
                </a:prstGeom>
              </p:spPr>
            </p:pic>
            <p:sp>
              <p:nvSpPr>
                <p:cNvPr id="22" name="TextBox 21">
                  <a:extLst>
                    <a:ext uri="{FF2B5EF4-FFF2-40B4-BE49-F238E27FC236}">
                      <a16:creationId xmlns:a16="http://schemas.microsoft.com/office/drawing/2014/main" id="{35F3BC67-99D1-C650-53F0-6AF9D64A69EF}"/>
                    </a:ext>
                  </a:extLst>
                </p:cNvPr>
                <p:cNvSpPr txBox="1"/>
                <p:nvPr/>
              </p:nvSpPr>
              <p:spPr>
                <a:xfrm>
                  <a:off x="6791387" y="4287910"/>
                  <a:ext cx="2569206" cy="544189"/>
                </a:xfrm>
                <a:prstGeom prst="rect">
                  <a:avLst/>
                </a:prstGeom>
                <a:noFill/>
              </p:spPr>
              <p:txBody>
                <a:bodyPr wrap="square" rtlCol="0">
                  <a:spAutoFit/>
                </a:bodyPr>
                <a:lstStyle/>
                <a:p>
                  <a:r>
                    <a:rPr lang="en-US" sz="900" dirty="0"/>
                    <a:t>Average Transition Potential Values on Forest to Other</a:t>
                  </a:r>
                </a:p>
              </p:txBody>
            </p:sp>
          </p:grpSp>
        </p:grpSp>
        <p:sp>
          <p:nvSpPr>
            <p:cNvPr id="41" name="TextBox 40">
              <a:extLst>
                <a:ext uri="{FF2B5EF4-FFF2-40B4-BE49-F238E27FC236}">
                  <a16:creationId xmlns:a16="http://schemas.microsoft.com/office/drawing/2014/main" id="{330CEE1B-6054-F184-B085-DBD674753A64}"/>
                </a:ext>
              </a:extLst>
            </p:cNvPr>
            <p:cNvSpPr txBox="1"/>
            <p:nvPr/>
          </p:nvSpPr>
          <p:spPr>
            <a:xfrm>
              <a:off x="11809087" y="3307087"/>
              <a:ext cx="277091" cy="369332"/>
            </a:xfrm>
            <a:prstGeom prst="rect">
              <a:avLst/>
            </a:prstGeom>
            <a:noFill/>
          </p:spPr>
          <p:txBody>
            <a:bodyPr wrap="square" rtlCol="0">
              <a:spAutoFit/>
            </a:bodyPr>
            <a:lstStyle/>
            <a:p>
              <a:r>
                <a:rPr lang="en-US" dirty="0"/>
                <a:t>e</a:t>
              </a:r>
            </a:p>
          </p:txBody>
        </p:sp>
      </p:grpSp>
      <p:sp>
        <p:nvSpPr>
          <p:cNvPr id="44" name="TextBox 43">
            <a:extLst>
              <a:ext uri="{FF2B5EF4-FFF2-40B4-BE49-F238E27FC236}">
                <a16:creationId xmlns:a16="http://schemas.microsoft.com/office/drawing/2014/main" id="{9773E395-1650-1E29-E8E7-52ED6AA192FE}"/>
              </a:ext>
            </a:extLst>
          </p:cNvPr>
          <p:cNvSpPr txBox="1"/>
          <p:nvPr/>
        </p:nvSpPr>
        <p:spPr>
          <a:xfrm>
            <a:off x="11903745" y="1790502"/>
            <a:ext cx="277091" cy="369332"/>
          </a:xfrm>
          <a:prstGeom prst="rect">
            <a:avLst/>
          </a:prstGeom>
          <a:noFill/>
          <a:ln>
            <a:noFill/>
          </a:ln>
        </p:spPr>
        <p:txBody>
          <a:bodyPr wrap="square" rtlCol="0">
            <a:spAutoFit/>
          </a:bodyPr>
          <a:lstStyle/>
          <a:p>
            <a:r>
              <a:rPr lang="en-US" dirty="0"/>
              <a:t>d</a:t>
            </a:r>
          </a:p>
        </p:txBody>
      </p:sp>
      <p:sp>
        <p:nvSpPr>
          <p:cNvPr id="45" name="TextBox 44">
            <a:extLst>
              <a:ext uri="{FF2B5EF4-FFF2-40B4-BE49-F238E27FC236}">
                <a16:creationId xmlns:a16="http://schemas.microsoft.com/office/drawing/2014/main" id="{4F9E0D7F-4605-6646-EE39-318A988DCCAA}"/>
              </a:ext>
            </a:extLst>
          </p:cNvPr>
          <p:cNvSpPr txBox="1"/>
          <p:nvPr/>
        </p:nvSpPr>
        <p:spPr>
          <a:xfrm>
            <a:off x="5497720" y="1113533"/>
            <a:ext cx="230401" cy="369332"/>
          </a:xfrm>
          <a:prstGeom prst="rect">
            <a:avLst/>
          </a:prstGeom>
          <a:noFill/>
          <a:ln>
            <a:noFill/>
          </a:ln>
        </p:spPr>
        <p:txBody>
          <a:bodyPr wrap="square" rtlCol="0">
            <a:spAutoFit/>
          </a:bodyPr>
          <a:lstStyle/>
          <a:p>
            <a:r>
              <a:rPr lang="en-US" dirty="0"/>
              <a:t>a</a:t>
            </a:r>
          </a:p>
        </p:txBody>
      </p:sp>
      <p:pic>
        <p:nvPicPr>
          <p:cNvPr id="47" name="Picture 46">
            <a:extLst>
              <a:ext uri="{FF2B5EF4-FFF2-40B4-BE49-F238E27FC236}">
                <a16:creationId xmlns:a16="http://schemas.microsoft.com/office/drawing/2014/main" id="{03839B54-C9DA-151F-2432-D34A76EB4308}"/>
              </a:ext>
            </a:extLst>
          </p:cNvPr>
          <p:cNvPicPr>
            <a:picLocks noChangeAspect="1"/>
          </p:cNvPicPr>
          <p:nvPr/>
        </p:nvPicPr>
        <p:blipFill>
          <a:blip r:embed="rId10"/>
          <a:stretch>
            <a:fillRect/>
          </a:stretch>
        </p:blipFill>
        <p:spPr>
          <a:xfrm>
            <a:off x="3536557" y="5370377"/>
            <a:ext cx="2340367" cy="1345381"/>
          </a:xfrm>
          <a:prstGeom prst="rect">
            <a:avLst/>
          </a:prstGeom>
        </p:spPr>
      </p:pic>
      <p:sp>
        <p:nvSpPr>
          <p:cNvPr id="50" name="TextBox 49">
            <a:extLst>
              <a:ext uri="{FF2B5EF4-FFF2-40B4-BE49-F238E27FC236}">
                <a16:creationId xmlns:a16="http://schemas.microsoft.com/office/drawing/2014/main" id="{BD09D79B-A945-2A59-D6EE-12A9EA079FF7}"/>
              </a:ext>
            </a:extLst>
          </p:cNvPr>
          <p:cNvSpPr txBox="1"/>
          <p:nvPr/>
        </p:nvSpPr>
        <p:spPr>
          <a:xfrm>
            <a:off x="5711844" y="5105596"/>
            <a:ext cx="281041"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470806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dirty="0"/>
              <a:t>1</a:t>
            </a:r>
          </a:p>
        </p:txBody>
      </p:sp>
      <p:sp>
        <p:nvSpPr>
          <p:cNvPr id="9" name="Title 1">
            <a:extLst>
              <a:ext uri="{FF2B5EF4-FFF2-40B4-BE49-F238E27FC236}">
                <a16:creationId xmlns:a16="http://schemas.microsoft.com/office/drawing/2014/main" id="{2BA7BF3F-F4C9-93BE-7595-AC2C9A7454E7}"/>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2035 - 2085 ( 2085| 2035)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056E820D-F908-953E-7D13-D82308333368}"/>
              </a:ext>
            </a:extLst>
          </p:cNvPr>
          <p:cNvGrpSpPr>
            <a:grpSpLocks noChangeAspect="1"/>
          </p:cNvGrpSpPr>
          <p:nvPr/>
        </p:nvGrpSpPr>
        <p:grpSpPr>
          <a:xfrm>
            <a:off x="6715988" y="450522"/>
            <a:ext cx="5405173" cy="2877876"/>
            <a:chOff x="6647565" y="339018"/>
            <a:chExt cx="5405173" cy="2877876"/>
          </a:xfrm>
        </p:grpSpPr>
        <p:sp>
          <p:nvSpPr>
            <p:cNvPr id="18" name="TextBox 17">
              <a:extLst>
                <a:ext uri="{FF2B5EF4-FFF2-40B4-BE49-F238E27FC236}">
                  <a16:creationId xmlns:a16="http://schemas.microsoft.com/office/drawing/2014/main" id="{17B6C1C8-B4C8-61F2-1C22-C5E0FBFF7DFD}"/>
                </a:ext>
              </a:extLst>
            </p:cNvPr>
            <p:cNvSpPr txBox="1"/>
            <p:nvPr/>
          </p:nvSpPr>
          <p:spPr>
            <a:xfrm>
              <a:off x="11286555" y="339018"/>
              <a:ext cx="766183" cy="369122"/>
            </a:xfrm>
            <a:prstGeom prst="rect">
              <a:avLst/>
            </a:prstGeom>
            <a:noFill/>
            <a:ln>
              <a:solidFill>
                <a:schemeClr val="tx1"/>
              </a:solidFill>
            </a:ln>
          </p:spPr>
          <p:txBody>
            <a:bodyPr wrap="square" rtlCol="0">
              <a:spAutoFit/>
            </a:bodyPr>
            <a:lstStyle/>
            <a:p>
              <a:r>
                <a:rPr lang="en-US" dirty="0"/>
                <a:t>Run 2</a:t>
              </a:r>
            </a:p>
          </p:txBody>
        </p:sp>
        <p:pic>
          <p:nvPicPr>
            <p:cNvPr id="12" name="Picture 11">
              <a:extLst>
                <a:ext uri="{FF2B5EF4-FFF2-40B4-BE49-F238E27FC236}">
                  <a16:creationId xmlns:a16="http://schemas.microsoft.com/office/drawing/2014/main" id="{F572A36E-1404-34F5-B461-0B31848FE49C}"/>
                </a:ext>
              </a:extLst>
            </p:cNvPr>
            <p:cNvPicPr>
              <a:picLocks noChangeAspect="1"/>
            </p:cNvPicPr>
            <p:nvPr/>
          </p:nvPicPr>
          <p:blipFill>
            <a:blip r:embed="rId2"/>
            <a:stretch>
              <a:fillRect/>
            </a:stretch>
          </p:blipFill>
          <p:spPr>
            <a:xfrm>
              <a:off x="6647565" y="339018"/>
              <a:ext cx="4334472" cy="2877876"/>
            </a:xfrm>
            <a:prstGeom prst="rect">
              <a:avLst/>
            </a:prstGeom>
          </p:spPr>
        </p:pic>
        <p:pic>
          <p:nvPicPr>
            <p:cNvPr id="11" name="Picture 10">
              <a:extLst>
                <a:ext uri="{FF2B5EF4-FFF2-40B4-BE49-F238E27FC236}">
                  <a16:creationId xmlns:a16="http://schemas.microsoft.com/office/drawing/2014/main" id="{8C478484-C949-3AEA-1C42-A972D398BF97}"/>
                </a:ext>
              </a:extLst>
            </p:cNvPr>
            <p:cNvPicPr>
              <a:picLocks noChangeAspect="1"/>
            </p:cNvPicPr>
            <p:nvPr/>
          </p:nvPicPr>
          <p:blipFill>
            <a:blip r:embed="rId3"/>
            <a:stretch>
              <a:fillRect/>
            </a:stretch>
          </p:blipFill>
          <p:spPr>
            <a:xfrm>
              <a:off x="10106244" y="2042735"/>
              <a:ext cx="1946494" cy="1174159"/>
            </a:xfrm>
            <a:prstGeom prst="rect">
              <a:avLst/>
            </a:prstGeom>
            <a:ln>
              <a:solidFill>
                <a:schemeClr val="tx1"/>
              </a:solidFill>
            </a:ln>
          </p:spPr>
        </p:pic>
      </p:grpSp>
      <p:grpSp>
        <p:nvGrpSpPr>
          <p:cNvPr id="28" name="Group 27">
            <a:extLst>
              <a:ext uri="{FF2B5EF4-FFF2-40B4-BE49-F238E27FC236}">
                <a16:creationId xmlns:a16="http://schemas.microsoft.com/office/drawing/2014/main" id="{4F5093E0-38F2-5C2A-5264-A21B8E89E3D4}"/>
              </a:ext>
            </a:extLst>
          </p:cNvPr>
          <p:cNvGrpSpPr>
            <a:grpSpLocks noChangeAspect="1"/>
          </p:cNvGrpSpPr>
          <p:nvPr/>
        </p:nvGrpSpPr>
        <p:grpSpPr>
          <a:xfrm>
            <a:off x="37539" y="425638"/>
            <a:ext cx="5476736" cy="2900957"/>
            <a:chOff x="1" y="319089"/>
            <a:chExt cx="5476736" cy="2900957"/>
          </a:xfrm>
        </p:grpSpPr>
        <p:sp>
          <p:nvSpPr>
            <p:cNvPr id="20" name="TextBox 19">
              <a:extLst>
                <a:ext uri="{FF2B5EF4-FFF2-40B4-BE49-F238E27FC236}">
                  <a16:creationId xmlns:a16="http://schemas.microsoft.com/office/drawing/2014/main" id="{5006D1B2-0491-F775-A241-C2F399B54359}"/>
                </a:ext>
              </a:extLst>
            </p:cNvPr>
            <p:cNvSpPr txBox="1"/>
            <p:nvPr/>
          </p:nvSpPr>
          <p:spPr>
            <a:xfrm>
              <a:off x="4671858" y="339018"/>
              <a:ext cx="766618" cy="369332"/>
            </a:xfrm>
            <a:prstGeom prst="rect">
              <a:avLst/>
            </a:prstGeom>
            <a:noFill/>
            <a:ln>
              <a:solidFill>
                <a:schemeClr val="tx1"/>
              </a:solidFill>
            </a:ln>
          </p:spPr>
          <p:txBody>
            <a:bodyPr wrap="square" rtlCol="0">
              <a:spAutoFit/>
            </a:bodyPr>
            <a:lstStyle/>
            <a:p>
              <a:r>
                <a:rPr lang="en-US" dirty="0"/>
                <a:t>Run 1</a:t>
              </a:r>
            </a:p>
          </p:txBody>
        </p:sp>
        <p:pic>
          <p:nvPicPr>
            <p:cNvPr id="15" name="Picture 14">
              <a:extLst>
                <a:ext uri="{FF2B5EF4-FFF2-40B4-BE49-F238E27FC236}">
                  <a16:creationId xmlns:a16="http://schemas.microsoft.com/office/drawing/2014/main" id="{FF65CED0-4595-4887-4072-DA6547CDA09D}"/>
                </a:ext>
              </a:extLst>
            </p:cNvPr>
            <p:cNvPicPr>
              <a:picLocks noChangeAspect="1"/>
            </p:cNvPicPr>
            <p:nvPr/>
          </p:nvPicPr>
          <p:blipFill>
            <a:blip r:embed="rId4"/>
            <a:stretch>
              <a:fillRect/>
            </a:stretch>
          </p:blipFill>
          <p:spPr>
            <a:xfrm>
              <a:off x="1" y="319089"/>
              <a:ext cx="4512224" cy="2900957"/>
            </a:xfrm>
            <a:prstGeom prst="rect">
              <a:avLst/>
            </a:prstGeom>
            <a:ln>
              <a:noFill/>
            </a:ln>
          </p:spPr>
        </p:pic>
        <p:pic>
          <p:nvPicPr>
            <p:cNvPr id="13" name="Picture 12">
              <a:extLst>
                <a:ext uri="{FF2B5EF4-FFF2-40B4-BE49-F238E27FC236}">
                  <a16:creationId xmlns:a16="http://schemas.microsoft.com/office/drawing/2014/main" id="{6475914B-D37D-E2FF-0E81-2A2AE600FD1C}"/>
                </a:ext>
              </a:extLst>
            </p:cNvPr>
            <p:cNvPicPr>
              <a:picLocks noChangeAspect="1"/>
            </p:cNvPicPr>
            <p:nvPr/>
          </p:nvPicPr>
          <p:blipFill>
            <a:blip r:embed="rId5"/>
            <a:stretch>
              <a:fillRect/>
            </a:stretch>
          </p:blipFill>
          <p:spPr>
            <a:xfrm>
              <a:off x="3525017" y="1409847"/>
              <a:ext cx="1951720" cy="1177311"/>
            </a:xfrm>
            <a:prstGeom prst="rect">
              <a:avLst/>
            </a:prstGeom>
            <a:ln>
              <a:solidFill>
                <a:schemeClr val="tx1"/>
              </a:solidFill>
            </a:ln>
          </p:spPr>
        </p:pic>
      </p:grpSp>
      <p:grpSp>
        <p:nvGrpSpPr>
          <p:cNvPr id="34" name="Group 33">
            <a:extLst>
              <a:ext uri="{FF2B5EF4-FFF2-40B4-BE49-F238E27FC236}">
                <a16:creationId xmlns:a16="http://schemas.microsoft.com/office/drawing/2014/main" id="{60C8DBCB-44DE-7AD2-1C5C-ADEFAD9C8BF7}"/>
              </a:ext>
            </a:extLst>
          </p:cNvPr>
          <p:cNvGrpSpPr>
            <a:grpSpLocks noChangeAspect="1"/>
          </p:cNvGrpSpPr>
          <p:nvPr/>
        </p:nvGrpSpPr>
        <p:grpSpPr>
          <a:xfrm>
            <a:off x="3562837" y="2757756"/>
            <a:ext cx="2090484" cy="2813075"/>
            <a:chOff x="3759200" y="3232967"/>
            <a:chExt cx="2697018" cy="3629263"/>
          </a:xfrm>
        </p:grpSpPr>
        <p:grpSp>
          <p:nvGrpSpPr>
            <p:cNvPr id="32" name="Group 31">
              <a:extLst>
                <a:ext uri="{FF2B5EF4-FFF2-40B4-BE49-F238E27FC236}">
                  <a16:creationId xmlns:a16="http://schemas.microsoft.com/office/drawing/2014/main" id="{3C1B31FB-5D61-9C3D-7C7A-F43EFD5DEE58}"/>
                </a:ext>
              </a:extLst>
            </p:cNvPr>
            <p:cNvGrpSpPr>
              <a:grpSpLocks noChangeAspect="1"/>
            </p:cNvGrpSpPr>
            <p:nvPr/>
          </p:nvGrpSpPr>
          <p:grpSpPr>
            <a:xfrm>
              <a:off x="3759200" y="3232967"/>
              <a:ext cx="2697018" cy="1794366"/>
              <a:chOff x="3759200" y="3232967"/>
              <a:chExt cx="2697018" cy="1794366"/>
            </a:xfrm>
          </p:grpSpPr>
          <p:pic>
            <p:nvPicPr>
              <p:cNvPr id="21" name="Picture 20">
                <a:extLst>
                  <a:ext uri="{FF2B5EF4-FFF2-40B4-BE49-F238E27FC236}">
                    <a16:creationId xmlns:a16="http://schemas.microsoft.com/office/drawing/2014/main" id="{6548C76F-B508-276D-C10D-1A6A6E11B47B}"/>
                  </a:ext>
                </a:extLst>
              </p:cNvPr>
              <p:cNvPicPr>
                <a:picLocks noChangeAspect="1"/>
              </p:cNvPicPr>
              <p:nvPr/>
            </p:nvPicPr>
            <p:blipFill rotWithShape="1">
              <a:blip r:embed="rId6"/>
              <a:srcRect l="498" t="34880" r="12912" b="8227"/>
              <a:stretch/>
            </p:blipFill>
            <p:spPr>
              <a:xfrm>
                <a:off x="3759200" y="3558751"/>
                <a:ext cx="2697018" cy="1468582"/>
              </a:xfrm>
              <a:prstGeom prst="rect">
                <a:avLst/>
              </a:prstGeom>
            </p:spPr>
          </p:pic>
          <p:sp>
            <p:nvSpPr>
              <p:cNvPr id="30" name="TextBox 29">
                <a:extLst>
                  <a:ext uri="{FF2B5EF4-FFF2-40B4-BE49-F238E27FC236}">
                    <a16:creationId xmlns:a16="http://schemas.microsoft.com/office/drawing/2014/main" id="{9AD088DF-DF0B-39FB-E41A-BE4556EAB7CB}"/>
                  </a:ext>
                </a:extLst>
              </p:cNvPr>
              <p:cNvSpPr txBox="1"/>
              <p:nvPr/>
            </p:nvSpPr>
            <p:spPr>
              <a:xfrm>
                <a:off x="3759200" y="3232967"/>
                <a:ext cx="2517993" cy="476490"/>
              </a:xfrm>
              <a:prstGeom prst="rect">
                <a:avLst/>
              </a:prstGeom>
              <a:noFill/>
            </p:spPr>
            <p:txBody>
              <a:bodyPr wrap="square" rtlCol="0">
                <a:spAutoFit/>
              </a:bodyPr>
              <a:lstStyle/>
              <a:p>
                <a:r>
                  <a:rPr lang="en-US" sz="900" dirty="0"/>
                  <a:t>Average Transition Potential values for Forest to Other</a:t>
                </a:r>
              </a:p>
            </p:txBody>
          </p:sp>
        </p:grpSp>
        <p:grpSp>
          <p:nvGrpSpPr>
            <p:cNvPr id="33" name="Group 32">
              <a:extLst>
                <a:ext uri="{FF2B5EF4-FFF2-40B4-BE49-F238E27FC236}">
                  <a16:creationId xmlns:a16="http://schemas.microsoft.com/office/drawing/2014/main" id="{5798A65B-F780-1F11-5289-C9ACA2926240}"/>
                </a:ext>
              </a:extLst>
            </p:cNvPr>
            <p:cNvGrpSpPr>
              <a:grpSpLocks noChangeAspect="1"/>
            </p:cNvGrpSpPr>
            <p:nvPr/>
          </p:nvGrpSpPr>
          <p:grpSpPr>
            <a:xfrm>
              <a:off x="3759200" y="5000768"/>
              <a:ext cx="2697018" cy="1861462"/>
              <a:chOff x="3759200" y="5158196"/>
              <a:chExt cx="2697018" cy="1861462"/>
            </a:xfrm>
          </p:grpSpPr>
          <p:pic>
            <p:nvPicPr>
              <p:cNvPr id="23" name="Picture 22">
                <a:extLst>
                  <a:ext uri="{FF2B5EF4-FFF2-40B4-BE49-F238E27FC236}">
                    <a16:creationId xmlns:a16="http://schemas.microsoft.com/office/drawing/2014/main" id="{93B31A47-1C6D-0B71-F1BB-4618440DEBC5}"/>
                  </a:ext>
                </a:extLst>
              </p:cNvPr>
              <p:cNvPicPr>
                <a:picLocks noChangeAspect="1"/>
              </p:cNvPicPr>
              <p:nvPr/>
            </p:nvPicPr>
            <p:blipFill rotWithShape="1">
              <a:blip r:embed="rId7"/>
              <a:srcRect l="3466" t="37782" r="13498" b="4901"/>
              <a:stretch/>
            </p:blipFill>
            <p:spPr>
              <a:xfrm>
                <a:off x="3759200" y="5551076"/>
                <a:ext cx="2697018" cy="1468582"/>
              </a:xfrm>
              <a:prstGeom prst="rect">
                <a:avLst/>
              </a:prstGeom>
            </p:spPr>
          </p:pic>
          <p:sp>
            <p:nvSpPr>
              <p:cNvPr id="31" name="TextBox 30">
                <a:extLst>
                  <a:ext uri="{FF2B5EF4-FFF2-40B4-BE49-F238E27FC236}">
                    <a16:creationId xmlns:a16="http://schemas.microsoft.com/office/drawing/2014/main" id="{658E4A97-80DC-05FC-1FE4-9FC2C9EC1340}"/>
                  </a:ext>
                </a:extLst>
              </p:cNvPr>
              <p:cNvSpPr txBox="1"/>
              <p:nvPr/>
            </p:nvSpPr>
            <p:spPr>
              <a:xfrm>
                <a:off x="3759200" y="5158196"/>
                <a:ext cx="2558472" cy="476490"/>
              </a:xfrm>
              <a:prstGeom prst="rect">
                <a:avLst/>
              </a:prstGeom>
              <a:noFill/>
            </p:spPr>
            <p:txBody>
              <a:bodyPr wrap="square" rtlCol="0">
                <a:spAutoFit/>
              </a:bodyPr>
              <a:lstStyle/>
              <a:p>
                <a:r>
                  <a:rPr lang="en-US" sz="900" dirty="0"/>
                  <a:t>Average Transition Potential values for Forest to Built</a:t>
                </a:r>
              </a:p>
            </p:txBody>
          </p:sp>
        </p:grpSp>
      </p:grpSp>
      <p:grpSp>
        <p:nvGrpSpPr>
          <p:cNvPr id="37" name="Group 36">
            <a:extLst>
              <a:ext uri="{FF2B5EF4-FFF2-40B4-BE49-F238E27FC236}">
                <a16:creationId xmlns:a16="http://schemas.microsoft.com/office/drawing/2014/main" id="{298EDB1A-6166-2DE9-4972-0C3FE4F0AD73}"/>
              </a:ext>
            </a:extLst>
          </p:cNvPr>
          <p:cNvGrpSpPr/>
          <p:nvPr/>
        </p:nvGrpSpPr>
        <p:grpSpPr>
          <a:xfrm>
            <a:off x="9790062" y="3509648"/>
            <a:ext cx="2292618" cy="2846702"/>
            <a:chOff x="6906800" y="3617046"/>
            <a:chExt cx="2743200" cy="3563897"/>
          </a:xfrm>
        </p:grpSpPr>
        <p:pic>
          <p:nvPicPr>
            <p:cNvPr id="25" name="Picture 24">
              <a:extLst>
                <a:ext uri="{FF2B5EF4-FFF2-40B4-BE49-F238E27FC236}">
                  <a16:creationId xmlns:a16="http://schemas.microsoft.com/office/drawing/2014/main" id="{E5FF62E7-F99C-5793-31CC-F12F716A637D}"/>
                </a:ext>
              </a:extLst>
            </p:cNvPr>
            <p:cNvPicPr>
              <a:picLocks noChangeAspect="1"/>
            </p:cNvPicPr>
            <p:nvPr/>
          </p:nvPicPr>
          <p:blipFill rotWithShape="1">
            <a:blip r:embed="rId8"/>
            <a:srcRect t="37992" r="24410"/>
            <a:stretch/>
          </p:blipFill>
          <p:spPr>
            <a:xfrm>
              <a:off x="6906800" y="3906486"/>
              <a:ext cx="2743200" cy="1517909"/>
            </a:xfrm>
            <a:prstGeom prst="rect">
              <a:avLst/>
            </a:prstGeom>
          </p:spPr>
        </p:pic>
        <p:pic>
          <p:nvPicPr>
            <p:cNvPr id="27" name="Picture 26">
              <a:extLst>
                <a:ext uri="{FF2B5EF4-FFF2-40B4-BE49-F238E27FC236}">
                  <a16:creationId xmlns:a16="http://schemas.microsoft.com/office/drawing/2014/main" id="{BB2F1430-49BB-9CE9-35B1-153B260AAA99}"/>
                </a:ext>
              </a:extLst>
            </p:cNvPr>
            <p:cNvPicPr>
              <a:picLocks noChangeAspect="1"/>
            </p:cNvPicPr>
            <p:nvPr/>
          </p:nvPicPr>
          <p:blipFill rotWithShape="1">
            <a:blip r:embed="rId9"/>
            <a:srcRect l="1026" t="37636" r="25389" b="2001"/>
            <a:stretch/>
          </p:blipFill>
          <p:spPr>
            <a:xfrm>
              <a:off x="6906800" y="5663033"/>
              <a:ext cx="2705488" cy="1517910"/>
            </a:xfrm>
            <a:prstGeom prst="rect">
              <a:avLst/>
            </a:prstGeom>
          </p:spPr>
        </p:pic>
        <p:sp>
          <p:nvSpPr>
            <p:cNvPr id="35" name="TextBox 34">
              <a:extLst>
                <a:ext uri="{FF2B5EF4-FFF2-40B4-BE49-F238E27FC236}">
                  <a16:creationId xmlns:a16="http://schemas.microsoft.com/office/drawing/2014/main" id="{6B37CA80-C7EB-6069-19B7-C115F664689E}"/>
                </a:ext>
              </a:extLst>
            </p:cNvPr>
            <p:cNvSpPr txBox="1"/>
            <p:nvPr/>
          </p:nvSpPr>
          <p:spPr>
            <a:xfrm>
              <a:off x="6997631" y="3617046"/>
              <a:ext cx="2648836" cy="369332"/>
            </a:xfrm>
            <a:prstGeom prst="rect">
              <a:avLst/>
            </a:prstGeom>
            <a:noFill/>
          </p:spPr>
          <p:txBody>
            <a:bodyPr wrap="square" rtlCol="0">
              <a:spAutoFit/>
            </a:bodyPr>
            <a:lstStyle/>
            <a:p>
              <a:r>
                <a:rPr lang="en-US" sz="900" dirty="0"/>
                <a:t>Average Transition Potential values for Forest to Other </a:t>
              </a:r>
            </a:p>
          </p:txBody>
        </p:sp>
        <p:sp>
          <p:nvSpPr>
            <p:cNvPr id="36" name="TextBox 35">
              <a:extLst>
                <a:ext uri="{FF2B5EF4-FFF2-40B4-BE49-F238E27FC236}">
                  <a16:creationId xmlns:a16="http://schemas.microsoft.com/office/drawing/2014/main" id="{599CB01A-3E6A-1369-4C41-2F75D56E07B4}"/>
                </a:ext>
              </a:extLst>
            </p:cNvPr>
            <p:cNvSpPr txBox="1"/>
            <p:nvPr/>
          </p:nvSpPr>
          <p:spPr>
            <a:xfrm>
              <a:off x="6997631" y="5360532"/>
              <a:ext cx="2648836" cy="369332"/>
            </a:xfrm>
            <a:prstGeom prst="rect">
              <a:avLst/>
            </a:prstGeom>
            <a:noFill/>
          </p:spPr>
          <p:txBody>
            <a:bodyPr wrap="square" rtlCol="0">
              <a:spAutoFit/>
            </a:bodyPr>
            <a:lstStyle/>
            <a:p>
              <a:r>
                <a:rPr lang="en-US" sz="900" dirty="0"/>
                <a:t>Average Transition Potential values for Forest to Other </a:t>
              </a:r>
            </a:p>
          </p:txBody>
        </p:sp>
      </p:grpSp>
      <p:sp>
        <p:nvSpPr>
          <p:cNvPr id="38" name="TextBox 37">
            <a:extLst>
              <a:ext uri="{FF2B5EF4-FFF2-40B4-BE49-F238E27FC236}">
                <a16:creationId xmlns:a16="http://schemas.microsoft.com/office/drawing/2014/main" id="{7A0F2150-6AE6-7C70-2D15-7C33DD328EE3}"/>
              </a:ext>
            </a:extLst>
          </p:cNvPr>
          <p:cNvSpPr txBox="1"/>
          <p:nvPr/>
        </p:nvSpPr>
        <p:spPr>
          <a:xfrm>
            <a:off x="11805589" y="3370599"/>
            <a:ext cx="277091" cy="369332"/>
          </a:xfrm>
          <a:prstGeom prst="rect">
            <a:avLst/>
          </a:prstGeom>
          <a:noFill/>
        </p:spPr>
        <p:txBody>
          <a:bodyPr wrap="square" rtlCol="0">
            <a:spAutoFit/>
          </a:bodyPr>
          <a:lstStyle/>
          <a:p>
            <a:r>
              <a:rPr lang="en-US" dirty="0"/>
              <a:t>f</a:t>
            </a:r>
          </a:p>
        </p:txBody>
      </p:sp>
      <p:sp>
        <p:nvSpPr>
          <p:cNvPr id="39" name="TextBox 38">
            <a:extLst>
              <a:ext uri="{FF2B5EF4-FFF2-40B4-BE49-F238E27FC236}">
                <a16:creationId xmlns:a16="http://schemas.microsoft.com/office/drawing/2014/main" id="{84D08147-79B4-831F-3C9D-075CB11BD4E6}"/>
              </a:ext>
            </a:extLst>
          </p:cNvPr>
          <p:cNvSpPr txBox="1"/>
          <p:nvPr/>
        </p:nvSpPr>
        <p:spPr>
          <a:xfrm>
            <a:off x="5467849" y="2741318"/>
            <a:ext cx="277091" cy="369332"/>
          </a:xfrm>
          <a:prstGeom prst="rect">
            <a:avLst/>
          </a:prstGeom>
          <a:noFill/>
        </p:spPr>
        <p:txBody>
          <a:bodyPr wrap="square" rtlCol="0">
            <a:spAutoFit/>
          </a:bodyPr>
          <a:lstStyle/>
          <a:p>
            <a:r>
              <a:rPr lang="en-US" dirty="0"/>
              <a:t>b</a:t>
            </a:r>
          </a:p>
        </p:txBody>
      </p:sp>
      <p:sp>
        <p:nvSpPr>
          <p:cNvPr id="41" name="TextBox 40">
            <a:extLst>
              <a:ext uri="{FF2B5EF4-FFF2-40B4-BE49-F238E27FC236}">
                <a16:creationId xmlns:a16="http://schemas.microsoft.com/office/drawing/2014/main" id="{60555F1A-C8D6-E935-0099-102CB06BC6DF}"/>
              </a:ext>
            </a:extLst>
          </p:cNvPr>
          <p:cNvSpPr txBox="1"/>
          <p:nvPr/>
        </p:nvSpPr>
        <p:spPr>
          <a:xfrm>
            <a:off x="-1"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In Stage 2 of Run 1, the number of pixels that transitioned from Forest to Other, Forest to Built, and Other to Built are 5247, 5247, and 5687 respectively in 2035 as shown in table a. </a:t>
            </a:r>
          </a:p>
          <a:p>
            <a:r>
              <a:rPr lang="en-US" dirty="0"/>
              <a:t>The transition potential values for Forest to Other and Forest to Built are identical as shown in tables b and c. Therefore, using Table b, the forest category has the highest average value of 0.004523, pixels will be allocated to these first before the rest. </a:t>
            </a:r>
            <a:endParaRPr lang="en-US" dirty="0">
              <a:sym typeface="Arial"/>
            </a:endParaRPr>
          </a:p>
        </p:txBody>
      </p:sp>
      <p:sp>
        <p:nvSpPr>
          <p:cNvPr id="42" name="TextBox 41">
            <a:extLst>
              <a:ext uri="{FF2B5EF4-FFF2-40B4-BE49-F238E27FC236}">
                <a16:creationId xmlns:a16="http://schemas.microsoft.com/office/drawing/2014/main" id="{25DE2D63-1F8C-030F-AD04-59C640A64C39}"/>
              </a:ext>
            </a:extLst>
          </p:cNvPr>
          <p:cNvSpPr txBox="1"/>
          <p:nvPr/>
        </p:nvSpPr>
        <p:spPr>
          <a:xfrm>
            <a:off x="6096000" y="3588535"/>
            <a:ext cx="3542367" cy="2677656"/>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Just like Run 1, Run 2 also had the same quantities that transitioned from Forest to Other, Forest to Built, and Other to Built as shown in table e. </a:t>
            </a:r>
          </a:p>
          <a:p>
            <a:endParaRPr lang="en-US" dirty="0"/>
          </a:p>
          <a:p>
            <a:r>
              <a:rPr lang="en-US" dirty="0"/>
              <a:t>Similar to Run 1, The transition potentials for Forest to Other and Forest to Built are the same although this run has relatively higher average transition values. Forest has the highest of 0.004735 hence pixels will be allocated first to areas of forest around 10m-65m. </a:t>
            </a:r>
            <a:endParaRPr lang="en-US" dirty="0">
              <a:sym typeface="Arial"/>
            </a:endParaRPr>
          </a:p>
        </p:txBody>
      </p:sp>
      <p:sp>
        <p:nvSpPr>
          <p:cNvPr id="43" name="TextBox 42">
            <a:extLst>
              <a:ext uri="{FF2B5EF4-FFF2-40B4-BE49-F238E27FC236}">
                <a16:creationId xmlns:a16="http://schemas.microsoft.com/office/drawing/2014/main" id="{86EBA81C-C6EA-1D0C-EFF4-C950C8119B5F}"/>
              </a:ext>
            </a:extLst>
          </p:cNvPr>
          <p:cNvSpPr txBox="1"/>
          <p:nvPr/>
        </p:nvSpPr>
        <p:spPr>
          <a:xfrm>
            <a:off x="5335339" y="1205471"/>
            <a:ext cx="277091" cy="369332"/>
          </a:xfrm>
          <a:prstGeom prst="rect">
            <a:avLst/>
          </a:prstGeom>
          <a:noFill/>
        </p:spPr>
        <p:txBody>
          <a:bodyPr wrap="square" rtlCol="0">
            <a:spAutoFit/>
          </a:bodyPr>
          <a:lstStyle/>
          <a:p>
            <a:r>
              <a:rPr lang="en-US" dirty="0"/>
              <a:t>a</a:t>
            </a:r>
          </a:p>
        </p:txBody>
      </p:sp>
      <p:sp>
        <p:nvSpPr>
          <p:cNvPr id="44" name="TextBox 43">
            <a:extLst>
              <a:ext uri="{FF2B5EF4-FFF2-40B4-BE49-F238E27FC236}">
                <a16:creationId xmlns:a16="http://schemas.microsoft.com/office/drawing/2014/main" id="{A5C6471F-DCF7-8BE3-2332-134AD4A12F36}"/>
              </a:ext>
            </a:extLst>
          </p:cNvPr>
          <p:cNvSpPr txBox="1"/>
          <p:nvPr/>
        </p:nvSpPr>
        <p:spPr>
          <a:xfrm>
            <a:off x="11907191" y="1781764"/>
            <a:ext cx="277091" cy="369332"/>
          </a:xfrm>
          <a:prstGeom prst="rect">
            <a:avLst/>
          </a:prstGeom>
          <a:noFill/>
        </p:spPr>
        <p:txBody>
          <a:bodyPr wrap="square" rtlCol="0">
            <a:spAutoFit/>
          </a:bodyPr>
          <a:lstStyle/>
          <a:p>
            <a:r>
              <a:rPr lang="en-US" dirty="0"/>
              <a:t>e</a:t>
            </a:r>
          </a:p>
        </p:txBody>
      </p:sp>
      <p:sp>
        <p:nvSpPr>
          <p:cNvPr id="45" name="TextBox 44">
            <a:extLst>
              <a:ext uri="{FF2B5EF4-FFF2-40B4-BE49-F238E27FC236}">
                <a16:creationId xmlns:a16="http://schemas.microsoft.com/office/drawing/2014/main" id="{E49625A5-CD28-D4BC-13C4-DBE99CD12E18}"/>
              </a:ext>
            </a:extLst>
          </p:cNvPr>
          <p:cNvSpPr txBox="1"/>
          <p:nvPr/>
        </p:nvSpPr>
        <p:spPr>
          <a:xfrm>
            <a:off x="5455776" y="4216438"/>
            <a:ext cx="277091" cy="369332"/>
          </a:xfrm>
          <a:prstGeom prst="rect">
            <a:avLst/>
          </a:prstGeom>
          <a:noFill/>
        </p:spPr>
        <p:txBody>
          <a:bodyPr wrap="square" rtlCol="0">
            <a:spAutoFit/>
          </a:bodyPr>
          <a:lstStyle/>
          <a:p>
            <a:r>
              <a:rPr lang="en-US" dirty="0"/>
              <a:t>c</a:t>
            </a:r>
          </a:p>
        </p:txBody>
      </p:sp>
      <p:sp>
        <p:nvSpPr>
          <p:cNvPr id="46" name="TextBox 45">
            <a:extLst>
              <a:ext uri="{FF2B5EF4-FFF2-40B4-BE49-F238E27FC236}">
                <a16:creationId xmlns:a16="http://schemas.microsoft.com/office/drawing/2014/main" id="{F23B994B-FE4F-7A72-6F2D-B91B00F83011}"/>
              </a:ext>
            </a:extLst>
          </p:cNvPr>
          <p:cNvSpPr txBox="1"/>
          <p:nvPr/>
        </p:nvSpPr>
        <p:spPr>
          <a:xfrm>
            <a:off x="11878549" y="4927363"/>
            <a:ext cx="277091" cy="369332"/>
          </a:xfrm>
          <a:prstGeom prst="rect">
            <a:avLst/>
          </a:prstGeom>
          <a:noFill/>
        </p:spPr>
        <p:txBody>
          <a:bodyPr wrap="square" rtlCol="0">
            <a:spAutoFit/>
          </a:bodyPr>
          <a:lstStyle/>
          <a:p>
            <a:r>
              <a:rPr lang="en-US" dirty="0"/>
              <a:t>g</a:t>
            </a:r>
          </a:p>
        </p:txBody>
      </p:sp>
    </p:spTree>
    <p:extLst>
      <p:ext uri="{BB962C8B-B14F-4D97-AF65-F5344CB8AC3E}">
        <p14:creationId xmlns:p14="http://schemas.microsoft.com/office/powerpoint/2010/main" val="213591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9" name="Title 1">
            <a:extLst>
              <a:ext uri="{FF2B5EF4-FFF2-40B4-BE49-F238E27FC236}">
                <a16:creationId xmlns:a16="http://schemas.microsoft.com/office/drawing/2014/main" id="{2BA7BF3F-F4C9-93BE-7595-AC2C9A7454E7}"/>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CrossTab of Simulated change from 1985 - 2085 ( 2085| 1985)</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539821A-5A3C-CAB8-9145-159512EF8E21}"/>
              </a:ext>
            </a:extLst>
          </p:cNvPr>
          <p:cNvSpPr txBox="1"/>
          <p:nvPr/>
        </p:nvSpPr>
        <p:spPr>
          <a:xfrm>
            <a:off x="3823855" y="5902036"/>
            <a:ext cx="184731" cy="369332"/>
          </a:xfrm>
          <a:prstGeom prst="rect">
            <a:avLst/>
          </a:prstGeom>
          <a:noFill/>
        </p:spPr>
        <p:txBody>
          <a:bodyPr wrap="none" rtlCol="0">
            <a:spAutoFit/>
          </a:bodyPr>
          <a:lstStyle/>
          <a:p>
            <a:endParaRPr lang="en-US" dirty="0"/>
          </a:p>
        </p:txBody>
      </p:sp>
      <p:grpSp>
        <p:nvGrpSpPr>
          <p:cNvPr id="28" name="Group 27">
            <a:extLst>
              <a:ext uri="{FF2B5EF4-FFF2-40B4-BE49-F238E27FC236}">
                <a16:creationId xmlns:a16="http://schemas.microsoft.com/office/drawing/2014/main" id="{C921888D-C3BD-1776-DA90-3026E625392F}"/>
              </a:ext>
            </a:extLst>
          </p:cNvPr>
          <p:cNvGrpSpPr>
            <a:grpSpLocks noChangeAspect="1"/>
          </p:cNvGrpSpPr>
          <p:nvPr/>
        </p:nvGrpSpPr>
        <p:grpSpPr>
          <a:xfrm>
            <a:off x="6273553" y="434369"/>
            <a:ext cx="5915803" cy="5451666"/>
            <a:chOff x="6211993" y="362877"/>
            <a:chExt cx="5915803" cy="5451666"/>
          </a:xfrm>
        </p:grpSpPr>
        <p:grpSp>
          <p:nvGrpSpPr>
            <p:cNvPr id="19" name="Group 18">
              <a:extLst>
                <a:ext uri="{FF2B5EF4-FFF2-40B4-BE49-F238E27FC236}">
                  <a16:creationId xmlns:a16="http://schemas.microsoft.com/office/drawing/2014/main" id="{D74286C4-D1C6-F044-D397-F7D5135DFA62}"/>
                </a:ext>
              </a:extLst>
            </p:cNvPr>
            <p:cNvGrpSpPr/>
            <p:nvPr/>
          </p:nvGrpSpPr>
          <p:grpSpPr>
            <a:xfrm>
              <a:off x="9634287" y="4183935"/>
              <a:ext cx="2493509" cy="1630608"/>
              <a:chOff x="9739778" y="4003020"/>
              <a:chExt cx="2579100" cy="1686580"/>
            </a:xfrm>
          </p:grpSpPr>
          <p:pic>
            <p:nvPicPr>
              <p:cNvPr id="7" name="Picture 6">
                <a:extLst>
                  <a:ext uri="{FF2B5EF4-FFF2-40B4-BE49-F238E27FC236}">
                    <a16:creationId xmlns:a16="http://schemas.microsoft.com/office/drawing/2014/main" id="{168BD174-BC9F-A620-74FE-6321897E904E}"/>
                  </a:ext>
                </a:extLst>
              </p:cNvPr>
              <p:cNvPicPr>
                <a:picLocks noChangeAspect="1"/>
              </p:cNvPicPr>
              <p:nvPr/>
            </p:nvPicPr>
            <p:blipFill rotWithShape="1">
              <a:blip r:embed="rId2"/>
              <a:srcRect l="2264" t="21702" r="2441" b="692"/>
              <a:stretch/>
            </p:blipFill>
            <p:spPr>
              <a:xfrm>
                <a:off x="9739778" y="4269679"/>
                <a:ext cx="2579099" cy="1419921"/>
              </a:xfrm>
              <a:prstGeom prst="rect">
                <a:avLst/>
              </a:prstGeom>
            </p:spPr>
          </p:pic>
          <p:sp>
            <p:nvSpPr>
              <p:cNvPr id="10" name="TextBox 9">
                <a:extLst>
                  <a:ext uri="{FF2B5EF4-FFF2-40B4-BE49-F238E27FC236}">
                    <a16:creationId xmlns:a16="http://schemas.microsoft.com/office/drawing/2014/main" id="{0117C982-1C6D-1D59-AAF2-1FDDB43D6A5C}"/>
                  </a:ext>
                </a:extLst>
              </p:cNvPr>
              <p:cNvSpPr txBox="1"/>
              <p:nvPr/>
            </p:nvSpPr>
            <p:spPr>
              <a:xfrm>
                <a:off x="9739779" y="4003020"/>
                <a:ext cx="2579099" cy="246221"/>
              </a:xfrm>
              <a:prstGeom prst="rect">
                <a:avLst/>
              </a:prstGeom>
              <a:noFill/>
              <a:ln>
                <a:noFill/>
              </a:ln>
            </p:spPr>
            <p:txBody>
              <a:bodyPr wrap="square" rtlCol="0">
                <a:spAutoFit/>
              </a:bodyPr>
              <a:lstStyle/>
              <a:p>
                <a:r>
                  <a:rPr lang="en-US" sz="1000" dirty="0"/>
                  <a:t>Area: Simulated Change from 1985-2085</a:t>
                </a:r>
              </a:p>
            </p:txBody>
          </p:sp>
        </p:grpSp>
        <p:grpSp>
          <p:nvGrpSpPr>
            <p:cNvPr id="24" name="Group 23">
              <a:extLst>
                <a:ext uri="{FF2B5EF4-FFF2-40B4-BE49-F238E27FC236}">
                  <a16:creationId xmlns:a16="http://schemas.microsoft.com/office/drawing/2014/main" id="{0FB9D7A5-3066-932F-D055-579E54702260}"/>
                </a:ext>
              </a:extLst>
            </p:cNvPr>
            <p:cNvGrpSpPr>
              <a:grpSpLocks noChangeAspect="1"/>
            </p:cNvGrpSpPr>
            <p:nvPr/>
          </p:nvGrpSpPr>
          <p:grpSpPr>
            <a:xfrm>
              <a:off x="6414492" y="362877"/>
              <a:ext cx="5713304" cy="3793353"/>
              <a:chOff x="5939548" y="387828"/>
              <a:chExt cx="5342105" cy="3546895"/>
            </a:xfrm>
          </p:grpSpPr>
          <p:pic>
            <p:nvPicPr>
              <p:cNvPr id="11" name="Picture 10">
                <a:extLst>
                  <a:ext uri="{FF2B5EF4-FFF2-40B4-BE49-F238E27FC236}">
                    <a16:creationId xmlns:a16="http://schemas.microsoft.com/office/drawing/2014/main" id="{97FA377F-497C-8617-034F-0B7CF5A96875}"/>
                  </a:ext>
                </a:extLst>
              </p:cNvPr>
              <p:cNvPicPr>
                <a:picLocks noChangeAspect="1"/>
              </p:cNvPicPr>
              <p:nvPr/>
            </p:nvPicPr>
            <p:blipFill>
              <a:blip r:embed="rId3"/>
              <a:stretch>
                <a:fillRect/>
              </a:stretch>
            </p:blipFill>
            <p:spPr>
              <a:xfrm>
                <a:off x="5939548" y="387828"/>
                <a:ext cx="5342105" cy="3546895"/>
              </a:xfrm>
              <a:prstGeom prst="rect">
                <a:avLst/>
              </a:prstGeom>
              <a:ln>
                <a:solidFill>
                  <a:schemeClr val="tx1"/>
                </a:solidFill>
              </a:ln>
            </p:spPr>
          </p:pic>
          <p:sp>
            <p:nvSpPr>
              <p:cNvPr id="18" name="TextBox 17">
                <a:extLst>
                  <a:ext uri="{FF2B5EF4-FFF2-40B4-BE49-F238E27FC236}">
                    <a16:creationId xmlns:a16="http://schemas.microsoft.com/office/drawing/2014/main" id="{17B6C1C8-B4C8-61F2-1C22-C5E0FBFF7DFD}"/>
                  </a:ext>
                </a:extLst>
              </p:cNvPr>
              <p:cNvSpPr txBox="1"/>
              <p:nvPr/>
            </p:nvSpPr>
            <p:spPr>
              <a:xfrm>
                <a:off x="10420927" y="3429000"/>
                <a:ext cx="766183" cy="345336"/>
              </a:xfrm>
              <a:prstGeom prst="rect">
                <a:avLst/>
              </a:prstGeom>
              <a:noFill/>
              <a:ln>
                <a:solidFill>
                  <a:schemeClr val="tx1"/>
                </a:solidFill>
              </a:ln>
            </p:spPr>
            <p:txBody>
              <a:bodyPr wrap="square" rtlCol="0">
                <a:spAutoFit/>
              </a:bodyPr>
              <a:lstStyle/>
              <a:p>
                <a:r>
                  <a:rPr lang="en-US" dirty="0"/>
                  <a:t>Run 2</a:t>
                </a:r>
              </a:p>
            </p:txBody>
          </p:sp>
        </p:grpSp>
        <p:sp>
          <p:nvSpPr>
            <p:cNvPr id="23" name="TextBox 22">
              <a:extLst>
                <a:ext uri="{FF2B5EF4-FFF2-40B4-BE49-F238E27FC236}">
                  <a16:creationId xmlns:a16="http://schemas.microsoft.com/office/drawing/2014/main" id="{E8908160-266F-EA82-7F61-7D119DDA6BF4}"/>
                </a:ext>
              </a:extLst>
            </p:cNvPr>
            <p:cNvSpPr txBox="1"/>
            <p:nvPr/>
          </p:nvSpPr>
          <p:spPr>
            <a:xfrm>
              <a:off x="6211993" y="4411253"/>
              <a:ext cx="3422294" cy="1384995"/>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From table b, Forest to Other, Forest to Built, and Other to Built had transitions of 5247, 15741, and 6127 respectively in 2085. Therefore, the total transitions in 2085 is 27115.</a:t>
              </a:r>
            </a:p>
            <a:p>
              <a:endParaRPr lang="en-US" dirty="0">
                <a:sym typeface="Arial"/>
              </a:endParaRPr>
            </a:p>
          </p:txBody>
        </p:sp>
      </p:grpSp>
      <p:grpSp>
        <p:nvGrpSpPr>
          <p:cNvPr id="27" name="Group 26">
            <a:extLst>
              <a:ext uri="{FF2B5EF4-FFF2-40B4-BE49-F238E27FC236}">
                <a16:creationId xmlns:a16="http://schemas.microsoft.com/office/drawing/2014/main" id="{7CFBDBB5-D3D6-C62A-044E-DC81F804868C}"/>
              </a:ext>
            </a:extLst>
          </p:cNvPr>
          <p:cNvGrpSpPr>
            <a:grpSpLocks noChangeAspect="1"/>
          </p:cNvGrpSpPr>
          <p:nvPr/>
        </p:nvGrpSpPr>
        <p:grpSpPr>
          <a:xfrm>
            <a:off x="-188152" y="431819"/>
            <a:ext cx="5999353" cy="5654883"/>
            <a:chOff x="-93312" y="362877"/>
            <a:chExt cx="5999353" cy="5654883"/>
          </a:xfrm>
        </p:grpSpPr>
        <p:grpSp>
          <p:nvGrpSpPr>
            <p:cNvPr id="17" name="Group 16">
              <a:extLst>
                <a:ext uri="{FF2B5EF4-FFF2-40B4-BE49-F238E27FC236}">
                  <a16:creationId xmlns:a16="http://schemas.microsoft.com/office/drawing/2014/main" id="{AF259BB1-EF1A-C3E0-7740-8A102DB5033E}"/>
                </a:ext>
              </a:extLst>
            </p:cNvPr>
            <p:cNvGrpSpPr/>
            <p:nvPr/>
          </p:nvGrpSpPr>
          <p:grpSpPr>
            <a:xfrm>
              <a:off x="3326942" y="4238610"/>
              <a:ext cx="2579099" cy="1578483"/>
              <a:chOff x="6816437" y="5710039"/>
              <a:chExt cx="2579099" cy="1578483"/>
            </a:xfrm>
          </p:grpSpPr>
          <p:pic>
            <p:nvPicPr>
              <p:cNvPr id="13" name="Picture 12">
                <a:extLst>
                  <a:ext uri="{FF2B5EF4-FFF2-40B4-BE49-F238E27FC236}">
                    <a16:creationId xmlns:a16="http://schemas.microsoft.com/office/drawing/2014/main" id="{BADA786B-11CF-094D-1367-6482F7CDAD28}"/>
                  </a:ext>
                </a:extLst>
              </p:cNvPr>
              <p:cNvPicPr>
                <a:picLocks noChangeAspect="1"/>
              </p:cNvPicPr>
              <p:nvPr/>
            </p:nvPicPr>
            <p:blipFill>
              <a:blip r:embed="rId4"/>
              <a:stretch>
                <a:fillRect/>
              </a:stretch>
            </p:blipFill>
            <p:spPr>
              <a:xfrm>
                <a:off x="6816437" y="5902036"/>
                <a:ext cx="2579099" cy="1386486"/>
              </a:xfrm>
              <a:prstGeom prst="rect">
                <a:avLst/>
              </a:prstGeom>
            </p:spPr>
          </p:pic>
          <p:sp>
            <p:nvSpPr>
              <p:cNvPr id="16" name="TextBox 15">
                <a:extLst>
                  <a:ext uri="{FF2B5EF4-FFF2-40B4-BE49-F238E27FC236}">
                    <a16:creationId xmlns:a16="http://schemas.microsoft.com/office/drawing/2014/main" id="{387622F1-C980-3977-D6A1-55484C993F8B}"/>
                  </a:ext>
                </a:extLst>
              </p:cNvPr>
              <p:cNvSpPr txBox="1"/>
              <p:nvPr/>
            </p:nvSpPr>
            <p:spPr>
              <a:xfrm>
                <a:off x="6816437" y="5710039"/>
                <a:ext cx="2579099" cy="246221"/>
              </a:xfrm>
              <a:prstGeom prst="rect">
                <a:avLst/>
              </a:prstGeom>
              <a:noFill/>
              <a:ln>
                <a:noFill/>
              </a:ln>
            </p:spPr>
            <p:txBody>
              <a:bodyPr wrap="square" rtlCol="0">
                <a:spAutoFit/>
              </a:bodyPr>
              <a:lstStyle/>
              <a:p>
                <a:r>
                  <a:rPr lang="en-US" sz="1000" dirty="0"/>
                  <a:t>Area: Simulated Change from 1985-2085</a:t>
                </a:r>
              </a:p>
            </p:txBody>
          </p:sp>
        </p:grpSp>
        <p:grpSp>
          <p:nvGrpSpPr>
            <p:cNvPr id="26" name="Group 25">
              <a:extLst>
                <a:ext uri="{FF2B5EF4-FFF2-40B4-BE49-F238E27FC236}">
                  <a16:creationId xmlns:a16="http://schemas.microsoft.com/office/drawing/2014/main" id="{BBE2FFD0-4694-06B7-0FF3-6EEDF89AE6E3}"/>
                </a:ext>
              </a:extLst>
            </p:cNvPr>
            <p:cNvGrpSpPr/>
            <p:nvPr/>
          </p:nvGrpSpPr>
          <p:grpSpPr>
            <a:xfrm>
              <a:off x="96368" y="362877"/>
              <a:ext cx="5809673" cy="3790790"/>
              <a:chOff x="0" y="313937"/>
              <a:chExt cx="5438476" cy="3668646"/>
            </a:xfrm>
          </p:grpSpPr>
          <p:pic>
            <p:nvPicPr>
              <p:cNvPr id="14" name="Picture 13">
                <a:extLst>
                  <a:ext uri="{FF2B5EF4-FFF2-40B4-BE49-F238E27FC236}">
                    <a16:creationId xmlns:a16="http://schemas.microsoft.com/office/drawing/2014/main" id="{CA05D9EA-327C-32E1-8162-B047BBA4E13F}"/>
                  </a:ext>
                </a:extLst>
              </p:cNvPr>
              <p:cNvPicPr>
                <a:picLocks noChangeAspect="1"/>
              </p:cNvPicPr>
              <p:nvPr/>
            </p:nvPicPr>
            <p:blipFill>
              <a:blip r:embed="rId5"/>
              <a:stretch>
                <a:fillRect/>
              </a:stretch>
            </p:blipFill>
            <p:spPr>
              <a:xfrm>
                <a:off x="0" y="313937"/>
                <a:ext cx="5438476" cy="3668646"/>
              </a:xfrm>
              <a:prstGeom prst="rect">
                <a:avLst/>
              </a:prstGeom>
              <a:ln>
                <a:solidFill>
                  <a:schemeClr val="tx1"/>
                </a:solidFill>
              </a:ln>
            </p:spPr>
          </p:pic>
          <p:sp>
            <p:nvSpPr>
              <p:cNvPr id="20" name="TextBox 19">
                <a:extLst>
                  <a:ext uri="{FF2B5EF4-FFF2-40B4-BE49-F238E27FC236}">
                    <a16:creationId xmlns:a16="http://schemas.microsoft.com/office/drawing/2014/main" id="{5006D1B2-0491-F775-A241-C2F399B54359}"/>
                  </a:ext>
                </a:extLst>
              </p:cNvPr>
              <p:cNvSpPr txBox="1"/>
              <p:nvPr/>
            </p:nvSpPr>
            <p:spPr>
              <a:xfrm>
                <a:off x="4539085" y="3429000"/>
                <a:ext cx="766618" cy="369332"/>
              </a:xfrm>
              <a:prstGeom prst="rect">
                <a:avLst/>
              </a:prstGeom>
              <a:noFill/>
              <a:ln>
                <a:solidFill>
                  <a:schemeClr val="tx1"/>
                </a:solidFill>
              </a:ln>
            </p:spPr>
            <p:txBody>
              <a:bodyPr wrap="square" rtlCol="0">
                <a:spAutoFit/>
              </a:bodyPr>
              <a:lstStyle/>
              <a:p>
                <a:r>
                  <a:rPr lang="en-US" dirty="0"/>
                  <a:t>Run 1</a:t>
                </a:r>
              </a:p>
            </p:txBody>
          </p:sp>
        </p:grpSp>
        <p:sp>
          <p:nvSpPr>
            <p:cNvPr id="25" name="TextBox 24">
              <a:extLst>
                <a:ext uri="{FF2B5EF4-FFF2-40B4-BE49-F238E27FC236}">
                  <a16:creationId xmlns:a16="http://schemas.microsoft.com/office/drawing/2014/main" id="{CCBEA872-1C1D-94A4-BB63-DBD2A553A58B}"/>
                </a:ext>
              </a:extLst>
            </p:cNvPr>
            <p:cNvSpPr txBox="1"/>
            <p:nvPr/>
          </p:nvSpPr>
          <p:spPr>
            <a:xfrm>
              <a:off x="-93312" y="4417322"/>
              <a:ext cx="3422294" cy="1600438"/>
            </a:xfrm>
            <a:prstGeom prst="rect">
              <a:avLst/>
            </a:prstGeom>
            <a:noFill/>
            <a:ln>
              <a:noFill/>
            </a:ln>
          </p:spPr>
          <p:txBody>
            <a:bodyPr wrap="square" numCol="1"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From table a, 10494 pixels transitioned from Forest to Other, Forest to Built also had 10494 pixels transitioning, and finally a total of 11374 pixels transitioned from Other to Built in 2085. Thus a total of 32362 pixels transitioned.</a:t>
              </a:r>
            </a:p>
            <a:p>
              <a:endParaRPr lang="en-US" dirty="0">
                <a:sym typeface="Arial"/>
              </a:endParaRPr>
            </a:p>
          </p:txBody>
        </p:sp>
      </p:grpSp>
      <p:sp>
        <p:nvSpPr>
          <p:cNvPr id="29" name="TextBox 28">
            <a:extLst>
              <a:ext uri="{FF2B5EF4-FFF2-40B4-BE49-F238E27FC236}">
                <a16:creationId xmlns:a16="http://schemas.microsoft.com/office/drawing/2014/main" id="{EF871790-467B-6C62-E744-FE55536519D2}"/>
              </a:ext>
            </a:extLst>
          </p:cNvPr>
          <p:cNvSpPr txBox="1"/>
          <p:nvPr/>
        </p:nvSpPr>
        <p:spPr>
          <a:xfrm>
            <a:off x="5765285" y="4227722"/>
            <a:ext cx="277091" cy="369332"/>
          </a:xfrm>
          <a:prstGeom prst="rect">
            <a:avLst/>
          </a:prstGeom>
          <a:noFill/>
        </p:spPr>
        <p:txBody>
          <a:bodyPr wrap="square" rtlCol="0">
            <a:spAutoFit/>
          </a:bodyPr>
          <a:lstStyle/>
          <a:p>
            <a:r>
              <a:rPr lang="en-US" dirty="0"/>
              <a:t>a</a:t>
            </a:r>
          </a:p>
        </p:txBody>
      </p:sp>
      <p:sp>
        <p:nvSpPr>
          <p:cNvPr id="30" name="TextBox 29">
            <a:extLst>
              <a:ext uri="{FF2B5EF4-FFF2-40B4-BE49-F238E27FC236}">
                <a16:creationId xmlns:a16="http://schemas.microsoft.com/office/drawing/2014/main" id="{CBB27A09-AB83-401E-AC5F-C430CBBB3857}"/>
              </a:ext>
            </a:extLst>
          </p:cNvPr>
          <p:cNvSpPr txBox="1"/>
          <p:nvPr/>
        </p:nvSpPr>
        <p:spPr>
          <a:xfrm>
            <a:off x="11949698" y="4222609"/>
            <a:ext cx="277091"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26557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6</a:t>
            </a:fld>
            <a:endParaRPr lang="en-US" dirty="0"/>
          </a:p>
        </p:txBody>
      </p:sp>
      <p:sp>
        <p:nvSpPr>
          <p:cNvPr id="16" name="Title 1">
            <a:extLst>
              <a:ext uri="{FF2B5EF4-FFF2-40B4-BE49-F238E27FC236}">
                <a16:creationId xmlns:a16="http://schemas.microsoft.com/office/drawing/2014/main" id="{FBD1DBF3-B4B3-7B5A-60B4-4C0B6A741D12}"/>
              </a:ext>
            </a:extLst>
          </p:cNvPr>
          <p:cNvSpPr txBox="1">
            <a:spLocks/>
          </p:cNvSpPr>
          <p:nvPr/>
        </p:nvSpPr>
        <p:spPr>
          <a:xfrm>
            <a:off x="1" y="1"/>
            <a:ext cx="12192000" cy="319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Comparison between Simulated change using Static and Dynamic Logistic Regression</a:t>
            </a:r>
            <a:endParaRPr kumimoji="0" lang="en-US" sz="26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4D91C66-C25D-2C55-053B-DE817B1D0827}"/>
              </a:ext>
            </a:extLst>
          </p:cNvPr>
          <p:cNvSpPr txBox="1"/>
          <p:nvPr/>
        </p:nvSpPr>
        <p:spPr>
          <a:xfrm>
            <a:off x="-59301" y="4465170"/>
            <a:ext cx="12136144" cy="2031325"/>
          </a:xfrm>
          <a:prstGeom prst="rect">
            <a:avLst/>
          </a:prstGeom>
          <a:noFill/>
          <a:ln>
            <a:noFill/>
          </a:ln>
        </p:spPr>
        <p:txBody>
          <a:bodyPr wrap="square" numCol="2" spcCol="182880"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t>Run 1-  Using crosstab of the calibration map of 1985 and simulated 2085 as shown in Table b, a total of 32362 pixels experienced change which tallies with the sum of the simulated changes for the two stages. The similarity in simulated change is because of the Static variable used. This assumes that the pixels that are candidates for change after stage 1 are not considered candidates for change in stage 2.</a:t>
            </a:r>
          </a:p>
          <a:p>
            <a:r>
              <a:rPr lang="en-US" dirty="0"/>
              <a:t>Also, the Simulated change is almost the same as simulated pixels in Slide 2 although Run 1 is less by 2 pixels. But comparing the portions, it is the same as the proportions used to derive the simulated pixels in slide 2.</a:t>
            </a:r>
          </a:p>
          <a:p>
            <a:r>
              <a:rPr lang="en-US" dirty="0"/>
              <a:t>While in Run 2, the simulated change between 1985-285 is 27115 which is less than the sum of simulated change for the two stages (32362), and also lesser than the Simulated change of 32364 calculated in Slide 2. The difference in the quantity of change is a result of the Dynamic (Run 2) variable used where pixels that transitioned in stage 1 are used again as candidates for change in stage 2.  This results in some pixels transitioning twice as shown in category 3|2|1 in Table c where 5247 pixels of Forest transitioned to Other in 2035 and transitioned again to Built in 2085.</a:t>
            </a:r>
          </a:p>
        </p:txBody>
      </p:sp>
      <p:grpSp>
        <p:nvGrpSpPr>
          <p:cNvPr id="20" name="Group 19">
            <a:extLst>
              <a:ext uri="{FF2B5EF4-FFF2-40B4-BE49-F238E27FC236}">
                <a16:creationId xmlns:a16="http://schemas.microsoft.com/office/drawing/2014/main" id="{689B4F79-635B-DB01-D9FC-C2A4C679609C}"/>
              </a:ext>
            </a:extLst>
          </p:cNvPr>
          <p:cNvGrpSpPr/>
          <p:nvPr/>
        </p:nvGrpSpPr>
        <p:grpSpPr>
          <a:xfrm>
            <a:off x="0" y="381982"/>
            <a:ext cx="5578195" cy="3904268"/>
            <a:chOff x="0" y="319089"/>
            <a:chExt cx="5881251" cy="4016526"/>
          </a:xfrm>
        </p:grpSpPr>
        <p:grpSp>
          <p:nvGrpSpPr>
            <p:cNvPr id="19" name="Group 18">
              <a:extLst>
                <a:ext uri="{FF2B5EF4-FFF2-40B4-BE49-F238E27FC236}">
                  <a16:creationId xmlns:a16="http://schemas.microsoft.com/office/drawing/2014/main" id="{5E63899D-876C-779C-C651-F888E18A6228}"/>
                </a:ext>
              </a:extLst>
            </p:cNvPr>
            <p:cNvGrpSpPr/>
            <p:nvPr/>
          </p:nvGrpSpPr>
          <p:grpSpPr>
            <a:xfrm>
              <a:off x="0" y="319089"/>
              <a:ext cx="5881250" cy="2951196"/>
              <a:chOff x="0" y="319089"/>
              <a:chExt cx="5881250" cy="2951196"/>
            </a:xfrm>
          </p:grpSpPr>
          <p:pic>
            <p:nvPicPr>
              <p:cNvPr id="25" name="Picture 24">
                <a:extLst>
                  <a:ext uri="{FF2B5EF4-FFF2-40B4-BE49-F238E27FC236}">
                    <a16:creationId xmlns:a16="http://schemas.microsoft.com/office/drawing/2014/main" id="{3A18112C-D2FD-AFDD-5EB1-FFCC9D20EC76}"/>
                  </a:ext>
                </a:extLst>
              </p:cNvPr>
              <p:cNvPicPr>
                <a:picLocks noChangeAspect="1"/>
              </p:cNvPicPr>
              <p:nvPr/>
            </p:nvPicPr>
            <p:blipFill>
              <a:blip r:embed="rId2"/>
              <a:stretch>
                <a:fillRect/>
              </a:stretch>
            </p:blipFill>
            <p:spPr>
              <a:xfrm>
                <a:off x="0" y="319089"/>
                <a:ext cx="4443309" cy="2930596"/>
              </a:xfrm>
              <a:prstGeom prst="rect">
                <a:avLst/>
              </a:prstGeom>
              <a:ln>
                <a:noFill/>
              </a:ln>
            </p:spPr>
          </p:pic>
          <p:pic>
            <p:nvPicPr>
              <p:cNvPr id="27" name="Picture 26">
                <a:extLst>
                  <a:ext uri="{FF2B5EF4-FFF2-40B4-BE49-F238E27FC236}">
                    <a16:creationId xmlns:a16="http://schemas.microsoft.com/office/drawing/2014/main" id="{C4032AB5-0697-8ED2-7F69-4658E989920E}"/>
                  </a:ext>
                </a:extLst>
              </p:cNvPr>
              <p:cNvPicPr>
                <a:picLocks noChangeAspect="1"/>
              </p:cNvPicPr>
              <p:nvPr/>
            </p:nvPicPr>
            <p:blipFill rotWithShape="1">
              <a:blip r:embed="rId3"/>
              <a:srcRect l="2578" t="15731" r="11770" b="1685"/>
              <a:stretch/>
            </p:blipFill>
            <p:spPr>
              <a:xfrm>
                <a:off x="3727948" y="1568483"/>
                <a:ext cx="2153302" cy="1701802"/>
              </a:xfrm>
              <a:prstGeom prst="rect">
                <a:avLst/>
              </a:prstGeom>
            </p:spPr>
          </p:pic>
          <p:sp>
            <p:nvSpPr>
              <p:cNvPr id="14" name="TextBox 13">
                <a:extLst>
                  <a:ext uri="{FF2B5EF4-FFF2-40B4-BE49-F238E27FC236}">
                    <a16:creationId xmlns:a16="http://schemas.microsoft.com/office/drawing/2014/main" id="{50C746A3-76BD-58BA-3AB9-BEBE61145B49}"/>
                  </a:ext>
                </a:extLst>
              </p:cNvPr>
              <p:cNvSpPr txBox="1">
                <a:spLocks noChangeAspect="1"/>
              </p:cNvSpPr>
              <p:nvPr/>
            </p:nvSpPr>
            <p:spPr>
              <a:xfrm>
                <a:off x="4489501" y="319089"/>
                <a:ext cx="846302" cy="407721"/>
              </a:xfrm>
              <a:prstGeom prst="rect">
                <a:avLst/>
              </a:prstGeom>
              <a:noFill/>
              <a:ln>
                <a:solidFill>
                  <a:schemeClr val="tx1"/>
                </a:solidFill>
              </a:ln>
            </p:spPr>
            <p:txBody>
              <a:bodyPr wrap="square" rtlCol="0">
                <a:spAutoFit/>
              </a:bodyPr>
              <a:lstStyle/>
              <a:p>
                <a:r>
                  <a:rPr lang="en-US" dirty="0"/>
                  <a:t>Run 1</a:t>
                </a:r>
              </a:p>
            </p:txBody>
          </p:sp>
        </p:grpSp>
        <p:pic>
          <p:nvPicPr>
            <p:cNvPr id="9" name="Picture 8">
              <a:extLst>
                <a:ext uri="{FF2B5EF4-FFF2-40B4-BE49-F238E27FC236}">
                  <a16:creationId xmlns:a16="http://schemas.microsoft.com/office/drawing/2014/main" id="{BB186651-0A38-83C7-B7DF-575685905660}"/>
                </a:ext>
              </a:extLst>
            </p:cNvPr>
            <p:cNvPicPr>
              <a:picLocks noChangeAspect="1"/>
            </p:cNvPicPr>
            <p:nvPr/>
          </p:nvPicPr>
          <p:blipFill>
            <a:blip r:embed="rId4"/>
            <a:stretch>
              <a:fillRect/>
            </a:stretch>
          </p:blipFill>
          <p:spPr>
            <a:xfrm>
              <a:off x="0" y="3367231"/>
              <a:ext cx="5881251" cy="968384"/>
            </a:xfrm>
            <a:prstGeom prst="rect">
              <a:avLst/>
            </a:prstGeom>
            <a:ln>
              <a:solidFill>
                <a:schemeClr val="tx1"/>
              </a:solidFill>
            </a:ln>
          </p:spPr>
        </p:pic>
      </p:grpSp>
      <p:grpSp>
        <p:nvGrpSpPr>
          <p:cNvPr id="21" name="Group 20">
            <a:extLst>
              <a:ext uri="{FF2B5EF4-FFF2-40B4-BE49-F238E27FC236}">
                <a16:creationId xmlns:a16="http://schemas.microsoft.com/office/drawing/2014/main" id="{4AF1BE7A-EBCB-8E19-2ED7-1D94548326DC}"/>
              </a:ext>
            </a:extLst>
          </p:cNvPr>
          <p:cNvGrpSpPr/>
          <p:nvPr/>
        </p:nvGrpSpPr>
        <p:grpSpPr>
          <a:xfrm>
            <a:off x="6574401" y="382192"/>
            <a:ext cx="5502442" cy="3904058"/>
            <a:chOff x="6268111" y="319299"/>
            <a:chExt cx="5877419" cy="4016316"/>
          </a:xfrm>
        </p:grpSpPr>
        <p:pic>
          <p:nvPicPr>
            <p:cNvPr id="12" name="Picture 11">
              <a:extLst>
                <a:ext uri="{FF2B5EF4-FFF2-40B4-BE49-F238E27FC236}">
                  <a16:creationId xmlns:a16="http://schemas.microsoft.com/office/drawing/2014/main" id="{1A7915B2-9597-E015-3DF2-EC6F5AF0F146}"/>
                </a:ext>
              </a:extLst>
            </p:cNvPr>
            <p:cNvPicPr>
              <a:picLocks noChangeAspect="1"/>
            </p:cNvPicPr>
            <p:nvPr/>
          </p:nvPicPr>
          <p:blipFill>
            <a:blip r:embed="rId5"/>
            <a:stretch>
              <a:fillRect/>
            </a:stretch>
          </p:blipFill>
          <p:spPr>
            <a:xfrm>
              <a:off x="6310751" y="321660"/>
              <a:ext cx="4327565" cy="2925453"/>
            </a:xfrm>
            <a:prstGeom prst="rect">
              <a:avLst/>
            </a:prstGeom>
            <a:ln>
              <a:noFill/>
            </a:ln>
          </p:spPr>
        </p:pic>
        <p:pic>
          <p:nvPicPr>
            <p:cNvPr id="23" name="Picture 22">
              <a:extLst>
                <a:ext uri="{FF2B5EF4-FFF2-40B4-BE49-F238E27FC236}">
                  <a16:creationId xmlns:a16="http://schemas.microsoft.com/office/drawing/2014/main" id="{9345974D-2B6E-C0AA-805D-7B966F150E9D}"/>
                </a:ext>
              </a:extLst>
            </p:cNvPr>
            <p:cNvPicPr>
              <a:picLocks noChangeAspect="1"/>
            </p:cNvPicPr>
            <p:nvPr/>
          </p:nvPicPr>
          <p:blipFill rotWithShape="1">
            <a:blip r:embed="rId6"/>
            <a:srcRect l="7553" t="17106" r="11412" b="5178"/>
            <a:stretch/>
          </p:blipFill>
          <p:spPr>
            <a:xfrm>
              <a:off x="9928803" y="1491074"/>
              <a:ext cx="2216727" cy="1756039"/>
            </a:xfrm>
            <a:prstGeom prst="rect">
              <a:avLst/>
            </a:prstGeom>
          </p:spPr>
        </p:pic>
        <p:sp>
          <p:nvSpPr>
            <p:cNvPr id="15" name="TextBox 14">
              <a:extLst>
                <a:ext uri="{FF2B5EF4-FFF2-40B4-BE49-F238E27FC236}">
                  <a16:creationId xmlns:a16="http://schemas.microsoft.com/office/drawing/2014/main" id="{F8BC2E90-5CEF-365C-4392-784D836B6186}"/>
                </a:ext>
              </a:extLst>
            </p:cNvPr>
            <p:cNvSpPr txBox="1"/>
            <p:nvPr/>
          </p:nvSpPr>
          <p:spPr>
            <a:xfrm>
              <a:off x="10707471" y="319299"/>
              <a:ext cx="766183" cy="369122"/>
            </a:xfrm>
            <a:prstGeom prst="rect">
              <a:avLst/>
            </a:prstGeom>
            <a:noFill/>
            <a:ln>
              <a:solidFill>
                <a:schemeClr val="tx1"/>
              </a:solidFill>
            </a:ln>
          </p:spPr>
          <p:txBody>
            <a:bodyPr wrap="square" rtlCol="0">
              <a:spAutoFit/>
            </a:bodyPr>
            <a:lstStyle/>
            <a:p>
              <a:r>
                <a:rPr lang="en-US" dirty="0"/>
                <a:t>Run 2</a:t>
              </a:r>
            </a:p>
          </p:txBody>
        </p:sp>
        <p:pic>
          <p:nvPicPr>
            <p:cNvPr id="10" name="Picture 9">
              <a:extLst>
                <a:ext uri="{FF2B5EF4-FFF2-40B4-BE49-F238E27FC236}">
                  <a16:creationId xmlns:a16="http://schemas.microsoft.com/office/drawing/2014/main" id="{0350E619-832C-BBCD-C6A9-FD1DACC56ABB}"/>
                </a:ext>
              </a:extLst>
            </p:cNvPr>
            <p:cNvPicPr>
              <a:picLocks noChangeAspect="1"/>
            </p:cNvPicPr>
            <p:nvPr/>
          </p:nvPicPr>
          <p:blipFill>
            <a:blip r:embed="rId7"/>
            <a:stretch>
              <a:fillRect/>
            </a:stretch>
          </p:blipFill>
          <p:spPr>
            <a:xfrm>
              <a:off x="6268111" y="3370934"/>
              <a:ext cx="5858756" cy="964681"/>
            </a:xfrm>
            <a:prstGeom prst="rect">
              <a:avLst/>
            </a:prstGeom>
            <a:ln>
              <a:solidFill>
                <a:schemeClr val="tx1"/>
              </a:solidFill>
            </a:ln>
          </p:spPr>
        </p:pic>
      </p:grpSp>
      <p:sp>
        <p:nvSpPr>
          <p:cNvPr id="11" name="TextBox 10">
            <a:extLst>
              <a:ext uri="{FF2B5EF4-FFF2-40B4-BE49-F238E27FC236}">
                <a16:creationId xmlns:a16="http://schemas.microsoft.com/office/drawing/2014/main" id="{04FC0A46-B023-92D7-C763-069598AC7ED0}"/>
              </a:ext>
            </a:extLst>
          </p:cNvPr>
          <p:cNvSpPr txBox="1"/>
          <p:nvPr/>
        </p:nvSpPr>
        <p:spPr>
          <a:xfrm>
            <a:off x="5435911" y="1403155"/>
            <a:ext cx="214750" cy="307777"/>
          </a:xfrm>
          <a:prstGeom prst="rect">
            <a:avLst/>
          </a:prstGeom>
          <a:noFill/>
        </p:spPr>
        <p:txBody>
          <a:bodyPr wrap="square" rtlCol="0">
            <a:spAutoFit/>
          </a:bodyPr>
          <a:lstStyle/>
          <a:p>
            <a:r>
              <a:rPr lang="en-US" sz="1400" b="1" dirty="0"/>
              <a:t>a</a:t>
            </a:r>
          </a:p>
        </p:txBody>
      </p:sp>
      <p:sp>
        <p:nvSpPr>
          <p:cNvPr id="13" name="TextBox 12">
            <a:extLst>
              <a:ext uri="{FF2B5EF4-FFF2-40B4-BE49-F238E27FC236}">
                <a16:creationId xmlns:a16="http://schemas.microsoft.com/office/drawing/2014/main" id="{99CD966A-A092-0401-94EF-D3A62C263836}"/>
              </a:ext>
            </a:extLst>
          </p:cNvPr>
          <p:cNvSpPr txBox="1"/>
          <p:nvPr/>
        </p:nvSpPr>
        <p:spPr>
          <a:xfrm>
            <a:off x="5470305" y="3128198"/>
            <a:ext cx="214750" cy="307777"/>
          </a:xfrm>
          <a:prstGeom prst="rect">
            <a:avLst/>
          </a:prstGeom>
          <a:noFill/>
        </p:spPr>
        <p:txBody>
          <a:bodyPr wrap="square" rtlCol="0">
            <a:spAutoFit/>
          </a:bodyPr>
          <a:lstStyle/>
          <a:p>
            <a:r>
              <a:rPr lang="en-US" sz="1400" b="1" dirty="0"/>
              <a:t>b</a:t>
            </a:r>
          </a:p>
        </p:txBody>
      </p:sp>
      <p:sp>
        <p:nvSpPr>
          <p:cNvPr id="17" name="TextBox 16">
            <a:extLst>
              <a:ext uri="{FF2B5EF4-FFF2-40B4-BE49-F238E27FC236}">
                <a16:creationId xmlns:a16="http://schemas.microsoft.com/office/drawing/2014/main" id="{A547B7DD-CD5D-2EB1-DC3F-AD682E6437F4}"/>
              </a:ext>
            </a:extLst>
          </p:cNvPr>
          <p:cNvSpPr txBox="1"/>
          <p:nvPr/>
        </p:nvSpPr>
        <p:spPr>
          <a:xfrm>
            <a:off x="11966626" y="1307147"/>
            <a:ext cx="214750" cy="307777"/>
          </a:xfrm>
          <a:prstGeom prst="rect">
            <a:avLst/>
          </a:prstGeom>
          <a:noFill/>
        </p:spPr>
        <p:txBody>
          <a:bodyPr wrap="square" rtlCol="0">
            <a:spAutoFit/>
          </a:bodyPr>
          <a:lstStyle/>
          <a:p>
            <a:r>
              <a:rPr lang="en-US" sz="1400" b="1" dirty="0"/>
              <a:t>c</a:t>
            </a:r>
          </a:p>
        </p:txBody>
      </p:sp>
      <p:sp>
        <p:nvSpPr>
          <p:cNvPr id="18" name="TextBox 17">
            <a:extLst>
              <a:ext uri="{FF2B5EF4-FFF2-40B4-BE49-F238E27FC236}">
                <a16:creationId xmlns:a16="http://schemas.microsoft.com/office/drawing/2014/main" id="{55BD8DA4-A5C3-66CF-9C88-87F64047AC11}"/>
              </a:ext>
            </a:extLst>
          </p:cNvPr>
          <p:cNvSpPr txBox="1"/>
          <p:nvPr/>
        </p:nvSpPr>
        <p:spPr>
          <a:xfrm>
            <a:off x="11966626" y="3096806"/>
            <a:ext cx="214750" cy="307777"/>
          </a:xfrm>
          <a:prstGeom prst="rect">
            <a:avLst/>
          </a:prstGeom>
          <a:noFill/>
        </p:spPr>
        <p:txBody>
          <a:bodyPr wrap="square" rtlCol="0">
            <a:spAutoFit/>
          </a:bodyPr>
          <a:lstStyle/>
          <a:p>
            <a:r>
              <a:rPr lang="en-US" sz="1400" b="1" dirty="0"/>
              <a:t>d</a:t>
            </a:r>
          </a:p>
        </p:txBody>
      </p:sp>
    </p:spTree>
    <p:extLst>
      <p:ext uri="{BB962C8B-B14F-4D97-AF65-F5344CB8AC3E}">
        <p14:creationId xmlns:p14="http://schemas.microsoft.com/office/powerpoint/2010/main" val="3422436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17789</TotalTime>
  <Words>976</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 Akansobe</cp:lastModifiedBy>
  <cp:revision>113</cp:revision>
  <dcterms:created xsi:type="dcterms:W3CDTF">2023-09-19T17:38:01Z</dcterms:created>
  <dcterms:modified xsi:type="dcterms:W3CDTF">2023-10-25T19:15:29Z</dcterms:modified>
</cp:coreProperties>
</file>