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385" r:id="rId3"/>
    <p:sldId id="2386" r:id="rId4"/>
    <p:sldId id="2383" r:id="rId5"/>
    <p:sldId id="23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47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11/1/2023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11/1/2023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11/1/2023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11/1/2023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11/1/2023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11/1/2023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11/1/2023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11/1/2023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11/1/2023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11/1/2023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11/1/2023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8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Baseline Simulated Change at 2040 without protect (Run 1)</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2D0EF5-6A0C-6925-D6D2-610583B34CE4}"/>
              </a:ext>
            </a:extLst>
          </p:cNvPr>
          <p:cNvSpPr txBox="1"/>
          <p:nvPr/>
        </p:nvSpPr>
        <p:spPr>
          <a:xfrm>
            <a:off x="7989454" y="2900804"/>
            <a:ext cx="3699338" cy="1600438"/>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a:buClr>
                <a:schemeClr val="dk1"/>
              </a:buClr>
            </a:pPr>
            <a:r>
              <a:rPr lang="en" dirty="0"/>
              <a:t>Using the 2010 cover| Run1-2040prediction| Boolean of not protected for the 3-way crosstab, the total baseline forest loss (deforestation) inside the project in Table a is 362075. While baseline forest loss outside the project is a total of </a:t>
            </a:r>
            <a:r>
              <a:rPr lang="en-US" i="0" u="none" strike="noStrike" dirty="0">
                <a:effectLst/>
                <a:latin typeface="Calibri" panose="020F0502020204030204" pitchFamily="34" charset="0"/>
              </a:rPr>
              <a:t>1425334</a:t>
            </a:r>
            <a:r>
              <a:rPr lang="en" dirty="0"/>
              <a:t>.</a:t>
            </a:r>
            <a:endParaRPr lang="en-US" dirty="0"/>
          </a:p>
        </p:txBody>
      </p:sp>
      <p:pic>
        <p:nvPicPr>
          <p:cNvPr id="6" name="Picture 5">
            <a:extLst>
              <a:ext uri="{FF2B5EF4-FFF2-40B4-BE49-F238E27FC236}">
                <a16:creationId xmlns:a16="http://schemas.microsoft.com/office/drawing/2014/main" id="{46FDC91C-3B02-0BBA-0D0D-1B7097DC99A0}"/>
              </a:ext>
            </a:extLst>
          </p:cNvPr>
          <p:cNvPicPr>
            <a:picLocks noChangeAspect="1"/>
          </p:cNvPicPr>
          <p:nvPr/>
        </p:nvPicPr>
        <p:blipFill>
          <a:blip r:embed="rId2"/>
          <a:stretch>
            <a:fillRect/>
          </a:stretch>
        </p:blipFill>
        <p:spPr>
          <a:xfrm>
            <a:off x="0" y="383822"/>
            <a:ext cx="7582137" cy="6090356"/>
          </a:xfrm>
          <a:prstGeom prst="rect">
            <a:avLst/>
          </a:prstGeom>
        </p:spPr>
      </p:pic>
      <p:grpSp>
        <p:nvGrpSpPr>
          <p:cNvPr id="20" name="Group 19">
            <a:extLst>
              <a:ext uri="{FF2B5EF4-FFF2-40B4-BE49-F238E27FC236}">
                <a16:creationId xmlns:a16="http://schemas.microsoft.com/office/drawing/2014/main" id="{8D4B5CE0-E5AD-A96F-7B82-D6F8A5E2FC3E}"/>
              </a:ext>
            </a:extLst>
          </p:cNvPr>
          <p:cNvGrpSpPr/>
          <p:nvPr/>
        </p:nvGrpSpPr>
        <p:grpSpPr>
          <a:xfrm>
            <a:off x="8136573" y="592541"/>
            <a:ext cx="3205682" cy="2131791"/>
            <a:chOff x="8136573" y="592541"/>
            <a:chExt cx="3205682" cy="2131791"/>
          </a:xfrm>
        </p:grpSpPr>
        <p:pic>
          <p:nvPicPr>
            <p:cNvPr id="19" name="Picture 18">
              <a:extLst>
                <a:ext uri="{FF2B5EF4-FFF2-40B4-BE49-F238E27FC236}">
                  <a16:creationId xmlns:a16="http://schemas.microsoft.com/office/drawing/2014/main" id="{D2DDF7AA-797D-3537-7C5E-3DAE94DFC79B}"/>
                </a:ext>
              </a:extLst>
            </p:cNvPr>
            <p:cNvPicPr>
              <a:picLocks noChangeAspect="1"/>
            </p:cNvPicPr>
            <p:nvPr/>
          </p:nvPicPr>
          <p:blipFill>
            <a:blip r:embed="rId3"/>
            <a:stretch>
              <a:fillRect/>
            </a:stretch>
          </p:blipFill>
          <p:spPr>
            <a:xfrm>
              <a:off x="8136573" y="852557"/>
              <a:ext cx="3016005" cy="1871775"/>
            </a:xfrm>
            <a:prstGeom prst="rect">
              <a:avLst/>
            </a:prstGeom>
          </p:spPr>
        </p:pic>
        <p:sp>
          <p:nvSpPr>
            <p:cNvPr id="16" name="TextBox 15">
              <a:extLst>
                <a:ext uri="{FF2B5EF4-FFF2-40B4-BE49-F238E27FC236}">
                  <a16:creationId xmlns:a16="http://schemas.microsoft.com/office/drawing/2014/main" id="{82B7C01C-C4A1-FA97-45F2-EE104C654C52}"/>
                </a:ext>
              </a:extLst>
            </p:cNvPr>
            <p:cNvSpPr txBox="1"/>
            <p:nvPr/>
          </p:nvSpPr>
          <p:spPr>
            <a:xfrm>
              <a:off x="8150759" y="592541"/>
              <a:ext cx="3030191" cy="276999"/>
            </a:xfrm>
            <a:prstGeom prst="rect">
              <a:avLst/>
            </a:prstGeom>
            <a:noFill/>
          </p:spPr>
          <p:txBody>
            <a:bodyPr wrap="square" rtlCol="0">
              <a:spAutoFit/>
            </a:bodyPr>
            <a:lstStyle/>
            <a:p>
              <a:r>
                <a:rPr lang="en-US" sz="1200" dirty="0"/>
                <a:t>Area: 2040 Simulated change with constraints</a:t>
              </a:r>
            </a:p>
          </p:txBody>
        </p:sp>
        <p:sp>
          <p:nvSpPr>
            <p:cNvPr id="17" name="TextBox 16">
              <a:extLst>
                <a:ext uri="{FF2B5EF4-FFF2-40B4-BE49-F238E27FC236}">
                  <a16:creationId xmlns:a16="http://schemas.microsoft.com/office/drawing/2014/main" id="{47819A44-120E-42D8-55A7-3300F4666CEB}"/>
                </a:ext>
              </a:extLst>
            </p:cNvPr>
            <p:cNvSpPr txBox="1"/>
            <p:nvPr/>
          </p:nvSpPr>
          <p:spPr>
            <a:xfrm>
              <a:off x="11166764" y="667891"/>
              <a:ext cx="175491" cy="369332"/>
            </a:xfrm>
            <a:prstGeom prst="rect">
              <a:avLst/>
            </a:prstGeom>
            <a:noFill/>
          </p:spPr>
          <p:txBody>
            <a:bodyPr wrap="square" rtlCol="0">
              <a:spAutoFit/>
            </a:bodyPr>
            <a:lstStyle/>
            <a:p>
              <a:r>
                <a:rPr lang="en-US" dirty="0"/>
                <a:t>a</a:t>
              </a:r>
            </a:p>
          </p:txBody>
        </p:sp>
      </p:grpSp>
    </p:spTree>
    <p:extLst>
      <p:ext uri="{BB962C8B-B14F-4D97-AF65-F5344CB8AC3E}">
        <p14:creationId xmlns:p14="http://schemas.microsoft.com/office/powerpoint/2010/main" val="49210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63" name="Title 1">
            <a:extLst>
              <a:ext uri="{FF2B5EF4-FFF2-40B4-BE49-F238E27FC236}">
                <a16:creationId xmlns:a16="http://schemas.microsoft.com/office/drawing/2014/main" id="{90C617F7-143D-A709-3386-C1E7BCF8A52D}"/>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Baseline Simulated Change at 2040 with constraints as Project (Run 2)</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1B3F978-B129-9D70-ACCA-2DFBF2EAF6C8}"/>
              </a:ext>
            </a:extLst>
          </p:cNvPr>
          <p:cNvPicPr>
            <a:picLocks noChangeAspect="1"/>
          </p:cNvPicPr>
          <p:nvPr/>
        </p:nvPicPr>
        <p:blipFill>
          <a:blip r:embed="rId2"/>
          <a:stretch>
            <a:fillRect/>
          </a:stretch>
        </p:blipFill>
        <p:spPr>
          <a:xfrm>
            <a:off x="0" y="400755"/>
            <a:ext cx="7741163" cy="6056489"/>
          </a:xfrm>
          <a:prstGeom prst="rect">
            <a:avLst/>
          </a:prstGeom>
        </p:spPr>
      </p:pic>
      <p:grpSp>
        <p:nvGrpSpPr>
          <p:cNvPr id="8" name="Group 7">
            <a:extLst>
              <a:ext uri="{FF2B5EF4-FFF2-40B4-BE49-F238E27FC236}">
                <a16:creationId xmlns:a16="http://schemas.microsoft.com/office/drawing/2014/main" id="{7F6D3F28-72C2-DF65-DF72-BF451C7CAC55}"/>
              </a:ext>
            </a:extLst>
          </p:cNvPr>
          <p:cNvGrpSpPr/>
          <p:nvPr/>
        </p:nvGrpSpPr>
        <p:grpSpPr>
          <a:xfrm>
            <a:off x="8150759" y="592541"/>
            <a:ext cx="3191496" cy="1947965"/>
            <a:chOff x="8150759" y="592541"/>
            <a:chExt cx="3191496" cy="1947965"/>
          </a:xfrm>
        </p:grpSpPr>
        <p:sp>
          <p:nvSpPr>
            <p:cNvPr id="53" name="TextBox 52">
              <a:extLst>
                <a:ext uri="{FF2B5EF4-FFF2-40B4-BE49-F238E27FC236}">
                  <a16:creationId xmlns:a16="http://schemas.microsoft.com/office/drawing/2014/main" id="{B1ACCE49-71E9-C6A9-1644-4F40BA55AD69}"/>
                </a:ext>
              </a:extLst>
            </p:cNvPr>
            <p:cNvSpPr txBox="1"/>
            <p:nvPr/>
          </p:nvSpPr>
          <p:spPr>
            <a:xfrm>
              <a:off x="8150759" y="592541"/>
              <a:ext cx="3030191" cy="276999"/>
            </a:xfrm>
            <a:prstGeom prst="rect">
              <a:avLst/>
            </a:prstGeom>
            <a:noFill/>
          </p:spPr>
          <p:txBody>
            <a:bodyPr wrap="square" rtlCol="0">
              <a:spAutoFit/>
            </a:bodyPr>
            <a:lstStyle/>
            <a:p>
              <a:r>
                <a:rPr lang="en-US" sz="1200" dirty="0"/>
                <a:t>Area: 2040 Simulated change with constraints</a:t>
              </a:r>
            </a:p>
          </p:txBody>
        </p:sp>
        <p:sp>
          <p:nvSpPr>
            <p:cNvPr id="51" name="TextBox 50">
              <a:extLst>
                <a:ext uri="{FF2B5EF4-FFF2-40B4-BE49-F238E27FC236}">
                  <a16:creationId xmlns:a16="http://schemas.microsoft.com/office/drawing/2014/main" id="{C861613A-4509-A33E-6545-F192D37140F8}"/>
                </a:ext>
              </a:extLst>
            </p:cNvPr>
            <p:cNvSpPr txBox="1"/>
            <p:nvPr/>
          </p:nvSpPr>
          <p:spPr>
            <a:xfrm>
              <a:off x="11166764" y="667891"/>
              <a:ext cx="175491" cy="369332"/>
            </a:xfrm>
            <a:prstGeom prst="rect">
              <a:avLst/>
            </a:prstGeom>
            <a:noFill/>
          </p:spPr>
          <p:txBody>
            <a:bodyPr wrap="square" rtlCol="0">
              <a:spAutoFit/>
            </a:bodyPr>
            <a:lstStyle/>
            <a:p>
              <a:r>
                <a:rPr lang="en-US" dirty="0"/>
                <a:t>a</a:t>
              </a:r>
            </a:p>
          </p:txBody>
        </p:sp>
        <p:pic>
          <p:nvPicPr>
            <p:cNvPr id="7" name="Picture 6">
              <a:extLst>
                <a:ext uri="{FF2B5EF4-FFF2-40B4-BE49-F238E27FC236}">
                  <a16:creationId xmlns:a16="http://schemas.microsoft.com/office/drawing/2014/main" id="{E77C40BC-EAD2-0DD5-7BFC-55670A37681C}"/>
                </a:ext>
              </a:extLst>
            </p:cNvPr>
            <p:cNvPicPr>
              <a:picLocks noChangeAspect="1"/>
            </p:cNvPicPr>
            <p:nvPr/>
          </p:nvPicPr>
          <p:blipFill rotWithShape="1">
            <a:blip r:embed="rId3"/>
            <a:srcRect l="1042" t="2327" b="1"/>
            <a:stretch/>
          </p:blipFill>
          <p:spPr>
            <a:xfrm>
              <a:off x="8150759" y="869540"/>
              <a:ext cx="3030191" cy="1670966"/>
            </a:xfrm>
            <a:prstGeom prst="rect">
              <a:avLst/>
            </a:prstGeom>
          </p:spPr>
        </p:pic>
      </p:grpSp>
      <p:sp>
        <p:nvSpPr>
          <p:cNvPr id="9" name="TextBox 8">
            <a:extLst>
              <a:ext uri="{FF2B5EF4-FFF2-40B4-BE49-F238E27FC236}">
                <a16:creationId xmlns:a16="http://schemas.microsoft.com/office/drawing/2014/main" id="{307A858A-2FFC-CA50-52AD-CA79F48C1FED}"/>
              </a:ext>
            </a:extLst>
          </p:cNvPr>
          <p:cNvSpPr txBox="1"/>
          <p:nvPr/>
        </p:nvSpPr>
        <p:spPr>
          <a:xfrm>
            <a:off x="8023960" y="2844223"/>
            <a:ext cx="3699338" cy="1169551"/>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a:buClr>
                <a:schemeClr val="dk1"/>
              </a:buClr>
            </a:pPr>
            <a:r>
              <a:rPr lang="en" dirty="0"/>
              <a:t>Using the 2010cover| Run2-2040prediction| Boolean of not protected images for the 3-way crosstab, the total constrained forest loss outside the project is a total of </a:t>
            </a:r>
            <a:r>
              <a:rPr lang="en-US" dirty="0"/>
              <a:t>1787409.</a:t>
            </a:r>
          </a:p>
        </p:txBody>
      </p:sp>
    </p:spTree>
    <p:extLst>
      <p:ext uri="{BB962C8B-B14F-4D97-AF65-F5344CB8AC3E}">
        <p14:creationId xmlns:p14="http://schemas.microsoft.com/office/powerpoint/2010/main" val="283660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7" name="Title 1">
            <a:extLst>
              <a:ext uri="{FF2B5EF4-FFF2-40B4-BE49-F238E27FC236}">
                <a16:creationId xmlns:a16="http://schemas.microsoft.com/office/drawing/2014/main" id="{9338A1D0-37BC-955F-23C2-A698F85AEEFA}"/>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Comparison between Baseline Simulation and Project Simulation at 2040</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B7206FE-30D2-A99A-4482-DDC5010C6F57}"/>
              </a:ext>
            </a:extLst>
          </p:cNvPr>
          <p:cNvPicPr>
            <a:picLocks noChangeAspect="1"/>
          </p:cNvPicPr>
          <p:nvPr/>
        </p:nvPicPr>
        <p:blipFill>
          <a:blip r:embed="rId2"/>
          <a:stretch>
            <a:fillRect/>
          </a:stretch>
        </p:blipFill>
        <p:spPr>
          <a:xfrm>
            <a:off x="26484" y="474133"/>
            <a:ext cx="6077068" cy="5909733"/>
          </a:xfrm>
          <a:prstGeom prst="rect">
            <a:avLst/>
          </a:prstGeom>
        </p:spPr>
      </p:pic>
      <p:sp>
        <p:nvSpPr>
          <p:cNvPr id="6" name="TextBox 5">
            <a:extLst>
              <a:ext uri="{FF2B5EF4-FFF2-40B4-BE49-F238E27FC236}">
                <a16:creationId xmlns:a16="http://schemas.microsoft.com/office/drawing/2014/main" id="{A81BCC23-16E3-62C3-0225-0B5ACC7F6DA3}"/>
              </a:ext>
            </a:extLst>
          </p:cNvPr>
          <p:cNvSpPr txBox="1"/>
          <p:nvPr/>
        </p:nvSpPr>
        <p:spPr>
          <a:xfrm>
            <a:off x="3618173" y="4489740"/>
            <a:ext cx="8353282" cy="2123658"/>
          </a:xfrm>
          <a:prstGeom prst="rect">
            <a:avLst/>
          </a:prstGeom>
          <a:noFill/>
          <a:ln>
            <a:noFill/>
          </a:ln>
        </p:spPr>
        <p:txBody>
          <a:bodyPr wrap="square" numCol="1" spcCol="182880" rtlCol="0" anchor="ctr">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marL="895335" lvl="1" indent="-285750" algn="just">
              <a:buClr>
                <a:schemeClr val="dk1"/>
              </a:buClr>
              <a:buSzPct val="100000"/>
              <a:buFont typeface="Arial" panose="020B0604020202020204" pitchFamily="34" charset="0"/>
              <a:buChar char="•"/>
            </a:pPr>
            <a:r>
              <a:rPr lang="en-US" sz="1200" dirty="0"/>
              <a:t>Forest persistence 1| 1| 1 – These are true forest after 2005 in both simulations inside and outside of the project. However, the simulated loss inside the project needs to be taken out as shown in Table b.</a:t>
            </a:r>
          </a:p>
          <a:p>
            <a:pPr marL="895335" lvl="1" indent="-285750" algn="just">
              <a:buClr>
                <a:schemeClr val="dk1"/>
              </a:buClr>
              <a:buSzPct val="100000"/>
              <a:buFont typeface="Arial" panose="020B0604020202020204" pitchFamily="34" charset="0"/>
              <a:buChar char="•"/>
            </a:pPr>
            <a:r>
              <a:rPr lang="en-US" sz="1200" dirty="0"/>
              <a:t>Avoided Deforestation 1| 2| 1 – This is 2005 forest that was lost during the 2040 baseline simulation but was retained because the area falls inside the project in the 2040 project simulation.</a:t>
            </a:r>
          </a:p>
          <a:p>
            <a:pPr marL="895335" lvl="1" indent="-285750" algn="just">
              <a:buClr>
                <a:schemeClr val="dk1"/>
              </a:buClr>
              <a:buSzPct val="100000"/>
              <a:buFont typeface="Arial" panose="020B0604020202020204" pitchFamily="34" charset="0"/>
              <a:buChar char="•"/>
            </a:pPr>
            <a:r>
              <a:rPr lang="en-US" sz="1200" dirty="0"/>
              <a:t>Possible leakage – Forest in 2005 simulated as forest loss inside the project in the baseline simulation, but because that area becomes a protected area, this loss is allocated to different places outside the project.</a:t>
            </a:r>
          </a:p>
          <a:p>
            <a:pPr marL="895335" lvl="1" indent="-285750" algn="just">
              <a:buClr>
                <a:schemeClr val="dk1"/>
              </a:buClr>
              <a:buSzPct val="100000"/>
              <a:buFont typeface="Arial" panose="020B0604020202020204" pitchFamily="34" charset="0"/>
              <a:buChar char="•"/>
            </a:pPr>
            <a:r>
              <a:rPr lang="en-US" sz="1200" dirty="0"/>
              <a:t>Forest Loss in both Scenarios – is the combination of forest loss between 2005-2010, total loss outside the project in the Baseline simulation. This same quantity of forest loss is realized in the constrained 2040 simulation. However, this does not include the possible leakage (362075) of forest loss that was allocated as forest outside the project. A detailed breakdown is shown in Table c.</a:t>
            </a:r>
          </a:p>
          <a:p>
            <a:pPr marL="895335" lvl="1" indent="-285750" algn="just">
              <a:buClr>
                <a:schemeClr val="dk1"/>
              </a:buClr>
              <a:buSzPct val="100000"/>
              <a:buFont typeface="Arial" panose="020B0604020202020204" pitchFamily="34" charset="0"/>
              <a:buChar char="•"/>
            </a:pPr>
            <a:r>
              <a:rPr lang="en-US" sz="1200" dirty="0"/>
              <a:t>No Data and Non-Forest in 2005 persisted in both simulations.</a:t>
            </a:r>
            <a:endParaRPr lang="en-US" sz="1200" dirty="0">
              <a:sym typeface="Arial"/>
            </a:endParaRPr>
          </a:p>
        </p:txBody>
      </p:sp>
      <p:grpSp>
        <p:nvGrpSpPr>
          <p:cNvPr id="19" name="Group 18">
            <a:extLst>
              <a:ext uri="{FF2B5EF4-FFF2-40B4-BE49-F238E27FC236}">
                <a16:creationId xmlns:a16="http://schemas.microsoft.com/office/drawing/2014/main" id="{94201E79-7996-6ACF-E475-A7ADF112BD05}"/>
              </a:ext>
            </a:extLst>
          </p:cNvPr>
          <p:cNvGrpSpPr/>
          <p:nvPr/>
        </p:nvGrpSpPr>
        <p:grpSpPr>
          <a:xfrm>
            <a:off x="8150759" y="592541"/>
            <a:ext cx="3191496" cy="1669258"/>
            <a:chOff x="8150759" y="592541"/>
            <a:chExt cx="3191496" cy="1669258"/>
          </a:xfrm>
        </p:grpSpPr>
        <p:pic>
          <p:nvPicPr>
            <p:cNvPr id="8" name="Picture 7">
              <a:extLst>
                <a:ext uri="{FF2B5EF4-FFF2-40B4-BE49-F238E27FC236}">
                  <a16:creationId xmlns:a16="http://schemas.microsoft.com/office/drawing/2014/main" id="{F739F3CC-FC2A-6002-BB69-1F53158A04D9}"/>
                </a:ext>
              </a:extLst>
            </p:cNvPr>
            <p:cNvPicPr>
              <a:picLocks noChangeAspect="1"/>
            </p:cNvPicPr>
            <p:nvPr/>
          </p:nvPicPr>
          <p:blipFill rotWithShape="1">
            <a:blip r:embed="rId3"/>
            <a:srcRect l="1620" t="23499" r="2040" b="3801"/>
            <a:stretch/>
          </p:blipFill>
          <p:spPr>
            <a:xfrm>
              <a:off x="8150759" y="852557"/>
              <a:ext cx="3055337" cy="1409242"/>
            </a:xfrm>
            <a:prstGeom prst="rect">
              <a:avLst/>
            </a:prstGeom>
          </p:spPr>
        </p:pic>
        <p:sp>
          <p:nvSpPr>
            <p:cNvPr id="16" name="TextBox 15">
              <a:extLst>
                <a:ext uri="{FF2B5EF4-FFF2-40B4-BE49-F238E27FC236}">
                  <a16:creationId xmlns:a16="http://schemas.microsoft.com/office/drawing/2014/main" id="{BEC62F11-A590-7041-12F4-199F3EF24F2F}"/>
                </a:ext>
              </a:extLst>
            </p:cNvPr>
            <p:cNvSpPr txBox="1"/>
            <p:nvPr/>
          </p:nvSpPr>
          <p:spPr>
            <a:xfrm>
              <a:off x="8150759" y="592541"/>
              <a:ext cx="3030191" cy="276999"/>
            </a:xfrm>
            <a:prstGeom prst="rect">
              <a:avLst/>
            </a:prstGeom>
            <a:noFill/>
          </p:spPr>
          <p:txBody>
            <a:bodyPr wrap="square" rtlCol="0">
              <a:spAutoFit/>
            </a:bodyPr>
            <a:lstStyle/>
            <a:p>
              <a:r>
                <a:rPr lang="en-US" sz="1200" dirty="0"/>
                <a:t>Area: 2040 Simulated change with constraints</a:t>
              </a:r>
            </a:p>
          </p:txBody>
        </p:sp>
        <p:sp>
          <p:nvSpPr>
            <p:cNvPr id="17" name="TextBox 16">
              <a:extLst>
                <a:ext uri="{FF2B5EF4-FFF2-40B4-BE49-F238E27FC236}">
                  <a16:creationId xmlns:a16="http://schemas.microsoft.com/office/drawing/2014/main" id="{445FA4D7-8604-91B2-F04B-8F0C0E4491E4}"/>
                </a:ext>
              </a:extLst>
            </p:cNvPr>
            <p:cNvSpPr txBox="1"/>
            <p:nvPr/>
          </p:nvSpPr>
          <p:spPr>
            <a:xfrm>
              <a:off x="11166764" y="667891"/>
              <a:ext cx="175491" cy="369332"/>
            </a:xfrm>
            <a:prstGeom prst="rect">
              <a:avLst/>
            </a:prstGeom>
            <a:noFill/>
          </p:spPr>
          <p:txBody>
            <a:bodyPr wrap="square" rtlCol="0">
              <a:spAutoFit/>
            </a:bodyPr>
            <a:lstStyle/>
            <a:p>
              <a:r>
                <a:rPr lang="en-US" dirty="0"/>
                <a:t>a</a:t>
              </a:r>
            </a:p>
          </p:txBody>
        </p:sp>
      </p:grpSp>
      <p:pic>
        <p:nvPicPr>
          <p:cNvPr id="21" name="Picture 20">
            <a:extLst>
              <a:ext uri="{FF2B5EF4-FFF2-40B4-BE49-F238E27FC236}">
                <a16:creationId xmlns:a16="http://schemas.microsoft.com/office/drawing/2014/main" id="{4561EBC9-8E12-1064-1ED1-6006ADF2B113}"/>
              </a:ext>
            </a:extLst>
          </p:cNvPr>
          <p:cNvPicPr>
            <a:picLocks noChangeAspect="1"/>
          </p:cNvPicPr>
          <p:nvPr/>
        </p:nvPicPr>
        <p:blipFill>
          <a:blip r:embed="rId4"/>
          <a:stretch>
            <a:fillRect/>
          </a:stretch>
        </p:blipFill>
        <p:spPr>
          <a:xfrm>
            <a:off x="6958922" y="3348843"/>
            <a:ext cx="4222028" cy="987343"/>
          </a:xfrm>
          <a:prstGeom prst="rect">
            <a:avLst/>
          </a:prstGeom>
          <a:ln>
            <a:solidFill>
              <a:schemeClr val="tx1"/>
            </a:solidFill>
          </a:ln>
        </p:spPr>
      </p:pic>
      <p:sp>
        <p:nvSpPr>
          <p:cNvPr id="22" name="TextBox 21">
            <a:extLst>
              <a:ext uri="{FF2B5EF4-FFF2-40B4-BE49-F238E27FC236}">
                <a16:creationId xmlns:a16="http://schemas.microsoft.com/office/drawing/2014/main" id="{ABC9AF2D-2454-A187-CE66-05BA41CDA06B}"/>
              </a:ext>
            </a:extLst>
          </p:cNvPr>
          <p:cNvSpPr txBox="1"/>
          <p:nvPr/>
        </p:nvSpPr>
        <p:spPr>
          <a:xfrm>
            <a:off x="11206096" y="2152483"/>
            <a:ext cx="175491" cy="369332"/>
          </a:xfrm>
          <a:prstGeom prst="rect">
            <a:avLst/>
          </a:prstGeom>
          <a:noFill/>
        </p:spPr>
        <p:txBody>
          <a:bodyPr wrap="square" rtlCol="0">
            <a:spAutoFit/>
          </a:bodyPr>
          <a:lstStyle/>
          <a:p>
            <a:r>
              <a:rPr lang="en-US" dirty="0"/>
              <a:t>b</a:t>
            </a:r>
          </a:p>
        </p:txBody>
      </p:sp>
      <p:sp>
        <p:nvSpPr>
          <p:cNvPr id="25" name="TextBox 24">
            <a:extLst>
              <a:ext uri="{FF2B5EF4-FFF2-40B4-BE49-F238E27FC236}">
                <a16:creationId xmlns:a16="http://schemas.microsoft.com/office/drawing/2014/main" id="{04D77672-D14E-39BF-8896-E58319864FA8}"/>
              </a:ext>
            </a:extLst>
          </p:cNvPr>
          <p:cNvSpPr txBox="1"/>
          <p:nvPr/>
        </p:nvSpPr>
        <p:spPr>
          <a:xfrm>
            <a:off x="11206095" y="3169461"/>
            <a:ext cx="175491" cy="369332"/>
          </a:xfrm>
          <a:prstGeom prst="rect">
            <a:avLst/>
          </a:prstGeom>
          <a:noFill/>
        </p:spPr>
        <p:txBody>
          <a:bodyPr wrap="square" rtlCol="0">
            <a:spAutoFit/>
          </a:bodyPr>
          <a:lstStyle/>
          <a:p>
            <a:r>
              <a:rPr lang="en-US" dirty="0"/>
              <a:t>c</a:t>
            </a:r>
          </a:p>
        </p:txBody>
      </p:sp>
      <p:pic>
        <p:nvPicPr>
          <p:cNvPr id="26" name="Picture 25">
            <a:extLst>
              <a:ext uri="{FF2B5EF4-FFF2-40B4-BE49-F238E27FC236}">
                <a16:creationId xmlns:a16="http://schemas.microsoft.com/office/drawing/2014/main" id="{B9D1CB65-6451-E7B7-30DF-456F0E157008}"/>
              </a:ext>
            </a:extLst>
          </p:cNvPr>
          <p:cNvPicPr>
            <a:picLocks noChangeAspect="1"/>
          </p:cNvPicPr>
          <p:nvPr/>
        </p:nvPicPr>
        <p:blipFill>
          <a:blip r:embed="rId5"/>
          <a:stretch>
            <a:fillRect/>
          </a:stretch>
        </p:blipFill>
        <p:spPr>
          <a:xfrm>
            <a:off x="6995620" y="2386802"/>
            <a:ext cx="4180547" cy="782659"/>
          </a:xfrm>
          <a:prstGeom prst="rect">
            <a:avLst/>
          </a:prstGeom>
          <a:ln>
            <a:solidFill>
              <a:schemeClr val="tx1"/>
            </a:solidFill>
          </a:ln>
        </p:spPr>
      </p:pic>
    </p:spTree>
    <p:extLst>
      <p:ext uri="{BB962C8B-B14F-4D97-AF65-F5344CB8AC3E}">
        <p14:creationId xmlns:p14="http://schemas.microsoft.com/office/powerpoint/2010/main" val="341230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7" name="Title 1">
            <a:extLst>
              <a:ext uri="{FF2B5EF4-FFF2-40B4-BE49-F238E27FC236}">
                <a16:creationId xmlns:a16="http://schemas.microsoft.com/office/drawing/2014/main" id="{9338A1D0-37BC-955F-23C2-A698F85AEEFA}"/>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Validation of simulated change in 2013 (Run 3) </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8AE6F64-6DB0-76DE-F747-2FAD48A873C1}"/>
              </a:ext>
            </a:extLst>
          </p:cNvPr>
          <p:cNvPicPr>
            <a:picLocks noChangeAspect="1"/>
          </p:cNvPicPr>
          <p:nvPr/>
        </p:nvPicPr>
        <p:blipFill>
          <a:blip r:embed="rId2"/>
          <a:stretch>
            <a:fillRect/>
          </a:stretch>
        </p:blipFill>
        <p:spPr>
          <a:xfrm>
            <a:off x="87086" y="319089"/>
            <a:ext cx="6008914" cy="5960533"/>
          </a:xfrm>
          <a:prstGeom prst="rect">
            <a:avLst/>
          </a:prstGeom>
        </p:spPr>
      </p:pic>
      <p:sp>
        <p:nvSpPr>
          <p:cNvPr id="6" name="TextBox 5">
            <a:extLst>
              <a:ext uri="{FF2B5EF4-FFF2-40B4-BE49-F238E27FC236}">
                <a16:creationId xmlns:a16="http://schemas.microsoft.com/office/drawing/2014/main" id="{F8714505-D2AD-B3CD-FCCA-F2D3A07BF35C}"/>
              </a:ext>
            </a:extLst>
          </p:cNvPr>
          <p:cNvSpPr txBox="1"/>
          <p:nvPr/>
        </p:nvSpPr>
        <p:spPr>
          <a:xfrm>
            <a:off x="3509820" y="3178216"/>
            <a:ext cx="8497454" cy="3416320"/>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marL="781035" lvl="1" indent="-171450" algn="just">
              <a:buClr>
                <a:schemeClr val="dk1"/>
              </a:buClr>
              <a:buSzPct val="100000"/>
              <a:buFont typeface="Arial" panose="020B0604020202020204" pitchFamily="34" charset="0"/>
              <a:buChar char="•"/>
            </a:pPr>
            <a:r>
              <a:rPr lang="en-US" sz="1200" dirty="0"/>
              <a:t>In Run 3, 182062 False Alarms are pixels that are forest persistence in both calibration and  2013 reference but the model simulated it as the forest loss. 330754 Misses are pixels of true forest loss in the 2013 reference but the model simulated those areas as forest persistence. 18935 Hits are pixels that have true deforestation in the 2013 reference and are true simulated forest loss in 2040. Finally, both persistence of forest and non-forest are true forest and non-forest persistence in the simulation and 2013 reference.</a:t>
            </a:r>
          </a:p>
          <a:p>
            <a:pPr marL="781035" lvl="1" indent="-171450" algn="just">
              <a:buClr>
                <a:schemeClr val="dk1"/>
              </a:buClr>
              <a:buSzPct val="100000"/>
              <a:buFont typeface="Arial" panose="020B0604020202020204" pitchFamily="34" charset="0"/>
              <a:buChar char="•"/>
            </a:pPr>
            <a:endParaRPr lang="en-US" sz="1200" dirty="0"/>
          </a:p>
          <a:p>
            <a:pPr marL="781035" lvl="1" indent="-171450" algn="just">
              <a:buClr>
                <a:schemeClr val="dk1"/>
              </a:buClr>
              <a:buSzPct val="100000"/>
              <a:buFont typeface="Arial" panose="020B0604020202020204" pitchFamily="34" charset="0"/>
              <a:buChar char="•"/>
            </a:pPr>
            <a:r>
              <a:rPr lang="en-US" sz="1200" dirty="0"/>
              <a:t>Table b was derived from the Figure of Merit (FOM) formula; FOM = Hits / (Misses + Hits + False Alarms)</a:t>
            </a:r>
          </a:p>
          <a:p>
            <a:pPr marL="781035" lvl="1" indent="-171450" algn="just">
              <a:buClr>
                <a:schemeClr val="dk1"/>
              </a:buClr>
              <a:buSzPct val="100000"/>
              <a:buFont typeface="Arial" panose="020B0604020202020204" pitchFamily="34" charset="0"/>
              <a:buChar char="•"/>
            </a:pPr>
            <a:r>
              <a:rPr lang="en-US" sz="1200" dirty="0"/>
              <a:t>For a simulation model qualifies when; FOM &gt; |Forest Loss during calibration|/Forest Start Size</a:t>
            </a:r>
          </a:p>
          <a:p>
            <a:pPr marL="781035" lvl="1" indent="-171450" algn="just">
              <a:buClr>
                <a:schemeClr val="dk1"/>
              </a:buClr>
              <a:buSzPct val="100000"/>
              <a:buFont typeface="Arial" panose="020B0604020202020204" pitchFamily="34" charset="0"/>
              <a:buChar char="•"/>
            </a:pPr>
            <a:endParaRPr lang="en-US" sz="1200" dirty="0"/>
          </a:p>
          <a:p>
            <a:pPr marL="781035" lvl="1" indent="-171450" algn="just">
              <a:buClr>
                <a:schemeClr val="dk1"/>
              </a:buClr>
              <a:buSzPct val="100000"/>
              <a:buFont typeface="Arial" panose="020B0604020202020204" pitchFamily="34" charset="0"/>
              <a:buChar char="•"/>
            </a:pPr>
            <a:r>
              <a:rPr lang="en-US" sz="1200" dirty="0"/>
              <a:t>From the calculation in Table b the FOM of 3.6% is less than the proportion of forest loss of 4.3%, therefore project does not qualify. </a:t>
            </a:r>
          </a:p>
          <a:p>
            <a:pPr marL="781035" lvl="1" indent="-171450" algn="just">
              <a:buClr>
                <a:schemeClr val="dk1"/>
              </a:buClr>
              <a:buSzPct val="100000"/>
              <a:buFont typeface="Arial" panose="020B0604020202020204" pitchFamily="34" charset="0"/>
              <a:buChar char="•"/>
            </a:pPr>
            <a:endParaRPr lang="en-US" sz="1200" dirty="0"/>
          </a:p>
          <a:p>
            <a:pPr marL="781035" lvl="1" indent="-171450" algn="just">
              <a:buClr>
                <a:schemeClr val="dk1"/>
              </a:buClr>
              <a:buSzPct val="100000"/>
              <a:buFont typeface="Arial" panose="020B0604020202020204" pitchFamily="34" charset="0"/>
              <a:buChar char="•"/>
            </a:pPr>
            <a:r>
              <a:rPr lang="en-US" sz="1200" dirty="0"/>
              <a:t>For FOM to qualify, I would make changes to the main parameters that influence how the simulated change is allocated in the right areas and the right quantity used. Since transition potential maps control the spatial allocation and Markov’s control quantity, I will add more constraints and variables as we did in assignment 5 to constrain the transition potential map. Also, in assignment 6 we compared SVM and Decision Forest (DF) algorithms, where we realized that SVM produced more Hits than DF. Thus, I will also use different algorithms to see which algorithm gives a simulated change with an increased FOM. Thus, I will choose an algorithm with extra variables that gives an increased FOM.</a:t>
            </a:r>
            <a:endParaRPr lang="en-US" sz="1400" dirty="0"/>
          </a:p>
        </p:txBody>
      </p:sp>
      <p:sp>
        <p:nvSpPr>
          <p:cNvPr id="8" name="Content Placeholder 2">
            <a:extLst>
              <a:ext uri="{FF2B5EF4-FFF2-40B4-BE49-F238E27FC236}">
                <a16:creationId xmlns:a16="http://schemas.microsoft.com/office/drawing/2014/main" id="{CE448968-A2E7-CB25-4F3C-6B86515FBF5B}"/>
              </a:ext>
            </a:extLst>
          </p:cNvPr>
          <p:cNvSpPr txBox="1">
            <a:spLocks/>
          </p:cNvSpPr>
          <p:nvPr/>
        </p:nvSpPr>
        <p:spPr>
          <a:xfrm>
            <a:off x="6709064" y="4720611"/>
            <a:ext cx="4315690" cy="1671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2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BD3ADA25-5E34-1790-BFB2-155B838306ED}"/>
              </a:ext>
            </a:extLst>
          </p:cNvPr>
          <p:cNvGrpSpPr/>
          <p:nvPr/>
        </p:nvGrpSpPr>
        <p:grpSpPr>
          <a:xfrm>
            <a:off x="8164228" y="607951"/>
            <a:ext cx="3373894" cy="2518411"/>
            <a:chOff x="8164228" y="607951"/>
            <a:chExt cx="3373894" cy="2518411"/>
          </a:xfrm>
        </p:grpSpPr>
        <p:grpSp>
          <p:nvGrpSpPr>
            <p:cNvPr id="17" name="Group 16">
              <a:extLst>
                <a:ext uri="{FF2B5EF4-FFF2-40B4-BE49-F238E27FC236}">
                  <a16:creationId xmlns:a16="http://schemas.microsoft.com/office/drawing/2014/main" id="{DE7B2EEF-B42B-6FD2-651C-767040C608A5}"/>
                </a:ext>
              </a:extLst>
            </p:cNvPr>
            <p:cNvGrpSpPr/>
            <p:nvPr/>
          </p:nvGrpSpPr>
          <p:grpSpPr>
            <a:xfrm>
              <a:off x="8164228" y="607951"/>
              <a:ext cx="3030191" cy="1526777"/>
              <a:chOff x="8150759" y="592541"/>
              <a:chExt cx="3191496" cy="1672919"/>
            </a:xfrm>
          </p:grpSpPr>
          <p:pic>
            <p:nvPicPr>
              <p:cNvPr id="10" name="Picture 9">
                <a:extLst>
                  <a:ext uri="{FF2B5EF4-FFF2-40B4-BE49-F238E27FC236}">
                    <a16:creationId xmlns:a16="http://schemas.microsoft.com/office/drawing/2014/main" id="{09AD8A65-223F-FE88-F181-2AC2095EB82F}"/>
                  </a:ext>
                </a:extLst>
              </p:cNvPr>
              <p:cNvPicPr>
                <a:picLocks noChangeAspect="1"/>
              </p:cNvPicPr>
              <p:nvPr/>
            </p:nvPicPr>
            <p:blipFill>
              <a:blip r:embed="rId3"/>
              <a:stretch>
                <a:fillRect/>
              </a:stretch>
            </p:blipFill>
            <p:spPr>
              <a:xfrm>
                <a:off x="8164945" y="852557"/>
                <a:ext cx="3016005" cy="1412903"/>
              </a:xfrm>
              <a:prstGeom prst="rect">
                <a:avLst/>
              </a:prstGeom>
            </p:spPr>
          </p:pic>
          <p:sp>
            <p:nvSpPr>
              <p:cNvPr id="13" name="TextBox 12">
                <a:extLst>
                  <a:ext uri="{FF2B5EF4-FFF2-40B4-BE49-F238E27FC236}">
                    <a16:creationId xmlns:a16="http://schemas.microsoft.com/office/drawing/2014/main" id="{274A7EE6-7E76-2369-1893-4F7B1CCCBA21}"/>
                  </a:ext>
                </a:extLst>
              </p:cNvPr>
              <p:cNvSpPr txBox="1"/>
              <p:nvPr/>
            </p:nvSpPr>
            <p:spPr>
              <a:xfrm>
                <a:off x="8150759" y="592541"/>
                <a:ext cx="3030191" cy="286651"/>
              </a:xfrm>
              <a:prstGeom prst="rect">
                <a:avLst/>
              </a:prstGeom>
              <a:noFill/>
            </p:spPr>
            <p:txBody>
              <a:bodyPr wrap="square" rtlCol="0">
                <a:spAutoFit/>
              </a:bodyPr>
              <a:lstStyle/>
              <a:p>
                <a:r>
                  <a:rPr lang="en-US" sz="1100" dirty="0"/>
                  <a:t>Area: validation of  Simulated change in 2013</a:t>
                </a:r>
              </a:p>
            </p:txBody>
          </p:sp>
          <p:sp>
            <p:nvSpPr>
              <p:cNvPr id="14" name="TextBox 13">
                <a:extLst>
                  <a:ext uri="{FF2B5EF4-FFF2-40B4-BE49-F238E27FC236}">
                    <a16:creationId xmlns:a16="http://schemas.microsoft.com/office/drawing/2014/main" id="{74FD78A3-FF33-08C1-F7FB-10F436A99E75}"/>
                  </a:ext>
                </a:extLst>
              </p:cNvPr>
              <p:cNvSpPr txBox="1"/>
              <p:nvPr/>
            </p:nvSpPr>
            <p:spPr>
              <a:xfrm>
                <a:off x="11166764" y="667891"/>
                <a:ext cx="175491" cy="369332"/>
              </a:xfrm>
              <a:prstGeom prst="rect">
                <a:avLst/>
              </a:prstGeom>
              <a:noFill/>
            </p:spPr>
            <p:txBody>
              <a:bodyPr wrap="square" rtlCol="0">
                <a:spAutoFit/>
              </a:bodyPr>
              <a:lstStyle/>
              <a:p>
                <a:r>
                  <a:rPr lang="en-US" sz="1600" dirty="0"/>
                  <a:t>a</a:t>
                </a:r>
              </a:p>
            </p:txBody>
          </p:sp>
        </p:grpSp>
        <p:pic>
          <p:nvPicPr>
            <p:cNvPr id="16" name="Picture 15">
              <a:extLst>
                <a:ext uri="{FF2B5EF4-FFF2-40B4-BE49-F238E27FC236}">
                  <a16:creationId xmlns:a16="http://schemas.microsoft.com/office/drawing/2014/main" id="{C6C99247-6E56-3146-8CCF-60E21C0F8D40}"/>
                </a:ext>
              </a:extLst>
            </p:cNvPr>
            <p:cNvPicPr>
              <a:picLocks noChangeAspect="1"/>
            </p:cNvPicPr>
            <p:nvPr/>
          </p:nvPicPr>
          <p:blipFill>
            <a:blip r:embed="rId4"/>
            <a:stretch>
              <a:fillRect/>
            </a:stretch>
          </p:blipFill>
          <p:spPr>
            <a:xfrm>
              <a:off x="8164228" y="2186582"/>
              <a:ext cx="3253509" cy="939780"/>
            </a:xfrm>
            <a:prstGeom prst="rect">
              <a:avLst/>
            </a:prstGeom>
            <a:ln>
              <a:solidFill>
                <a:schemeClr val="tx1"/>
              </a:solidFill>
            </a:ln>
          </p:spPr>
        </p:pic>
        <p:sp>
          <p:nvSpPr>
            <p:cNvPr id="18" name="TextBox 17">
              <a:extLst>
                <a:ext uri="{FF2B5EF4-FFF2-40B4-BE49-F238E27FC236}">
                  <a16:creationId xmlns:a16="http://schemas.microsoft.com/office/drawing/2014/main" id="{C3825CF1-E20A-76F3-FC83-0E282673464E}"/>
                </a:ext>
              </a:extLst>
            </p:cNvPr>
            <p:cNvSpPr txBox="1"/>
            <p:nvPr/>
          </p:nvSpPr>
          <p:spPr>
            <a:xfrm>
              <a:off x="11371501" y="1984417"/>
              <a:ext cx="166621" cy="337068"/>
            </a:xfrm>
            <a:prstGeom prst="rect">
              <a:avLst/>
            </a:prstGeom>
            <a:noFill/>
          </p:spPr>
          <p:txBody>
            <a:bodyPr wrap="square" rtlCol="0">
              <a:spAutoFit/>
            </a:bodyPr>
            <a:lstStyle/>
            <a:p>
              <a:r>
                <a:rPr lang="en-US" sz="1600" dirty="0"/>
                <a:t>b</a:t>
              </a:r>
            </a:p>
          </p:txBody>
        </p:sp>
      </p:grpSp>
    </p:spTree>
    <p:extLst>
      <p:ext uri="{BB962C8B-B14F-4D97-AF65-F5344CB8AC3E}">
        <p14:creationId xmlns:p14="http://schemas.microsoft.com/office/powerpoint/2010/main" val="1748741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24587</TotalTime>
  <Words>660</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cp:lastModifiedBy>
  <cp:revision>130</cp:revision>
  <dcterms:created xsi:type="dcterms:W3CDTF">2023-09-19T17:38:01Z</dcterms:created>
  <dcterms:modified xsi:type="dcterms:W3CDTF">2023-11-01T19:49:35Z</dcterms:modified>
</cp:coreProperties>
</file>