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726" r:id="rId2"/>
    <p:sldId id="257" r:id="rId3"/>
    <p:sldId id="1140" r:id="rId4"/>
    <p:sldId id="2027" r:id="rId5"/>
    <p:sldId id="1000" r:id="rId6"/>
    <p:sldId id="1150" r:id="rId7"/>
    <p:sldId id="202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001" autoAdjust="0"/>
    <p:restoredTop sz="94660"/>
  </p:normalViewPr>
  <p:slideViewPr>
    <p:cSldViewPr snapToGrid="0">
      <p:cViewPr varScale="1">
        <p:scale>
          <a:sx n="65" d="100"/>
          <a:sy n="65" d="100"/>
        </p:scale>
        <p:origin x="1028"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8F4D-B7A9-47A4-B94C-088625742BEE}"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033D3-5084-473C-AC66-2DAB14355DE6}" type="slidenum">
              <a:rPr lang="en-US" smtClean="0"/>
              <a:t>‹#›</a:t>
            </a:fld>
            <a:endParaRPr lang="en-US"/>
          </a:p>
        </p:txBody>
      </p:sp>
    </p:spTree>
    <p:extLst>
      <p:ext uri="{BB962C8B-B14F-4D97-AF65-F5344CB8AC3E}">
        <p14:creationId xmlns:p14="http://schemas.microsoft.com/office/powerpoint/2010/main" val="363883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1700B3-56D5-4CD0-9DC8-E79C222A1D96}" type="datetime1">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336024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5DED6E-5D55-4976-B823-67B1645B8743}" type="datetime1">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54142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948732-0D0E-44C0-AC0A-3B0C5D26FCE2}" type="datetime1">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4390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75A83C-2473-48B8-974F-D7A62AF3FD20}" type="datetime1">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96763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3B34B2-B851-44AD-85AC-B2BEA938E881}" type="datetime1">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7976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AA0991-E6DF-422A-B88F-4F5949CD97E7}" type="datetime1">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9157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C41A41-E9FA-4B22-8610-4AF5B4B85F1A}" type="datetime1">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81414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0523DF-C693-4B25-9508-C04906E105F8}" type="datetime1">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357763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EA731-CE58-4975-ACCD-1189B7755D49}" type="datetime1">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34800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F7FA62-7233-473D-87D1-BC96ABEC6B47}" type="datetime1">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248183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4055F7-6E5F-4658-A3E9-54BE2DA10064}" type="datetime1">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C6A6E-F6BB-4697-B856-8A66036D8304}" type="slidenum">
              <a:rPr lang="en-US" smtClean="0"/>
              <a:t>‹#›</a:t>
            </a:fld>
            <a:endParaRPr lang="en-US"/>
          </a:p>
        </p:txBody>
      </p:sp>
    </p:spTree>
    <p:extLst>
      <p:ext uri="{BB962C8B-B14F-4D97-AF65-F5344CB8AC3E}">
        <p14:creationId xmlns:p14="http://schemas.microsoft.com/office/powerpoint/2010/main" val="166472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09423-E255-4B4C-BFD9-AE9CE400864B}" type="datetime1">
              <a:rPr lang="en-US" smtClean="0"/>
              <a:t>9/11/2023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C6A6E-F6BB-4697-B856-8A66036D8304}" type="slidenum">
              <a:rPr lang="en-US" smtClean="0"/>
              <a:t>‹#›</a:t>
            </a:fld>
            <a:endParaRPr lang="en-US"/>
          </a:p>
        </p:txBody>
      </p:sp>
    </p:spTree>
    <p:extLst>
      <p:ext uri="{BB962C8B-B14F-4D97-AF65-F5344CB8AC3E}">
        <p14:creationId xmlns:p14="http://schemas.microsoft.com/office/powerpoint/2010/main" val="266156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ylvera.com/blog/guardian-offsets-response" TargetMode="External"/><Relationship Id="rId2" Type="http://schemas.openxmlformats.org/officeDocument/2006/relationships/hyperlink" Target="https://www.theguardian.com/environment/2023/jan/18/revealed-forest-carbon-offsets-biggest-provider-worthless-verra-ao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365126"/>
            <a:ext cx="11925701" cy="395270"/>
          </a:xfrm>
        </p:spPr>
        <p:txBody>
          <a:bodyPr>
            <a:normAutofit fontScale="90000"/>
          </a:bodyPr>
          <a:lstStyle/>
          <a:p>
            <a:r>
              <a:rPr lang="en-US" dirty="0"/>
              <a:t>Agenda for GEOG260/360 GIS &amp; Land Change Models</a:t>
            </a:r>
          </a:p>
        </p:txBody>
      </p:sp>
      <p:sp>
        <p:nvSpPr>
          <p:cNvPr id="3" name="Content Placeholder 2"/>
          <p:cNvSpPr>
            <a:spLocks noGrp="1"/>
          </p:cNvSpPr>
          <p:nvPr>
            <p:ph idx="1"/>
          </p:nvPr>
        </p:nvSpPr>
        <p:spPr>
          <a:xfrm>
            <a:off x="0" y="760396"/>
            <a:ext cx="12191999" cy="6097604"/>
          </a:xfrm>
        </p:spPr>
        <p:txBody>
          <a:bodyPr>
            <a:normAutofit/>
          </a:bodyPr>
          <a:lstStyle/>
          <a:p>
            <a:pPr marL="0" indent="0">
              <a:buNone/>
            </a:pPr>
            <a:r>
              <a:rPr lang="en-US" dirty="0"/>
              <a:t>Today</a:t>
            </a:r>
          </a:p>
          <a:p>
            <a:pPr marL="457200" lvl="1" indent="0">
              <a:buNone/>
            </a:pPr>
            <a:r>
              <a:rPr lang="en-US" dirty="0"/>
              <a:t>See grading rubric and ask Questions on Assignment 1</a:t>
            </a:r>
          </a:p>
          <a:p>
            <a:pPr marL="457200" lvl="1" indent="0">
              <a:buNone/>
            </a:pPr>
            <a:r>
              <a:rPr lang="en-US" dirty="0"/>
              <a:t>Philosophies of Scenario Modeling versus Predictive Modeling</a:t>
            </a:r>
          </a:p>
          <a:p>
            <a:pPr marL="457200" lvl="1" indent="0">
              <a:buNone/>
            </a:pPr>
            <a:r>
              <a:rPr lang="en-US" dirty="0"/>
              <a:t>Discuss </a:t>
            </a:r>
            <a:r>
              <a:rPr lang="en-US" u="sng" dirty="0">
                <a:hlinkClick r:id="rId2"/>
              </a:rPr>
              <a:t>https://www.theguardian.com/environment/2023/jan/18/revealed-forest-carbon-offsets-biggest-provider-worthless-verra-aoe</a:t>
            </a:r>
            <a:r>
              <a:rPr lang="en-US" dirty="0"/>
              <a:t> and a response at </a:t>
            </a:r>
            <a:r>
              <a:rPr lang="en-US" u="sng" dirty="0">
                <a:hlinkClick r:id="rId3"/>
              </a:rPr>
              <a:t>https://www.sylvera.com/blog/guardian-offsets-response</a:t>
            </a:r>
            <a:endParaRPr lang="en-US" dirty="0"/>
          </a:p>
          <a:p>
            <a:pPr marL="457200" lvl="1" indent="0">
              <a:buNone/>
            </a:pPr>
            <a:r>
              <a:rPr lang="en-US" dirty="0"/>
              <a:t>Introduction to Geomod</a:t>
            </a:r>
          </a:p>
          <a:p>
            <a:pPr marL="0" indent="0">
              <a:buNone/>
            </a:pPr>
            <a:r>
              <a:rPr lang="en-US" dirty="0"/>
              <a:t>September 13</a:t>
            </a:r>
          </a:p>
          <a:p>
            <a:pPr marL="457200" lvl="1" indent="0">
              <a:buNone/>
            </a:pPr>
            <a:r>
              <a:rPr lang="en-US" dirty="0"/>
              <a:t>Assignment 1 is due at 4pm via Canvas. Each hour late incurs a one percentage point penalty.</a:t>
            </a:r>
          </a:p>
          <a:p>
            <a:pPr marL="457200" lvl="1" indent="0">
              <a:buNone/>
            </a:pPr>
            <a:r>
              <a:rPr lang="en-US" dirty="0"/>
              <a:t>Get instructions for Assignment 2</a:t>
            </a:r>
          </a:p>
          <a:p>
            <a:pPr marL="457200" lvl="1" indent="0">
              <a:buNone/>
            </a:pPr>
            <a:r>
              <a:rPr lang="en-US" dirty="0"/>
              <a:t>Geomod land change allocation model in TerrSet</a:t>
            </a:r>
          </a:p>
          <a:p>
            <a:pPr marL="0" indent="0">
              <a:buNone/>
            </a:pPr>
            <a:r>
              <a:rPr lang="en-US" dirty="0"/>
              <a:t>September 15 Deadline to declare Pass/Fail Grade</a:t>
            </a:r>
          </a:p>
        </p:txBody>
      </p:sp>
      <p:sp>
        <p:nvSpPr>
          <p:cNvPr id="4" name="Slide Number Placeholder 3"/>
          <p:cNvSpPr>
            <a:spLocks noGrp="1"/>
          </p:cNvSpPr>
          <p:nvPr>
            <p:ph type="sldNum" sz="quarter" idx="12"/>
          </p:nvPr>
        </p:nvSpPr>
        <p:spPr/>
        <p:txBody>
          <a:bodyPr/>
          <a:lstStyle/>
          <a:p>
            <a:fld id="{D47C6A6E-F6BB-4697-B856-8A66036D8304}" type="slidenum">
              <a:rPr lang="en-US" smtClean="0"/>
              <a:t>1</a:t>
            </a:fld>
            <a:endParaRPr lang="en-US"/>
          </a:p>
        </p:txBody>
      </p:sp>
    </p:spTree>
    <p:extLst>
      <p:ext uri="{BB962C8B-B14F-4D97-AF65-F5344CB8AC3E}">
        <p14:creationId xmlns:p14="http://schemas.microsoft.com/office/powerpoint/2010/main" val="231781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74CF1-BF1A-A1F6-8EEC-E4BFF70A9ECF}"/>
              </a:ext>
            </a:extLst>
          </p:cNvPr>
          <p:cNvSpPr>
            <a:spLocks noGrp="1"/>
          </p:cNvSpPr>
          <p:nvPr>
            <p:ph idx="1"/>
          </p:nvPr>
        </p:nvSpPr>
        <p:spPr>
          <a:xfrm>
            <a:off x="0" y="1317522"/>
            <a:ext cx="12191999" cy="5540477"/>
          </a:xfrm>
        </p:spPr>
        <p:txBody>
          <a:bodyPr>
            <a:normAutofit/>
          </a:bodyPr>
          <a:lstStyle/>
          <a:p>
            <a:pPr marL="457200" indent="-457200">
              <a:buFont typeface="+mj-lt"/>
              <a:buAutoNum type="arabicPeriod"/>
            </a:pPr>
            <a:r>
              <a:rPr lang="en-US" dirty="0"/>
              <a:t>The Excel file is organized into exactly four sheets: ReadMe, Input, Output, and Figure. </a:t>
            </a:r>
            <a:r>
              <a:rPr lang="en-US" dirty="0">
                <a:solidFill>
                  <a:srgbClr val="FF0000"/>
                </a:solidFill>
              </a:rPr>
              <a:t>5 points</a:t>
            </a:r>
          </a:p>
          <a:p>
            <a:pPr marL="457200" indent="-457200">
              <a:buFont typeface="+mj-lt"/>
              <a:buAutoNum type="arabicPeriod"/>
            </a:pPr>
            <a:r>
              <a:rPr lang="en-US" dirty="0"/>
              <a:t>Goal Seek is used to adjust the time points. </a:t>
            </a:r>
            <a:r>
              <a:rPr lang="en-US" dirty="0">
                <a:solidFill>
                  <a:srgbClr val="FF0000"/>
                </a:solidFill>
              </a:rPr>
              <a:t>25 points</a:t>
            </a:r>
          </a:p>
          <a:p>
            <a:pPr marL="457200" indent="-457200">
              <a:buFont typeface="+mj-lt"/>
              <a:buAutoNum type="arabicPeriod"/>
            </a:pPr>
            <a:r>
              <a:rPr lang="en-US" dirty="0"/>
              <a:t>The Scenario Manager is used for storing data in grey cells of the Input sheet. </a:t>
            </a:r>
            <a:r>
              <a:rPr lang="en-US" dirty="0">
                <a:solidFill>
                  <a:srgbClr val="FF0000"/>
                </a:solidFill>
              </a:rPr>
              <a:t>25 points</a:t>
            </a:r>
          </a:p>
          <a:p>
            <a:pPr marL="457200" indent="-457200">
              <a:buFont typeface="+mj-lt"/>
              <a:buAutoNum type="arabicPeriod"/>
            </a:pPr>
            <a:r>
              <a:rPr lang="en-US" dirty="0"/>
              <a:t>The calculations are completed for Exponential, Sigmoidal, and Deviation using Excel techniques in the Output sheet. </a:t>
            </a:r>
            <a:r>
              <a:rPr lang="en-US" dirty="0">
                <a:solidFill>
                  <a:srgbClr val="FF0000"/>
                </a:solidFill>
              </a:rPr>
              <a:t>20 points</a:t>
            </a:r>
          </a:p>
          <a:p>
            <a:pPr marL="457200" indent="-457200">
              <a:buFont typeface="+mj-lt"/>
              <a:buAutoNum type="arabicPeriod"/>
            </a:pPr>
            <a:r>
              <a:rPr lang="en-US" dirty="0"/>
              <a:t>Scatter plot is used to plot the data in Output sheet. </a:t>
            </a:r>
            <a:r>
              <a:rPr lang="en-US" dirty="0">
                <a:solidFill>
                  <a:srgbClr val="FF0000"/>
                </a:solidFill>
              </a:rPr>
              <a:t>10 points</a:t>
            </a:r>
          </a:p>
          <a:p>
            <a:pPr marL="457200" indent="-457200">
              <a:buFont typeface="+mj-lt"/>
              <a:buAutoNum type="arabicPeriod"/>
            </a:pPr>
            <a:r>
              <a:rPr lang="en-US" dirty="0"/>
              <a:t>Necessary chart elements are used to make it informative. </a:t>
            </a:r>
            <a:r>
              <a:rPr lang="en-US" dirty="0">
                <a:solidFill>
                  <a:srgbClr val="FF0000"/>
                </a:solidFill>
              </a:rPr>
              <a:t>10 points</a:t>
            </a:r>
          </a:p>
        </p:txBody>
      </p:sp>
      <p:sp>
        <p:nvSpPr>
          <p:cNvPr id="4" name="Title 1">
            <a:extLst>
              <a:ext uri="{FF2B5EF4-FFF2-40B4-BE49-F238E27FC236}">
                <a16:creationId xmlns:a16="http://schemas.microsoft.com/office/drawing/2014/main" id="{C07EDE08-5227-437B-AFCB-5F6136951E99}"/>
              </a:ext>
            </a:extLst>
          </p:cNvPr>
          <p:cNvSpPr>
            <a:spLocks noGrp="1"/>
          </p:cNvSpPr>
          <p:nvPr>
            <p:ph type="title"/>
          </p:nvPr>
        </p:nvSpPr>
        <p:spPr>
          <a:xfrm>
            <a:off x="838200" y="40664"/>
            <a:ext cx="10515600" cy="1325563"/>
          </a:xfrm>
        </p:spPr>
        <p:txBody>
          <a:bodyPr/>
          <a:lstStyle/>
          <a:p>
            <a:r>
              <a:rPr lang="en-US" dirty="0"/>
              <a:t>Grading Rubric for Assignment 1</a:t>
            </a:r>
          </a:p>
        </p:txBody>
      </p:sp>
    </p:spTree>
    <p:extLst>
      <p:ext uri="{BB962C8B-B14F-4D97-AF65-F5344CB8AC3E}">
        <p14:creationId xmlns:p14="http://schemas.microsoft.com/office/powerpoint/2010/main" val="112519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4C84-18E9-4E46-A126-14EA221548ED}"/>
              </a:ext>
            </a:extLst>
          </p:cNvPr>
          <p:cNvSpPr>
            <a:spLocks noGrp="1"/>
          </p:cNvSpPr>
          <p:nvPr>
            <p:ph type="title"/>
          </p:nvPr>
        </p:nvSpPr>
        <p:spPr/>
        <p:txBody>
          <a:bodyPr/>
          <a:lstStyle/>
          <a:p>
            <a:r>
              <a:rPr lang="en-US" dirty="0"/>
              <a:t>Sushil Paudel</a:t>
            </a:r>
          </a:p>
        </p:txBody>
      </p:sp>
      <p:sp>
        <p:nvSpPr>
          <p:cNvPr id="3" name="Content Placeholder 2">
            <a:extLst>
              <a:ext uri="{FF2B5EF4-FFF2-40B4-BE49-F238E27FC236}">
                <a16:creationId xmlns:a16="http://schemas.microsoft.com/office/drawing/2014/main" id="{74C9A28C-CCAE-4764-B149-C2993910863E}"/>
              </a:ext>
            </a:extLst>
          </p:cNvPr>
          <p:cNvSpPr>
            <a:spLocks noGrp="1"/>
          </p:cNvSpPr>
          <p:nvPr>
            <p:ph idx="1"/>
          </p:nvPr>
        </p:nvSpPr>
        <p:spPr/>
        <p:txBody>
          <a:bodyPr>
            <a:normAutofit lnSpcReduction="10000"/>
          </a:bodyPr>
          <a:lstStyle/>
          <a:p>
            <a:pPr marL="0" lvl="0" indent="0">
              <a:spcBef>
                <a:spcPts val="0"/>
              </a:spcBef>
              <a:buNone/>
            </a:pPr>
            <a:r>
              <a:rPr lang="en-US" dirty="0">
                <a:solidFill>
                  <a:prstClr val="black"/>
                </a:solidFill>
              </a:rPr>
              <a:t>Sushil Paudel holds a Master of Science in Forestry from Agriculture and Forestry University, </a:t>
            </a:r>
            <a:r>
              <a:rPr lang="en-US" dirty="0" err="1">
                <a:solidFill>
                  <a:prstClr val="black"/>
                </a:solidFill>
              </a:rPr>
              <a:t>Hetauda</a:t>
            </a:r>
            <a:r>
              <a:rPr lang="en-US" dirty="0">
                <a:solidFill>
                  <a:prstClr val="black"/>
                </a:solidFill>
              </a:rPr>
              <a:t>, Nepal, and a Master of Science in Geographic Information Science and Systems from Salzburg University, Austria. He has been a Forest and GIS Officer at Expert Group Pvt. Ltd, Nepal, and a part-time GIS and Data Science instructor at Broadway Infosys Pvt. Ltd., </a:t>
            </a:r>
            <a:r>
              <a:rPr lang="en-US" dirty="0" err="1">
                <a:solidFill>
                  <a:prstClr val="black"/>
                </a:solidFill>
              </a:rPr>
              <a:t>Subidhanagar</a:t>
            </a:r>
            <a:r>
              <a:rPr lang="en-US" dirty="0">
                <a:solidFill>
                  <a:prstClr val="black"/>
                </a:solidFill>
              </a:rPr>
              <a:t>, Nepal. He has been involved in several Forest and Environmental assessment projects where he acquired field data and prepared Forest and Environment Management Plans for government agencies. His major interest is developing practicable forest resource inventory and analysis methodology using UAVs and deep-learning models for forest carbon assessment. Sushil has TerrSet working on his Mac laptop.</a:t>
            </a:r>
          </a:p>
        </p:txBody>
      </p:sp>
      <p:sp>
        <p:nvSpPr>
          <p:cNvPr id="4" name="Slide Number Placeholder 3">
            <a:extLst>
              <a:ext uri="{FF2B5EF4-FFF2-40B4-BE49-F238E27FC236}">
                <a16:creationId xmlns:a16="http://schemas.microsoft.com/office/drawing/2014/main" id="{8A52C0B5-342A-4103-A492-1324A1AB672E}"/>
              </a:ext>
            </a:extLst>
          </p:cNvPr>
          <p:cNvSpPr>
            <a:spLocks noGrp="1"/>
          </p:cNvSpPr>
          <p:nvPr>
            <p:ph type="sldNum" sz="quarter" idx="12"/>
          </p:nvPr>
        </p:nvSpPr>
        <p:spPr/>
        <p:txBody>
          <a:bodyPr/>
          <a:lstStyle/>
          <a:p>
            <a:fld id="{D47C6A6E-F6BB-4697-B856-8A66036D8304}" type="slidenum">
              <a:rPr lang="en-US" smtClean="0"/>
              <a:t>3</a:t>
            </a:fld>
            <a:endParaRPr lang="en-US"/>
          </a:p>
        </p:txBody>
      </p:sp>
    </p:spTree>
    <p:extLst>
      <p:ext uri="{BB962C8B-B14F-4D97-AF65-F5344CB8AC3E}">
        <p14:creationId xmlns:p14="http://schemas.microsoft.com/office/powerpoint/2010/main" val="143420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973"/>
            <a:ext cx="12192000" cy="1325563"/>
          </a:xfrm>
        </p:spPr>
        <p:txBody>
          <a:bodyPr>
            <a:normAutofit fontScale="90000"/>
          </a:bodyPr>
          <a:lstStyle/>
          <a:p>
            <a:r>
              <a:rPr lang="en-US" dirty="0"/>
              <a:t>Can humans influence the path of the hurricane?</a:t>
            </a:r>
            <a:br>
              <a:rPr lang="en-US" dirty="0"/>
            </a:br>
            <a:r>
              <a:rPr lang="en-US" dirty="0"/>
              <a:t>What decisions will people make based on the output of this predictive model?</a:t>
            </a:r>
          </a:p>
        </p:txBody>
      </p:sp>
      <p:sp>
        <p:nvSpPr>
          <p:cNvPr id="4" name="Slide Number Placeholder 3"/>
          <p:cNvSpPr>
            <a:spLocks noGrp="1"/>
          </p:cNvSpPr>
          <p:nvPr>
            <p:ph type="sldNum" sz="quarter" idx="12"/>
          </p:nvPr>
        </p:nvSpPr>
        <p:spPr/>
        <p:txBody>
          <a:bodyPr/>
          <a:lstStyle/>
          <a:p>
            <a:fld id="{D47C6A6E-F6BB-4697-B856-8A66036D8304}" type="slidenum">
              <a:rPr lang="en-US" smtClean="0"/>
              <a:t>4</a:t>
            </a:fld>
            <a:endParaRPr lang="en-US"/>
          </a:p>
        </p:txBody>
      </p:sp>
      <p:pic>
        <p:nvPicPr>
          <p:cNvPr id="5" name="Content Placeholder 5">
            <a:extLst>
              <a:ext uri="{FF2B5EF4-FFF2-40B4-BE49-F238E27FC236}">
                <a16:creationId xmlns:a16="http://schemas.microsoft.com/office/drawing/2014/main" id="{7FA3BE91-BE3D-4481-86D8-4F33589D64EA}"/>
              </a:ext>
            </a:extLst>
          </p:cNvPr>
          <p:cNvPicPr>
            <a:picLocks noGrp="1" noChangeAspect="1"/>
          </p:cNvPicPr>
          <p:nvPr>
            <p:ph idx="1"/>
          </p:nvPr>
        </p:nvPicPr>
        <p:blipFill rotWithShape="1">
          <a:blip r:embed="rId2"/>
          <a:srcRect l="4877" t="24477" r="36785" b="7961"/>
          <a:stretch/>
        </p:blipFill>
        <p:spPr>
          <a:xfrm>
            <a:off x="4409428" y="1690687"/>
            <a:ext cx="7547127" cy="4916487"/>
          </a:xfrm>
          <a:prstGeom prst="rect">
            <a:avLst/>
          </a:prstGeom>
        </p:spPr>
      </p:pic>
      <p:pic>
        <p:nvPicPr>
          <p:cNvPr id="6" name="Content Placeholder 6">
            <a:extLst>
              <a:ext uri="{FF2B5EF4-FFF2-40B4-BE49-F238E27FC236}">
                <a16:creationId xmlns:a16="http://schemas.microsoft.com/office/drawing/2014/main" id="{0A49533A-2F5C-48D5-A50D-0D95DA9B7433}"/>
              </a:ext>
            </a:extLst>
          </p:cNvPr>
          <p:cNvPicPr>
            <a:picLocks noChangeAspect="1"/>
          </p:cNvPicPr>
          <p:nvPr/>
        </p:nvPicPr>
        <p:blipFill rotWithShape="1">
          <a:blip r:embed="rId3"/>
          <a:srcRect l="5006" t="20184" r="60065" b="5928"/>
          <a:stretch/>
        </p:blipFill>
        <p:spPr>
          <a:xfrm>
            <a:off x="157312" y="1690687"/>
            <a:ext cx="4227876" cy="5030787"/>
          </a:xfrm>
          <a:prstGeom prst="rect">
            <a:avLst/>
          </a:prstGeom>
        </p:spPr>
      </p:pic>
    </p:spTree>
    <p:extLst>
      <p:ext uri="{BB962C8B-B14F-4D97-AF65-F5344CB8AC3E}">
        <p14:creationId xmlns:p14="http://schemas.microsoft.com/office/powerpoint/2010/main" val="82956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43522" y="1902625"/>
            <a:ext cx="8566844" cy="4818850"/>
          </a:xfrm>
          <a:prstGeom prst="rect">
            <a:avLst/>
          </a:prstGeom>
        </p:spPr>
      </p:pic>
      <p:sp>
        <p:nvSpPr>
          <p:cNvPr id="4" name="Slide Number Placeholder 3"/>
          <p:cNvSpPr>
            <a:spLocks noGrp="1"/>
          </p:cNvSpPr>
          <p:nvPr>
            <p:ph type="sldNum" sz="quarter" idx="12"/>
          </p:nvPr>
        </p:nvSpPr>
        <p:spPr/>
        <p:txBody>
          <a:bodyPr/>
          <a:lstStyle/>
          <a:p>
            <a:fld id="{D47C6A6E-F6BB-4697-B856-8A66036D8304}" type="slidenum">
              <a:rPr lang="en-US" smtClean="0"/>
              <a:t>5</a:t>
            </a:fld>
            <a:endParaRPr lang="en-US"/>
          </a:p>
        </p:txBody>
      </p:sp>
      <p:sp>
        <p:nvSpPr>
          <p:cNvPr id="7" name="Title 1">
            <a:extLst>
              <a:ext uri="{FF2B5EF4-FFF2-40B4-BE49-F238E27FC236}">
                <a16:creationId xmlns:a16="http://schemas.microsoft.com/office/drawing/2014/main" id="{9793F796-B05E-4C4B-8431-74A2089BBF07}"/>
              </a:ext>
            </a:extLst>
          </p:cNvPr>
          <p:cNvSpPr>
            <a:spLocks noGrp="1"/>
          </p:cNvSpPr>
          <p:nvPr>
            <p:ph type="title"/>
          </p:nvPr>
        </p:nvSpPr>
        <p:spPr>
          <a:xfrm>
            <a:off x="0" y="256973"/>
            <a:ext cx="12192000" cy="1325563"/>
          </a:xfrm>
        </p:spPr>
        <p:txBody>
          <a:bodyPr>
            <a:normAutofit fontScale="90000"/>
          </a:bodyPr>
          <a:lstStyle/>
          <a:p>
            <a:r>
              <a:rPr lang="en-US" dirty="0"/>
              <a:t>Can humans influence the path of land change?</a:t>
            </a:r>
            <a:br>
              <a:rPr lang="en-US" dirty="0"/>
            </a:br>
            <a:r>
              <a:rPr lang="en-US" dirty="0"/>
              <a:t>What decisions will people make based on the output of this scenario model?</a:t>
            </a:r>
          </a:p>
        </p:txBody>
      </p:sp>
    </p:spTree>
    <p:extLst>
      <p:ext uri="{BB962C8B-B14F-4D97-AF65-F5344CB8AC3E}">
        <p14:creationId xmlns:p14="http://schemas.microsoft.com/office/powerpoint/2010/main" val="307590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472273"/>
          </a:xfrm>
        </p:spPr>
        <p:txBody>
          <a:bodyPr>
            <a:normAutofit fontScale="90000"/>
          </a:bodyPr>
          <a:lstStyle/>
          <a:p>
            <a:r>
              <a:rPr lang="en-US"/>
              <a:t>Vocabulary</a:t>
            </a:r>
            <a:endParaRPr lang="en-US" dirty="0"/>
          </a:p>
        </p:txBody>
      </p:sp>
      <p:sp>
        <p:nvSpPr>
          <p:cNvPr id="3" name="Content Placeholder 2"/>
          <p:cNvSpPr>
            <a:spLocks noGrp="1"/>
          </p:cNvSpPr>
          <p:nvPr>
            <p:ph idx="1"/>
          </p:nvPr>
        </p:nvSpPr>
        <p:spPr>
          <a:xfrm>
            <a:off x="0" y="837398"/>
            <a:ext cx="12192000" cy="6020602"/>
          </a:xfrm>
        </p:spPr>
        <p:txBody>
          <a:bodyPr>
            <a:normAutofit/>
          </a:bodyPr>
          <a:lstStyle/>
          <a:p>
            <a:pPr marL="0" indent="0">
              <a:buNone/>
            </a:pPr>
            <a:r>
              <a:rPr lang="en-US" dirty="0"/>
              <a:t>A </a:t>
            </a:r>
            <a:r>
              <a:rPr lang="en-US" b="1" dirty="0">
                <a:solidFill>
                  <a:srgbClr val="FF0000"/>
                </a:solidFill>
              </a:rPr>
              <a:t>prediction</a:t>
            </a:r>
            <a:r>
              <a:rPr lang="en-US" dirty="0"/>
              <a:t> is the one thing that you think will occur.</a:t>
            </a:r>
          </a:p>
          <a:p>
            <a:pPr marL="0" indent="0">
              <a:buNone/>
            </a:pPr>
            <a:r>
              <a:rPr lang="en-US" dirty="0"/>
              <a:t>A </a:t>
            </a:r>
            <a:r>
              <a:rPr lang="en-US" b="1" dirty="0">
                <a:solidFill>
                  <a:srgbClr val="FF0000"/>
                </a:solidFill>
              </a:rPr>
              <a:t>scenario</a:t>
            </a:r>
            <a:r>
              <a:rPr lang="en-US" dirty="0"/>
              <a:t> is a story told in words, numbers and maps concerning one possible way the future could be.</a:t>
            </a:r>
          </a:p>
          <a:p>
            <a:pPr marL="0" indent="0">
              <a:buNone/>
            </a:pPr>
            <a:endParaRPr lang="en-US" dirty="0"/>
          </a:p>
          <a:p>
            <a:pPr marL="0" indent="0">
              <a:buNone/>
            </a:pPr>
            <a:r>
              <a:rPr lang="en-US" dirty="0"/>
              <a:t>A Recent Trends Scenario is a story of extrapolation of recent trends in the patterns of the data. </a:t>
            </a:r>
          </a:p>
          <a:p>
            <a:pPr marL="0" indent="0">
              <a:buNone/>
            </a:pPr>
            <a:r>
              <a:rPr lang="en-US" dirty="0"/>
              <a:t>Is a Recent Trends Scenario a prediction?</a:t>
            </a:r>
          </a:p>
          <a:p>
            <a:pPr marL="0" indent="0">
              <a:buNone/>
            </a:pPr>
            <a:r>
              <a:rPr lang="en-US" dirty="0"/>
              <a:t>Is it possible to make a Recent Trends Scenario when you lack knowledge of the  processes?</a:t>
            </a:r>
          </a:p>
          <a:p>
            <a:pPr marL="0" indent="0">
              <a:buNone/>
            </a:pPr>
            <a:endParaRPr lang="en-US" dirty="0"/>
          </a:p>
          <a:p>
            <a:pPr marL="0" indent="0">
              <a:buNone/>
            </a:pPr>
            <a:r>
              <a:rPr lang="en-US" dirty="0"/>
              <a:t>New England Landscape Futures (NELF) has various alternatives to the Recent Trends Scenario. Each Scenario has a storyline concerning distinctive processes. NELF conducted meeting with stakeholders to develop the storylines.</a:t>
            </a:r>
          </a:p>
        </p:txBody>
      </p:sp>
      <p:sp>
        <p:nvSpPr>
          <p:cNvPr id="4" name="Slide Number Placeholder 3"/>
          <p:cNvSpPr>
            <a:spLocks noGrp="1"/>
          </p:cNvSpPr>
          <p:nvPr>
            <p:ph type="sldNum" sz="quarter" idx="12"/>
          </p:nvPr>
        </p:nvSpPr>
        <p:spPr/>
        <p:txBody>
          <a:bodyPr/>
          <a:lstStyle/>
          <a:p>
            <a:fld id="{D47C6A6E-F6BB-4697-B856-8A66036D8304}" type="slidenum">
              <a:rPr lang="en-US" smtClean="0"/>
              <a:t>6</a:t>
            </a:fld>
            <a:endParaRPr lang="en-US"/>
          </a:p>
        </p:txBody>
      </p:sp>
    </p:spTree>
    <p:extLst>
      <p:ext uri="{BB962C8B-B14F-4D97-AF65-F5344CB8AC3E}">
        <p14:creationId xmlns:p14="http://schemas.microsoft.com/office/powerpoint/2010/main" val="94752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7674-0514-4436-9E54-E13A2F8EAB70}"/>
              </a:ext>
            </a:extLst>
          </p:cNvPr>
          <p:cNvSpPr>
            <a:spLocks noGrp="1"/>
          </p:cNvSpPr>
          <p:nvPr>
            <p:ph type="title"/>
          </p:nvPr>
        </p:nvSpPr>
        <p:spPr>
          <a:xfrm>
            <a:off x="838200" y="365125"/>
            <a:ext cx="10960510" cy="1325563"/>
          </a:xfrm>
        </p:spPr>
        <p:txBody>
          <a:bodyPr/>
          <a:lstStyle/>
          <a:p>
            <a:r>
              <a:rPr lang="en-US" dirty="0"/>
              <a:t>The first step in modeling is to decide the goal.</a:t>
            </a:r>
          </a:p>
        </p:txBody>
      </p:sp>
      <p:sp>
        <p:nvSpPr>
          <p:cNvPr id="3" name="Content Placeholder 2">
            <a:extLst>
              <a:ext uri="{FF2B5EF4-FFF2-40B4-BE49-F238E27FC236}">
                <a16:creationId xmlns:a16="http://schemas.microsoft.com/office/drawing/2014/main" id="{F322698F-3222-4EC1-98CD-06CD4CFEAA3D}"/>
              </a:ext>
            </a:extLst>
          </p:cNvPr>
          <p:cNvSpPr>
            <a:spLocks noGrp="1"/>
          </p:cNvSpPr>
          <p:nvPr>
            <p:ph idx="1"/>
          </p:nvPr>
        </p:nvSpPr>
        <p:spPr>
          <a:xfrm>
            <a:off x="0" y="1690688"/>
            <a:ext cx="12192000" cy="4486275"/>
          </a:xfrm>
        </p:spPr>
        <p:txBody>
          <a:bodyPr>
            <a:normAutofit fontScale="92500" lnSpcReduction="20000"/>
          </a:bodyPr>
          <a:lstStyle/>
          <a:p>
            <a:pPr marL="514350" indent="-514350">
              <a:buFont typeface="+mj-lt"/>
              <a:buAutoNum type="arabicPeriod"/>
            </a:pPr>
            <a:r>
              <a:rPr lang="en-US" dirty="0"/>
              <a:t>Predictive modeling</a:t>
            </a:r>
          </a:p>
          <a:p>
            <a:pPr marL="914400" lvl="1" indent="-457200">
              <a:buFont typeface="+mj-lt"/>
              <a:buAutoNum type="alphaLcParenR"/>
            </a:pPr>
            <a:r>
              <a:rPr lang="en-US" dirty="0"/>
              <a:t>The goal of predictive modeling is to portray the future that is destined to occur.</a:t>
            </a:r>
          </a:p>
          <a:p>
            <a:pPr marL="914400" lvl="1" indent="-457200">
              <a:buFont typeface="+mj-lt"/>
              <a:buAutoNum type="alphaLcParenR"/>
            </a:pPr>
            <a:r>
              <a:rPr lang="en-US" dirty="0"/>
              <a:t>Model validation helps to understand how much trust we should have in the prediction.</a:t>
            </a:r>
          </a:p>
          <a:p>
            <a:pPr marL="971550" lvl="1" indent="-514350">
              <a:buFont typeface="+mj-lt"/>
              <a:buAutoNum type="alphaLcParenR"/>
            </a:pPr>
            <a:r>
              <a:rPr lang="en-US" dirty="0"/>
              <a:t>Predictive modeling is helpful when it includes an assessment of the level of trust that the audience should have in the model’s output.</a:t>
            </a:r>
          </a:p>
          <a:p>
            <a:pPr marL="514350" indent="-514350">
              <a:buFont typeface="+mj-lt"/>
              <a:buAutoNum type="arabicPeriod"/>
            </a:pPr>
            <a:r>
              <a:rPr lang="en-US" dirty="0"/>
              <a:t>Scenario modeling</a:t>
            </a:r>
          </a:p>
          <a:p>
            <a:pPr marL="914400" lvl="1" indent="-457200">
              <a:buFont typeface="+mj-lt"/>
              <a:buAutoNum type="alphaLcParenR"/>
            </a:pPr>
            <a:r>
              <a:rPr lang="en-US" dirty="0"/>
              <a:t>The goal of scenario modeling is to facilitate a conversation among stakeholders and decision makers.</a:t>
            </a:r>
          </a:p>
          <a:p>
            <a:pPr marL="914400" lvl="1" indent="-457200">
              <a:buFont typeface="+mj-lt"/>
              <a:buAutoNum type="alphaLcParenR"/>
            </a:pPr>
            <a:r>
              <a:rPr lang="en-US" dirty="0"/>
              <a:t>Scenarios allow people to see the implications of their storylines assumptions.</a:t>
            </a:r>
          </a:p>
          <a:p>
            <a:pPr marL="914400" lvl="1" indent="-457200">
              <a:buFont typeface="+mj-lt"/>
              <a:buAutoNum type="alphaLcParenR"/>
            </a:pPr>
            <a:r>
              <a:rPr lang="en-US" dirty="0"/>
              <a:t>Scenarios allow people to prepare for various possible futures.</a:t>
            </a:r>
          </a:p>
          <a:p>
            <a:pPr marL="914400" lvl="1" indent="-457200">
              <a:buFont typeface="+mj-lt"/>
              <a:buAutoNum type="alphaLcParenR"/>
            </a:pPr>
            <a:r>
              <a:rPr lang="en-US" dirty="0"/>
              <a:t>Scenarios allow people to expand the way they think about the options for how to influence the future.</a:t>
            </a:r>
          </a:p>
          <a:p>
            <a:pPr marL="914400" lvl="1" indent="-457200">
              <a:buFont typeface="+mj-lt"/>
              <a:buAutoNum type="alphaLcParenR"/>
            </a:pPr>
            <a:r>
              <a:rPr lang="en-US" dirty="0"/>
              <a:t>Scenario modeling is helpful when it allows people to make better decisions concerning how to influence the future.</a:t>
            </a:r>
          </a:p>
        </p:txBody>
      </p:sp>
      <p:sp>
        <p:nvSpPr>
          <p:cNvPr id="4" name="Slide Number Placeholder 3">
            <a:extLst>
              <a:ext uri="{FF2B5EF4-FFF2-40B4-BE49-F238E27FC236}">
                <a16:creationId xmlns:a16="http://schemas.microsoft.com/office/drawing/2014/main" id="{224DF222-76D0-4905-B428-A425D97CC08D}"/>
              </a:ext>
            </a:extLst>
          </p:cNvPr>
          <p:cNvSpPr>
            <a:spLocks noGrp="1"/>
          </p:cNvSpPr>
          <p:nvPr>
            <p:ph type="sldNum" sz="quarter" idx="12"/>
          </p:nvPr>
        </p:nvSpPr>
        <p:spPr/>
        <p:txBody>
          <a:bodyPr/>
          <a:lstStyle/>
          <a:p>
            <a:fld id="{D47C6A6E-F6BB-4697-B856-8A66036D8304}" type="slidenum">
              <a:rPr lang="en-US" smtClean="0"/>
              <a:t>7</a:t>
            </a:fld>
            <a:endParaRPr lang="en-US"/>
          </a:p>
        </p:txBody>
      </p:sp>
    </p:spTree>
    <p:extLst>
      <p:ext uri="{BB962C8B-B14F-4D97-AF65-F5344CB8AC3E}">
        <p14:creationId xmlns:p14="http://schemas.microsoft.com/office/powerpoint/2010/main" val="3119996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2294</TotalTime>
  <Words>651</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Agenda for GEOG260/360 GIS &amp; Land Change Models</vt:lpstr>
      <vt:lpstr>Grading Rubric for Assignment 1</vt:lpstr>
      <vt:lpstr>Sushil Paudel</vt:lpstr>
      <vt:lpstr>Can humans influence the path of the hurricane? What decisions will people make based on the output of this predictive model?</vt:lpstr>
      <vt:lpstr>Can humans influence the path of land change? What decisions will people make based on the output of this scenario model?</vt:lpstr>
      <vt:lpstr>Vocabulary</vt:lpstr>
      <vt:lpstr>The first step in modeling is to decide the goal.</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GEOG260 and GEOG360 GIS &amp; Land Change Models</dc:title>
  <dc:creator>Robert Pontius</dc:creator>
  <cp:lastModifiedBy>Robert Pontius</cp:lastModifiedBy>
  <cp:revision>349</cp:revision>
  <dcterms:created xsi:type="dcterms:W3CDTF">2019-08-14T08:35:27Z</dcterms:created>
  <dcterms:modified xsi:type="dcterms:W3CDTF">2023-09-12T01:40:56Z</dcterms:modified>
</cp:coreProperties>
</file>