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726" r:id="rId3"/>
    <p:sldId id="1473" r:id="rId4"/>
    <p:sldId id="2240" r:id="rId5"/>
    <p:sldId id="1475" r:id="rId6"/>
    <p:sldId id="1477" r:id="rId7"/>
    <p:sldId id="1571" r:id="rId8"/>
    <p:sldId id="1488" r:id="rId9"/>
    <p:sldId id="1489" r:id="rId10"/>
    <p:sldId id="1495" r:id="rId11"/>
    <p:sldId id="1496" r:id="rId12"/>
    <p:sldId id="1692" r:id="rId13"/>
    <p:sldId id="1500" r:id="rId14"/>
    <p:sldId id="1503" r:id="rId15"/>
    <p:sldId id="22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001" autoAdjust="0"/>
    <p:restoredTop sz="94660"/>
  </p:normalViewPr>
  <p:slideViewPr>
    <p:cSldViewPr snapToGrid="0">
      <p:cViewPr varScale="1">
        <p:scale>
          <a:sx n="65" d="100"/>
          <a:sy n="65" d="100"/>
        </p:scale>
        <p:origin x="1004" y="3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8F4D-B7A9-47A4-B94C-088625742BEE}"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33D3-5084-473C-AC66-2DAB14355DE6}" type="slidenum">
              <a:rPr lang="en-US" smtClean="0"/>
              <a:t>‹#›</a:t>
            </a:fld>
            <a:endParaRPr lang="en-US"/>
          </a:p>
        </p:txBody>
      </p:sp>
    </p:spTree>
    <p:extLst>
      <p:ext uri="{BB962C8B-B14F-4D97-AF65-F5344CB8AC3E}">
        <p14:creationId xmlns:p14="http://schemas.microsoft.com/office/powerpoint/2010/main" val="363883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87b1582c9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87b1582c9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1700B3-56D5-4CD0-9DC8-E79C222A1D96}"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36024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5DED6E-5D55-4976-B823-67B1645B8743}"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5414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948732-0D0E-44C0-AC0A-3B0C5D26FCE2}"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43902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7650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6144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83484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232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63687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8490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590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5522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A83C-2473-48B8-974F-D7A62AF3FD20}"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9676395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44488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73426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933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B34B2-B851-44AD-85AC-B2BEA938E881}"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7976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AA0991-E6DF-422A-B88F-4F5949CD97E7}"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9157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C41A41-E9FA-4B22-8610-4AF5B4B85F1A}" type="datetime1">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8141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0523DF-C693-4B25-9508-C04906E105F8}" type="datetime1">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57763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731-CE58-4975-ACCD-1189B7755D49}" type="datetime1">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34800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F7FA62-7233-473D-87D1-BC96ABEC6B47}"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48183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055F7-6E5F-4658-A3E9-54BE2DA10064}"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6647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09423-E255-4B4C-BFD9-AE9CE400864B}" type="datetime1">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C6A6E-F6BB-4697-B856-8A66036D8304}" type="slidenum">
              <a:rPr lang="en-US" smtClean="0"/>
              <a:t>‹#›</a:t>
            </a:fld>
            <a:endParaRPr lang="en-US"/>
          </a:p>
        </p:txBody>
      </p:sp>
    </p:spTree>
    <p:extLst>
      <p:ext uri="{BB962C8B-B14F-4D97-AF65-F5344CB8AC3E}">
        <p14:creationId xmlns:p14="http://schemas.microsoft.com/office/powerpoint/2010/main" val="266156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142116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365126"/>
            <a:ext cx="11925701" cy="395270"/>
          </a:xfrm>
        </p:spPr>
        <p:txBody>
          <a:bodyPr>
            <a:normAutofit fontScale="90000"/>
          </a:bodyPr>
          <a:lstStyle/>
          <a:p>
            <a:r>
              <a:rPr lang="en-US" dirty="0"/>
              <a:t>Agenda for GEOG260/360 GIS &amp; Land Change Models</a:t>
            </a:r>
          </a:p>
        </p:txBody>
      </p:sp>
      <p:sp>
        <p:nvSpPr>
          <p:cNvPr id="3" name="Content Placeholder 2"/>
          <p:cNvSpPr>
            <a:spLocks noGrp="1"/>
          </p:cNvSpPr>
          <p:nvPr>
            <p:ph idx="1"/>
          </p:nvPr>
        </p:nvSpPr>
        <p:spPr>
          <a:xfrm>
            <a:off x="0" y="760396"/>
            <a:ext cx="12191999" cy="6097604"/>
          </a:xfrm>
        </p:spPr>
        <p:txBody>
          <a:bodyPr>
            <a:normAutofit fontScale="92500" lnSpcReduction="10000"/>
          </a:bodyPr>
          <a:lstStyle/>
          <a:p>
            <a:pPr marL="0" indent="0">
              <a:buNone/>
            </a:pPr>
            <a:r>
              <a:rPr lang="en-US" dirty="0"/>
              <a:t>October 4</a:t>
            </a:r>
          </a:p>
          <a:p>
            <a:pPr marL="457200" lvl="1" indent="0">
              <a:buNone/>
            </a:pPr>
            <a:r>
              <a:rPr lang="en-US" dirty="0"/>
              <a:t>Get instructions for Assignment 5</a:t>
            </a:r>
          </a:p>
          <a:p>
            <a:pPr marL="0" indent="0">
              <a:buNone/>
            </a:pPr>
            <a:r>
              <a:rPr lang="en-US" dirty="0"/>
              <a:t>October 9</a:t>
            </a:r>
          </a:p>
          <a:p>
            <a:pPr marL="457200" lvl="1" indent="0">
              <a:buNone/>
            </a:pPr>
            <a:r>
              <a:rPr lang="en-US" dirty="0"/>
              <a:t>No class</a:t>
            </a:r>
          </a:p>
          <a:p>
            <a:pPr marL="0" indent="0">
              <a:buNone/>
            </a:pPr>
            <a:r>
              <a:rPr lang="en-US" dirty="0"/>
              <a:t>October 11</a:t>
            </a:r>
          </a:p>
          <a:p>
            <a:pPr marL="457200" lvl="1" indent="0">
              <a:buNone/>
            </a:pPr>
            <a:r>
              <a:rPr lang="en-US" dirty="0"/>
              <a:t>Tanner office hours in the Academic Commons 11am-1pm</a:t>
            </a:r>
          </a:p>
          <a:p>
            <a:pPr marL="457200" lvl="1" indent="0">
              <a:buNone/>
            </a:pPr>
            <a:r>
              <a:rPr lang="en-US" dirty="0"/>
              <a:t>Get instructions for Assignment 6</a:t>
            </a:r>
          </a:p>
          <a:p>
            <a:pPr marL="0" indent="0">
              <a:buNone/>
            </a:pPr>
            <a:r>
              <a:rPr lang="en-US" dirty="0"/>
              <a:t>October 12</a:t>
            </a:r>
          </a:p>
          <a:p>
            <a:pPr marL="457200" lvl="1" indent="0">
              <a:buNone/>
            </a:pPr>
            <a:r>
              <a:rPr lang="en-US" dirty="0"/>
              <a:t>Tanner office hours in the Academic Commons 11am-1pm</a:t>
            </a:r>
          </a:p>
          <a:p>
            <a:pPr marL="0" indent="0">
              <a:buNone/>
            </a:pPr>
            <a:r>
              <a:rPr lang="en-US" dirty="0"/>
              <a:t>October 13</a:t>
            </a:r>
          </a:p>
          <a:p>
            <a:pPr marL="457200" lvl="1" indent="0">
              <a:buNone/>
            </a:pPr>
            <a:r>
              <a:rPr lang="en-US" dirty="0"/>
              <a:t>Submit Assignment 5 by 4pm on Canvas</a:t>
            </a:r>
          </a:p>
          <a:p>
            <a:pPr marL="0" indent="0">
              <a:buNone/>
            </a:pPr>
            <a:r>
              <a:rPr lang="en-US" dirty="0"/>
              <a:t>October 16</a:t>
            </a:r>
          </a:p>
          <a:p>
            <a:pPr marL="457200" lvl="1" indent="0">
              <a:buNone/>
            </a:pPr>
            <a:r>
              <a:rPr lang="en-US" dirty="0"/>
              <a:t>Discuss Assignment 6</a:t>
            </a:r>
          </a:p>
          <a:p>
            <a:pPr marL="0" indent="0">
              <a:buNone/>
            </a:pPr>
            <a:r>
              <a:rPr lang="en-US" dirty="0"/>
              <a:t>October 18</a:t>
            </a:r>
          </a:p>
          <a:p>
            <a:pPr marL="457200" lvl="1" indent="0">
              <a:buNone/>
            </a:pPr>
            <a:r>
              <a:rPr lang="en-US" dirty="0"/>
              <a:t>Submit Assignment 6 by 4pm on Canvas</a:t>
            </a:r>
          </a:p>
          <a:p>
            <a:pPr marL="457200" lvl="1" indent="0">
              <a:buNone/>
            </a:pPr>
            <a:r>
              <a:rPr lang="en-US" dirty="0"/>
              <a:t>Get instructions for Assignment 7</a:t>
            </a:r>
          </a:p>
        </p:txBody>
      </p:sp>
      <p:sp>
        <p:nvSpPr>
          <p:cNvPr id="4" name="Slide Number Placeholder 3"/>
          <p:cNvSpPr>
            <a:spLocks noGrp="1"/>
          </p:cNvSpPr>
          <p:nvPr>
            <p:ph type="sldNum" sz="quarter" idx="12"/>
          </p:nvPr>
        </p:nvSpPr>
        <p:spPr/>
        <p:txBody>
          <a:bodyPr/>
          <a:lstStyle/>
          <a:p>
            <a:fld id="{D47C6A6E-F6BB-4697-B856-8A66036D8304}" type="slidenum">
              <a:rPr lang="en-US" smtClean="0"/>
              <a:t>1</a:t>
            </a:fld>
            <a:endParaRPr lang="en-US"/>
          </a:p>
        </p:txBody>
      </p:sp>
    </p:spTree>
    <p:extLst>
      <p:ext uri="{BB962C8B-B14F-4D97-AF65-F5344CB8AC3E}">
        <p14:creationId xmlns:p14="http://schemas.microsoft.com/office/powerpoint/2010/main" val="23178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513"/>
          </a:xfrm>
        </p:spPr>
        <p:txBody>
          <a:bodyPr>
            <a:normAutofit fontScale="90000"/>
          </a:bodyPr>
          <a:lstStyle/>
          <a:p>
            <a:r>
              <a:rPr lang="en-US" dirty="0"/>
              <a:t>How many pixels gained built during each stage?</a:t>
            </a:r>
          </a:p>
        </p:txBody>
      </p:sp>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10</a:t>
            </a:fld>
            <a:endParaRPr lang="en-US"/>
          </a:p>
        </p:txBody>
      </p:sp>
    </p:spTree>
    <p:extLst>
      <p:ext uri="{BB962C8B-B14F-4D97-AF65-F5344CB8AC3E}">
        <p14:creationId xmlns:p14="http://schemas.microsoft.com/office/powerpoint/2010/main" val="415247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6"/>
            <a:ext cx="12192000" cy="608114"/>
          </a:xfrm>
        </p:spPr>
        <p:txBody>
          <a:bodyPr>
            <a:normAutofit/>
          </a:bodyPr>
          <a:lstStyle/>
          <a:p>
            <a:r>
              <a:rPr lang="en-US" sz="3600" dirty="0"/>
              <a:t>What explains the spatial arrangement of stage 1 and stage 2?</a:t>
            </a:r>
          </a:p>
        </p:txBody>
      </p:sp>
      <p:pic>
        <p:nvPicPr>
          <p:cNvPr id="5" name="Content Placeholder 4"/>
          <p:cNvPicPr>
            <a:picLocks noGrp="1" noChangeAspect="1"/>
          </p:cNvPicPr>
          <p:nvPr>
            <p:ph idx="1"/>
          </p:nvPr>
        </p:nvPicPr>
        <p:blipFill rotWithShape="1">
          <a:blip r:embed="rId2"/>
          <a:srcRect l="17968" t="17698" r="14090" b="19939"/>
          <a:stretch/>
        </p:blipFill>
        <p:spPr>
          <a:xfrm>
            <a:off x="370419" y="744639"/>
            <a:ext cx="11840618" cy="6113361"/>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11</a:t>
            </a:fld>
            <a:endParaRPr lang="en-US"/>
          </a:p>
        </p:txBody>
      </p:sp>
    </p:spTree>
    <p:extLst>
      <p:ext uri="{BB962C8B-B14F-4D97-AF65-F5344CB8AC3E}">
        <p14:creationId xmlns:p14="http://schemas.microsoft.com/office/powerpoint/2010/main" val="358326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2" name="Title 1"/>
          <p:cNvSpPr>
            <a:spLocks noGrp="1"/>
          </p:cNvSpPr>
          <p:nvPr>
            <p:ph type="title"/>
          </p:nvPr>
        </p:nvSpPr>
        <p:spPr>
          <a:xfrm>
            <a:off x="0" y="365127"/>
            <a:ext cx="12192000" cy="365123"/>
          </a:xfrm>
        </p:spPr>
        <p:txBody>
          <a:bodyPr>
            <a:noAutofit/>
          </a:bodyPr>
          <a:lstStyle/>
          <a:p>
            <a:r>
              <a:rPr lang="en-US" sz="2400" dirty="0"/>
              <a:t>Use EXTRACT to compute average soft prediction for pixels that are non-built at 1985.</a:t>
            </a:r>
            <a:br>
              <a:rPr lang="en-US" sz="2400" dirty="0"/>
            </a:br>
            <a:r>
              <a:rPr lang="en-US" sz="2400" dirty="0"/>
              <a:t>Will larger transition potential values simulate more change?</a:t>
            </a:r>
            <a:br>
              <a:rPr lang="en-US" sz="2400" dirty="0"/>
            </a:br>
            <a:r>
              <a:rPr lang="en-US" sz="2400" dirty="0"/>
              <a:t>What determines and how do we interpret the average transition potential value?</a:t>
            </a:r>
          </a:p>
        </p:txBody>
      </p:sp>
      <p:sp>
        <p:nvSpPr>
          <p:cNvPr id="4" name="Slide Number Placeholder 3"/>
          <p:cNvSpPr>
            <a:spLocks noGrp="1"/>
          </p:cNvSpPr>
          <p:nvPr>
            <p:ph type="sldNum" sz="quarter" idx="12"/>
          </p:nvPr>
        </p:nvSpPr>
        <p:spPr/>
        <p:txBody>
          <a:bodyPr/>
          <a:lstStyle/>
          <a:p>
            <a:fld id="{D47C6A6E-F6BB-4697-B856-8A66036D8304}" type="slidenum">
              <a:rPr lang="en-US" smtClean="0"/>
              <a:t>12</a:t>
            </a:fld>
            <a:endParaRPr lang="en-US"/>
          </a:p>
        </p:txBody>
      </p:sp>
    </p:spTree>
    <p:extLst>
      <p:ext uri="{BB962C8B-B14F-4D97-AF65-F5344CB8AC3E}">
        <p14:creationId xmlns:p14="http://schemas.microsoft.com/office/powerpoint/2010/main" val="153842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2" name="Title 1"/>
          <p:cNvSpPr>
            <a:spLocks noGrp="1"/>
          </p:cNvSpPr>
          <p:nvPr>
            <p:ph type="title"/>
          </p:nvPr>
        </p:nvSpPr>
        <p:spPr>
          <a:xfrm>
            <a:off x="0" y="298384"/>
            <a:ext cx="12192000" cy="446256"/>
          </a:xfrm>
        </p:spPr>
        <p:txBody>
          <a:bodyPr>
            <a:normAutofit fontScale="90000"/>
          </a:bodyPr>
          <a:lstStyle/>
          <a:p>
            <a:r>
              <a:rPr lang="en-US" dirty="0"/>
              <a:t>Run A transition potential versus distance from 1985 Built.</a:t>
            </a:r>
            <a:br>
              <a:rPr lang="en-US" dirty="0"/>
            </a:br>
            <a:r>
              <a:rPr lang="en-US" dirty="0"/>
              <a:t>How can we get more than one Y for each X?</a:t>
            </a:r>
          </a:p>
        </p:txBody>
      </p:sp>
      <p:sp>
        <p:nvSpPr>
          <p:cNvPr id="4" name="Slide Number Placeholder 3"/>
          <p:cNvSpPr>
            <a:spLocks noGrp="1"/>
          </p:cNvSpPr>
          <p:nvPr>
            <p:ph type="sldNum" sz="quarter" idx="12"/>
          </p:nvPr>
        </p:nvSpPr>
        <p:spPr/>
        <p:txBody>
          <a:bodyPr/>
          <a:lstStyle/>
          <a:p>
            <a:fld id="{D47C6A6E-F6BB-4697-B856-8A66036D8304}" type="slidenum">
              <a:rPr lang="en-US" smtClean="0"/>
              <a:t>13</a:t>
            </a:fld>
            <a:endParaRPr lang="en-US"/>
          </a:p>
        </p:txBody>
      </p:sp>
    </p:spTree>
    <p:extLst>
      <p:ext uri="{BB962C8B-B14F-4D97-AF65-F5344CB8AC3E}">
        <p14:creationId xmlns:p14="http://schemas.microsoft.com/office/powerpoint/2010/main" val="126095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28BD-2CEE-4174-862E-04A3B44834A9}"/>
              </a:ext>
            </a:extLst>
          </p:cNvPr>
          <p:cNvSpPr>
            <a:spLocks noGrp="1"/>
          </p:cNvSpPr>
          <p:nvPr>
            <p:ph type="title"/>
          </p:nvPr>
        </p:nvSpPr>
        <p:spPr/>
        <p:txBody>
          <a:bodyPr/>
          <a:lstStyle/>
          <a:p>
            <a:r>
              <a:rPr lang="en-US" dirty="0"/>
              <a:t>MLP takes a sample of the map on the left to produce the map on the right</a:t>
            </a:r>
          </a:p>
        </p:txBody>
      </p:sp>
      <p:sp>
        <p:nvSpPr>
          <p:cNvPr id="3" name="Text Placeholder 2">
            <a:extLst>
              <a:ext uri="{FF2B5EF4-FFF2-40B4-BE49-F238E27FC236}">
                <a16:creationId xmlns:a16="http://schemas.microsoft.com/office/drawing/2014/main" id="{643EA8FB-306C-4D8E-9315-A6A3722CED19}"/>
              </a:ext>
            </a:extLst>
          </p:cNvPr>
          <p:cNvSpPr>
            <a:spLocks noGrp="1"/>
          </p:cNvSpPr>
          <p:nvPr>
            <p:ph type="body" idx="1"/>
          </p:nvPr>
        </p:nvSpPr>
        <p:spPr/>
        <p:txBody>
          <a:bodyPr>
            <a:normAutofit fontScale="92500"/>
          </a:bodyPr>
          <a:lstStyle/>
          <a:p>
            <a:r>
              <a:rPr lang="en-US" dirty="0"/>
              <a:t>Built gain in green is smaller than Non-Built Persistence in red</a:t>
            </a:r>
          </a:p>
        </p:txBody>
      </p:sp>
      <p:pic>
        <p:nvPicPr>
          <p:cNvPr id="8" name="Content Placeholder 7">
            <a:extLst>
              <a:ext uri="{FF2B5EF4-FFF2-40B4-BE49-F238E27FC236}">
                <a16:creationId xmlns:a16="http://schemas.microsoft.com/office/drawing/2014/main" id="{5B7A2D02-4FE4-43B6-8D4A-1FCBDA690FA4}"/>
              </a:ext>
            </a:extLst>
          </p:cNvPr>
          <p:cNvPicPr>
            <a:picLocks noGrp="1" noChangeAspect="1"/>
          </p:cNvPicPr>
          <p:nvPr>
            <p:ph sz="half" idx="2"/>
          </p:nvPr>
        </p:nvPicPr>
        <p:blipFill>
          <a:blip r:embed="rId2"/>
          <a:stretch>
            <a:fillRect/>
          </a:stretch>
        </p:blipFill>
        <p:spPr>
          <a:xfrm>
            <a:off x="1656436" y="2794614"/>
            <a:ext cx="3524491" cy="3105509"/>
          </a:xfrm>
          <a:prstGeom prst="rect">
            <a:avLst/>
          </a:prstGeom>
        </p:spPr>
      </p:pic>
      <p:sp>
        <p:nvSpPr>
          <p:cNvPr id="5" name="Text Placeholder 4">
            <a:extLst>
              <a:ext uri="{FF2B5EF4-FFF2-40B4-BE49-F238E27FC236}">
                <a16:creationId xmlns:a16="http://schemas.microsoft.com/office/drawing/2014/main" id="{B3FDC698-1D00-44EC-B053-FD7BEFBF33DF}"/>
              </a:ext>
            </a:extLst>
          </p:cNvPr>
          <p:cNvSpPr>
            <a:spLocks noGrp="1"/>
          </p:cNvSpPr>
          <p:nvPr>
            <p:ph type="body" sz="quarter" idx="3"/>
          </p:nvPr>
        </p:nvSpPr>
        <p:spPr/>
        <p:txBody>
          <a:bodyPr>
            <a:normAutofit fontScale="92500"/>
          </a:bodyPr>
          <a:lstStyle/>
          <a:p>
            <a:r>
              <a:rPr lang="en-US" dirty="0"/>
              <a:t>MLP uses only the red and yellow where number of red = number of yellow</a:t>
            </a:r>
          </a:p>
        </p:txBody>
      </p:sp>
      <p:pic>
        <p:nvPicPr>
          <p:cNvPr id="9" name="Content Placeholder 8">
            <a:extLst>
              <a:ext uri="{FF2B5EF4-FFF2-40B4-BE49-F238E27FC236}">
                <a16:creationId xmlns:a16="http://schemas.microsoft.com/office/drawing/2014/main" id="{D0D76D55-E9E5-4299-918F-90DE6AD5E6CB}"/>
              </a:ext>
            </a:extLst>
          </p:cNvPr>
          <p:cNvPicPr>
            <a:picLocks noGrp="1" noChangeAspect="1"/>
          </p:cNvPicPr>
          <p:nvPr>
            <p:ph sz="quarter" idx="4"/>
          </p:nvPr>
        </p:nvPicPr>
        <p:blipFill>
          <a:blip r:embed="rId3"/>
          <a:stretch>
            <a:fillRect/>
          </a:stretch>
        </p:blipFill>
        <p:spPr>
          <a:xfrm>
            <a:off x="6587753" y="2748606"/>
            <a:ext cx="4352081" cy="3197525"/>
          </a:xfrm>
          <a:prstGeom prst="rect">
            <a:avLst/>
          </a:prstGeom>
        </p:spPr>
      </p:pic>
      <p:sp>
        <p:nvSpPr>
          <p:cNvPr id="7" name="Slide Number Placeholder 6">
            <a:extLst>
              <a:ext uri="{FF2B5EF4-FFF2-40B4-BE49-F238E27FC236}">
                <a16:creationId xmlns:a16="http://schemas.microsoft.com/office/drawing/2014/main" id="{CA53E7B4-4BA5-4913-A6FE-02C1C9764A77}"/>
              </a:ext>
            </a:extLst>
          </p:cNvPr>
          <p:cNvSpPr>
            <a:spLocks noGrp="1"/>
          </p:cNvSpPr>
          <p:nvPr>
            <p:ph type="sldNum" sz="quarter" idx="12"/>
          </p:nvPr>
        </p:nvSpPr>
        <p:spPr/>
        <p:txBody>
          <a:bodyPr/>
          <a:lstStyle/>
          <a:p>
            <a:fld id="{D47C6A6E-F6BB-4697-B856-8A66036D8304}" type="slidenum">
              <a:rPr lang="en-US" smtClean="0"/>
              <a:t>14</a:t>
            </a:fld>
            <a:endParaRPr lang="en-US"/>
          </a:p>
        </p:txBody>
      </p:sp>
    </p:spTree>
    <p:extLst>
      <p:ext uri="{BB962C8B-B14F-4D97-AF65-F5344CB8AC3E}">
        <p14:creationId xmlns:p14="http://schemas.microsoft.com/office/powerpoint/2010/main" val="286401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513"/>
          </a:xfrm>
        </p:spPr>
        <p:txBody>
          <a:bodyPr>
            <a:normAutofit fontScale="90000"/>
          </a:bodyPr>
          <a:lstStyle/>
          <a:p>
            <a:r>
              <a:rPr lang="en-US" dirty="0"/>
              <a:t>Assignment 5</a:t>
            </a:r>
          </a:p>
        </p:txBody>
      </p:sp>
      <p:sp>
        <p:nvSpPr>
          <p:cNvPr id="3" name="Content Placeholder 2"/>
          <p:cNvSpPr>
            <a:spLocks noGrp="1"/>
          </p:cNvSpPr>
          <p:nvPr>
            <p:ph idx="1"/>
          </p:nvPr>
        </p:nvSpPr>
        <p:spPr>
          <a:xfrm>
            <a:off x="0" y="744639"/>
            <a:ext cx="12192000" cy="6113361"/>
          </a:xfrm>
        </p:spPr>
        <p:txBody>
          <a:bodyPr>
            <a:normAutofit fontScale="70000" lnSpcReduction="20000"/>
          </a:bodyPr>
          <a:lstStyle/>
          <a:p>
            <a:pPr marL="0" indent="0">
              <a:buNone/>
            </a:pPr>
            <a:r>
              <a:rPr lang="en-US" dirty="0"/>
              <a:t>The purpose of this assignment is to see how LCM converts a combination of independent variables into a transition </a:t>
            </a:r>
            <a:r>
              <a:rPr lang="en-US"/>
              <a:t>potential map. </a:t>
            </a:r>
            <a:r>
              <a:rPr lang="en-US" dirty="0"/>
              <a:t>Use maps in ForestOtherBuilt2.zip to perform three runs of LCM where Earlier land cover image is 1971Built1 and Later land cover image is 1985Built1. Simulate the single transition from Non-Built to Built. Make a map of distance from pixels that are Built at 1971. Two independent variables are distance from 1971 Built and elevation01. Prediction date is 2085 where the Markov Matrix shows that 40% of Non-Built at 1985 transitions to Built at 2085, while all Built at 1985 remains Built at 2085. Set Recalculation stages to 2 and show intermediate stage images, create soft prediction, but do not create video. After each run, use CROSSTAB with maps of 1985Built1, hard prediction at stage1, hard prediction at 2085, and Mask01 to show the pattern of the hard prediction across two stages: 1985-2035 &amp; 2035-2085.</a:t>
            </a:r>
          </a:p>
          <a:p>
            <a:pPr marL="0" indent="0">
              <a:buNone/>
            </a:pPr>
            <a:r>
              <a:rPr lang="en-US" dirty="0"/>
              <a:t>Run A uses Logistic Regression with no sampling with no Zoning. Run B uses Weighted Normalized Likelihood (WNL) with no Zoning. Run C uses Weighted Normalized Likelihood (WNL) with Zoning that prevents simulated change in the protected areas as entered in the Planning tab.</a:t>
            </a:r>
          </a:p>
          <a:p>
            <a:pPr marL="0" indent="0">
              <a:buNone/>
            </a:pPr>
            <a:r>
              <a:rPr lang="en-US" dirty="0"/>
              <a:t>Submit a PPTX with exactly five slides. Slide 1 is the title slide. Slide 2 shows the five input maps, meaning the earlier image, the later image, the independent variable of distance, the independent variable of elevation, and the Boolean protection map. Slide 3 analyzes run A, slide 4 analyzes run B, and slide 5 analyzes run C. Each of slides 3-5 shows: the soft output map, the CROSSTAB that shows the hard prediction of gain of Built through two stages, and a scatter plot from REGRESS. The scatter plot shows distance from 1971 Built as an independent variable, the soft prediction map as the dependent variable, and a mask to analyze only the pixels that are non-built at 1985. </a:t>
            </a:r>
          </a:p>
          <a:p>
            <a:pPr marL="0" indent="0">
              <a:buNone/>
            </a:pPr>
            <a:r>
              <a:rPr lang="en-US" dirty="0"/>
              <a:t>On each of slides 3-5, include sentences that state the following for each run. State how many pixels gain built during each stage of each run and why. State how LCM uses the transition potential map. Report the average transition potential for each soft prediction map and state whether a larger average transition potential indicates a larger quantity of post-1985 gain of Built.</a:t>
            </a:r>
          </a:p>
        </p:txBody>
      </p:sp>
      <p:sp>
        <p:nvSpPr>
          <p:cNvPr id="4" name="Slide Number Placeholder 3"/>
          <p:cNvSpPr>
            <a:spLocks noGrp="1"/>
          </p:cNvSpPr>
          <p:nvPr>
            <p:ph type="sldNum" sz="quarter" idx="12"/>
          </p:nvPr>
        </p:nvSpPr>
        <p:spPr/>
        <p:txBody>
          <a:bodyPr/>
          <a:lstStyle/>
          <a:p>
            <a:fld id="{D47C6A6E-F6BB-4697-B856-8A66036D8304}" type="slidenum">
              <a:rPr lang="en-US" smtClean="0"/>
              <a:t>2</a:t>
            </a:fld>
            <a:endParaRPr lang="en-US"/>
          </a:p>
        </p:txBody>
      </p:sp>
    </p:spTree>
    <p:extLst>
      <p:ext uri="{BB962C8B-B14F-4D97-AF65-F5344CB8AC3E}">
        <p14:creationId xmlns:p14="http://schemas.microsoft.com/office/powerpoint/2010/main" val="193506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subTitle" idx="1"/>
          </p:nvPr>
        </p:nvSpPr>
        <p:spPr>
          <a:xfrm>
            <a:off x="180433" y="145267"/>
            <a:ext cx="11796800" cy="6462400"/>
          </a:xfrm>
          <a:prstGeom prst="rect">
            <a:avLst/>
          </a:prstGeom>
        </p:spPr>
        <p:txBody>
          <a:bodyPr spcFirstLastPara="1" wrap="square" lIns="121900" tIns="121900" rIns="121900" bIns="121900" anchor="t" anchorCtr="0">
            <a:normAutofit fontScale="77500" lnSpcReduction="20000"/>
          </a:bodyPr>
          <a:lstStyle/>
          <a:p>
            <a:pPr marL="609585" indent="0"/>
            <a:r>
              <a:rPr lang="en" sz="1867" b="1" dirty="0">
                <a:solidFill>
                  <a:schemeClr val="accent2"/>
                </a:solidFill>
              </a:rPr>
              <a:t>Rubric for assignment 5 </a:t>
            </a:r>
            <a:endParaRPr sz="1867" b="1" dirty="0">
              <a:solidFill>
                <a:schemeClr val="accent2"/>
              </a:solidFill>
            </a:endParaRPr>
          </a:p>
          <a:p>
            <a:pPr marL="609585" indent="0"/>
            <a:endParaRPr sz="1867" b="1" dirty="0">
              <a:solidFill>
                <a:schemeClr val="accent2"/>
              </a:solidFill>
            </a:endParaRPr>
          </a:p>
          <a:p>
            <a:pPr marL="304792" indent="-238754" algn="just">
              <a:buSzPct val="100000"/>
              <a:buAutoNum type="arabicPeriod"/>
            </a:pPr>
            <a:r>
              <a:rPr lang="en" sz="1600" b="1" dirty="0">
                <a:solidFill>
                  <a:schemeClr val="accent2"/>
                </a:solidFill>
              </a:rPr>
              <a:t>Submit exactly one slide </a:t>
            </a:r>
            <a:r>
              <a:rPr lang="en" sz="1600" b="1" dirty="0">
                <a:solidFill>
                  <a:schemeClr val="dk1"/>
                </a:solidFill>
              </a:rPr>
              <a:t>with your name(s).</a:t>
            </a:r>
            <a:r>
              <a:rPr lang="en" sz="1600" b="1" dirty="0"/>
              <a:t> </a:t>
            </a:r>
            <a:r>
              <a:rPr lang="en" sz="1600" b="1" dirty="0">
                <a:solidFill>
                  <a:srgbClr val="FF0000"/>
                </a:solidFill>
              </a:rPr>
              <a:t>5 points</a:t>
            </a:r>
          </a:p>
          <a:p>
            <a:pPr marL="304792" indent="-238754" algn="just">
              <a:buSzPct val="100000"/>
              <a:buAutoNum type="arabicPeriod"/>
            </a:pPr>
            <a:endParaRPr lang="en" sz="1600" b="1" dirty="0">
              <a:solidFill>
                <a:srgbClr val="FF0000"/>
              </a:solidFill>
            </a:endParaRPr>
          </a:p>
          <a:p>
            <a:pPr marL="304792" indent="-238754" algn="just">
              <a:buClr>
                <a:schemeClr val="dk1"/>
              </a:buClr>
              <a:buSzPct val="100000"/>
              <a:buAutoNum type="arabicPeriod"/>
            </a:pPr>
            <a:r>
              <a:rPr lang="en" sz="1600" b="1" dirty="0">
                <a:solidFill>
                  <a:schemeClr val="dk1"/>
                </a:solidFill>
              </a:rPr>
              <a:t>Submit exactly one slide which includes the following bullets with a correct caption for each. </a:t>
            </a:r>
            <a:r>
              <a:rPr lang="en" sz="1600" b="1" dirty="0">
                <a:solidFill>
                  <a:srgbClr val="FF0000"/>
                </a:solidFill>
              </a:rPr>
              <a:t>15 points</a:t>
            </a:r>
            <a:endParaRPr sz="1600" b="1" dirty="0">
              <a:solidFill>
                <a:schemeClr val="dk1"/>
              </a:solidFill>
            </a:endParaRPr>
          </a:p>
          <a:p>
            <a:pPr marL="609585" indent="-391150" algn="just">
              <a:buClr>
                <a:schemeClr val="accent2"/>
              </a:buClr>
              <a:buSzPct val="100000"/>
              <a:buAutoNum type="alphaLcParenR"/>
            </a:pPr>
            <a:r>
              <a:rPr lang="en" sz="1600" dirty="0">
                <a:solidFill>
                  <a:schemeClr val="accent2"/>
                </a:solidFill>
              </a:rPr>
              <a:t>The earlier image. </a:t>
            </a:r>
            <a:r>
              <a:rPr lang="en" sz="1600" dirty="0">
                <a:solidFill>
                  <a:srgbClr val="FF0000"/>
                </a:solidFill>
              </a:rPr>
              <a:t>2 points</a:t>
            </a:r>
            <a:endParaRPr sz="1467" dirty="0">
              <a:solidFill>
                <a:schemeClr val="accent2"/>
              </a:solidFill>
            </a:endParaRPr>
          </a:p>
          <a:p>
            <a:pPr marL="609585" indent="-383953" algn="just">
              <a:buClr>
                <a:schemeClr val="accent2"/>
              </a:buClr>
              <a:buSzPct val="100000"/>
              <a:buAutoNum type="alphaLcParenR"/>
            </a:pPr>
            <a:r>
              <a:rPr lang="en" sz="1467" dirty="0">
                <a:solidFill>
                  <a:schemeClr val="accent2"/>
                </a:solidFill>
              </a:rPr>
              <a:t>The later image.</a:t>
            </a:r>
            <a:r>
              <a:rPr lang="en" sz="1600" dirty="0">
                <a:solidFill>
                  <a:schemeClr val="accent2"/>
                </a:solidFill>
              </a:rPr>
              <a:t> </a:t>
            </a:r>
            <a:r>
              <a:rPr lang="en" sz="1600" dirty="0">
                <a:solidFill>
                  <a:srgbClr val="FF0000"/>
                </a:solidFill>
              </a:rPr>
              <a:t>2 points</a:t>
            </a:r>
            <a:endParaRPr sz="1600" dirty="0">
              <a:solidFill>
                <a:schemeClr val="dk1"/>
              </a:solidFill>
            </a:endParaRPr>
          </a:p>
          <a:p>
            <a:pPr marL="609585" indent="-391150" algn="just">
              <a:buClr>
                <a:schemeClr val="dk1"/>
              </a:buClr>
              <a:buSzPct val="100000"/>
              <a:buAutoNum type="alphaLcParenR"/>
            </a:pPr>
            <a:r>
              <a:rPr lang="en" sz="1600" dirty="0">
                <a:solidFill>
                  <a:schemeClr val="dk1"/>
                </a:solidFill>
              </a:rPr>
              <a:t>The Independent variable of distance. </a:t>
            </a:r>
            <a:r>
              <a:rPr lang="en" sz="1600" dirty="0">
                <a:solidFill>
                  <a:srgbClr val="FF0000"/>
                </a:solidFill>
              </a:rPr>
              <a:t>5 points</a:t>
            </a:r>
            <a:endParaRPr sz="1600" dirty="0">
              <a:solidFill>
                <a:schemeClr val="dk1"/>
              </a:solidFill>
            </a:endParaRPr>
          </a:p>
          <a:p>
            <a:pPr marL="609585" indent="-391150" algn="just">
              <a:buClr>
                <a:schemeClr val="dk1"/>
              </a:buClr>
              <a:buSzPct val="100000"/>
              <a:buAutoNum type="alphaLcParenR"/>
            </a:pPr>
            <a:r>
              <a:rPr lang="en" sz="1600" dirty="0">
                <a:solidFill>
                  <a:schemeClr val="dk1"/>
                </a:solidFill>
              </a:rPr>
              <a:t>The independent variable of elevation. </a:t>
            </a:r>
            <a:r>
              <a:rPr lang="en" sz="1600" dirty="0">
                <a:solidFill>
                  <a:srgbClr val="FF0000"/>
                </a:solidFill>
              </a:rPr>
              <a:t>3 points</a:t>
            </a:r>
            <a:endParaRPr sz="1600" dirty="0">
              <a:solidFill>
                <a:schemeClr val="dk1"/>
              </a:solidFill>
            </a:endParaRPr>
          </a:p>
          <a:p>
            <a:pPr marL="609585" indent="-391150" algn="just">
              <a:buClr>
                <a:schemeClr val="dk1"/>
              </a:buClr>
              <a:buSzPct val="100000"/>
              <a:buAutoNum type="alphaLcParenR"/>
            </a:pPr>
            <a:r>
              <a:rPr lang="en" sz="1600" dirty="0">
                <a:solidFill>
                  <a:schemeClr val="dk1"/>
                </a:solidFill>
              </a:rPr>
              <a:t>The Boolean protection map. </a:t>
            </a:r>
            <a:r>
              <a:rPr lang="en" sz="1600" dirty="0">
                <a:solidFill>
                  <a:srgbClr val="FF0000"/>
                </a:solidFill>
              </a:rPr>
              <a:t>3 points</a:t>
            </a:r>
            <a:endParaRPr sz="1600" dirty="0">
              <a:solidFill>
                <a:schemeClr val="dk1"/>
              </a:solidFill>
            </a:endParaRPr>
          </a:p>
          <a:p>
            <a:pPr marL="1828754" indent="0" algn="just"/>
            <a:r>
              <a:rPr lang="en" sz="1600" dirty="0">
                <a:solidFill>
                  <a:schemeClr val="accent2"/>
                </a:solidFill>
              </a:rPr>
              <a:t> </a:t>
            </a:r>
            <a:endParaRPr sz="1600" dirty="0">
              <a:solidFill>
                <a:schemeClr val="accent2"/>
              </a:solidFill>
            </a:endParaRPr>
          </a:p>
          <a:p>
            <a:pPr marL="0" indent="0" algn="just"/>
            <a:r>
              <a:rPr lang="en" sz="1600" b="1" dirty="0">
                <a:solidFill>
                  <a:schemeClr val="accent2"/>
                </a:solidFill>
              </a:rPr>
              <a:t>3.  Submit exactly one slide which includes the following bullets for Run A. </a:t>
            </a:r>
            <a:r>
              <a:rPr lang="en" sz="1600" b="1" dirty="0">
                <a:solidFill>
                  <a:srgbClr val="FF0000"/>
                </a:solidFill>
              </a:rPr>
              <a:t>25 points</a:t>
            </a:r>
            <a:endParaRPr sz="1600" b="1" dirty="0">
              <a:solidFill>
                <a:schemeClr val="accent2"/>
              </a:solidFill>
            </a:endParaRPr>
          </a:p>
          <a:p>
            <a:pPr marL="609585" indent="-391150" algn="just">
              <a:buClr>
                <a:schemeClr val="accent2"/>
              </a:buClr>
              <a:buSzPct val="100000"/>
              <a:buAutoNum type="alphaLcParenR"/>
            </a:pPr>
            <a:r>
              <a:rPr lang="en" sz="1600" dirty="0">
                <a:solidFill>
                  <a:schemeClr val="accent2"/>
                </a:solidFill>
              </a:rPr>
              <a:t>The soft output map. </a:t>
            </a:r>
            <a:r>
              <a:rPr lang="en" sz="1600" dirty="0">
                <a:solidFill>
                  <a:srgbClr val="FF0000"/>
                </a:solidFill>
              </a:rPr>
              <a:t>5 point</a:t>
            </a:r>
            <a:r>
              <a:rPr lang="en-US" sz="1600" dirty="0">
                <a:solidFill>
                  <a:srgbClr val="FF0000"/>
                </a:solidFill>
              </a:rPr>
              <a:t>s</a:t>
            </a:r>
            <a:endParaRPr lang="en" sz="1600" dirty="0">
              <a:solidFill>
                <a:srgbClr val="FF0000"/>
              </a:solidFill>
            </a:endParaRPr>
          </a:p>
          <a:p>
            <a:pPr marL="609585" indent="-391150" algn="just">
              <a:buClr>
                <a:schemeClr val="accent2"/>
              </a:buClr>
              <a:buSzPct val="100000"/>
              <a:buAutoNum type="alphaLcParenR"/>
            </a:pPr>
            <a:r>
              <a:rPr lang="en" sz="1600" dirty="0">
                <a:solidFill>
                  <a:schemeClr val="tx1"/>
                </a:solidFill>
              </a:rPr>
              <a:t>The sentence that reports the average transition potential for a soft prediction map.</a:t>
            </a:r>
            <a:r>
              <a:rPr lang="en" sz="1600" dirty="0">
                <a:solidFill>
                  <a:srgbClr val="FF0000"/>
                </a:solidFill>
              </a:rPr>
              <a:t> 2 Points</a:t>
            </a:r>
          </a:p>
          <a:p>
            <a:pPr marL="609585" indent="-391150" algn="just">
              <a:buClr>
                <a:schemeClr val="accent2"/>
              </a:buClr>
              <a:buSzPct val="100000"/>
              <a:buAutoNum type="alphaLcParenR"/>
            </a:pPr>
            <a:r>
              <a:rPr lang="en" sz="1600" dirty="0">
                <a:solidFill>
                  <a:schemeClr val="tx1"/>
                </a:solidFill>
              </a:rPr>
              <a:t>The sentence that states whether a larger average transition potential indicates a larger quantity of post-1985 gain of Built. </a:t>
            </a:r>
            <a:r>
              <a:rPr lang="en" sz="1600" dirty="0">
                <a:solidFill>
                  <a:srgbClr val="FF0000"/>
                </a:solidFill>
              </a:rPr>
              <a:t>2 Points</a:t>
            </a:r>
            <a:endParaRPr sz="1600" dirty="0">
              <a:solidFill>
                <a:srgbClr val="FF0000"/>
              </a:solidFill>
            </a:endParaRPr>
          </a:p>
          <a:p>
            <a:pPr marL="609585" indent="-391150" algn="just">
              <a:buClr>
                <a:schemeClr val="accent2"/>
              </a:buClr>
              <a:buSzPct val="100000"/>
              <a:buAutoNum type="alphaLcParenR"/>
            </a:pPr>
            <a:r>
              <a:rPr lang="en" sz="1600" dirty="0">
                <a:solidFill>
                  <a:schemeClr val="accent2"/>
                </a:solidFill>
              </a:rPr>
              <a:t>The CROSSTAB which shows the hard prediction of gain of Built through two stages. </a:t>
            </a:r>
            <a:r>
              <a:rPr lang="en" sz="1600" dirty="0">
                <a:solidFill>
                  <a:srgbClr val="FF0000"/>
                </a:solidFill>
              </a:rPr>
              <a:t>5 point</a:t>
            </a:r>
            <a:r>
              <a:rPr lang="en-US" sz="1600" dirty="0">
                <a:solidFill>
                  <a:srgbClr val="FF0000"/>
                </a:solidFill>
              </a:rPr>
              <a:t>s</a:t>
            </a:r>
            <a:endParaRPr sz="1600" dirty="0">
              <a:solidFill>
                <a:schemeClr val="accent2"/>
              </a:solidFill>
            </a:endParaRPr>
          </a:p>
          <a:p>
            <a:pPr marL="609585" indent="-391150" algn="just">
              <a:buClr>
                <a:schemeClr val="accent2"/>
              </a:buClr>
              <a:buSzPct val="100000"/>
              <a:buAutoNum type="alphaLcParenR"/>
            </a:pPr>
            <a:r>
              <a:rPr lang="en" sz="1600" dirty="0">
                <a:solidFill>
                  <a:schemeClr val="accent2"/>
                </a:solidFill>
              </a:rPr>
              <a:t>A scatter plot from REGRESS. </a:t>
            </a:r>
            <a:r>
              <a:rPr lang="en" sz="1600" dirty="0">
                <a:solidFill>
                  <a:srgbClr val="FF0000"/>
                </a:solidFill>
              </a:rPr>
              <a:t>5 point</a:t>
            </a:r>
            <a:r>
              <a:rPr lang="en-US" sz="1600" dirty="0">
                <a:solidFill>
                  <a:srgbClr val="FF0000"/>
                </a:solidFill>
              </a:rPr>
              <a:t>s</a:t>
            </a:r>
            <a:endParaRPr sz="1600" dirty="0">
              <a:solidFill>
                <a:srgbClr val="FF0000"/>
              </a:solidFill>
            </a:endParaRPr>
          </a:p>
          <a:p>
            <a:pPr marL="609585" indent="-391150" algn="just">
              <a:lnSpc>
                <a:spcPct val="115000"/>
              </a:lnSpc>
              <a:buClr>
                <a:schemeClr val="dk1"/>
              </a:buClr>
              <a:buSzPct val="100000"/>
              <a:buAutoNum type="alphaLcParenR"/>
            </a:pPr>
            <a:r>
              <a:rPr lang="en" sz="1600" dirty="0">
                <a:solidFill>
                  <a:schemeClr val="dk1"/>
                </a:solidFill>
              </a:rPr>
              <a:t>A sentence that states how many pixels gain built during each stage of each run and why? </a:t>
            </a:r>
            <a:r>
              <a:rPr lang="en" sz="1600" dirty="0">
                <a:solidFill>
                  <a:srgbClr val="FF0000"/>
                </a:solidFill>
              </a:rPr>
              <a:t>3 point</a:t>
            </a:r>
            <a:r>
              <a:rPr lang="en-US" sz="1600" dirty="0">
                <a:solidFill>
                  <a:srgbClr val="FF0000"/>
                </a:solidFill>
              </a:rPr>
              <a:t>s</a:t>
            </a:r>
            <a:endParaRPr sz="1600" dirty="0">
              <a:solidFill>
                <a:srgbClr val="FF0000"/>
              </a:solidFill>
            </a:endParaRPr>
          </a:p>
          <a:p>
            <a:pPr marL="609585" indent="-391150" algn="just">
              <a:lnSpc>
                <a:spcPct val="115000"/>
              </a:lnSpc>
              <a:buClr>
                <a:schemeClr val="dk1"/>
              </a:buClr>
              <a:buSzPct val="100000"/>
              <a:buAutoNum type="alphaLcParenR"/>
            </a:pPr>
            <a:r>
              <a:rPr lang="en" sz="1600" dirty="0">
                <a:solidFill>
                  <a:schemeClr val="dk1"/>
                </a:solidFill>
              </a:rPr>
              <a:t>A sentence that states how LCM uses the transition potential map. </a:t>
            </a:r>
            <a:r>
              <a:rPr lang="en" sz="1600" dirty="0">
                <a:solidFill>
                  <a:srgbClr val="FF0000"/>
                </a:solidFill>
              </a:rPr>
              <a:t>3 point</a:t>
            </a:r>
            <a:r>
              <a:rPr lang="en-US" sz="1600" dirty="0">
                <a:solidFill>
                  <a:srgbClr val="FF0000"/>
                </a:solidFill>
              </a:rPr>
              <a:t>s</a:t>
            </a:r>
            <a:endParaRPr sz="1600" dirty="0">
              <a:solidFill>
                <a:schemeClr val="dk1"/>
              </a:solidFill>
            </a:endParaRPr>
          </a:p>
          <a:p>
            <a:pPr marL="609585" indent="0" algn="just"/>
            <a:endParaRPr sz="1467" dirty="0">
              <a:solidFill>
                <a:schemeClr val="accent2"/>
              </a:solidFill>
            </a:endParaRPr>
          </a:p>
          <a:p>
            <a:pPr marL="609585" indent="-609585" algn="just"/>
            <a:r>
              <a:rPr lang="en" sz="1600" b="1" dirty="0">
                <a:solidFill>
                  <a:schemeClr val="accent2"/>
                </a:solidFill>
              </a:rPr>
              <a:t>4. Submit exactly one slide which includes the following bullets for Run B. </a:t>
            </a:r>
            <a:r>
              <a:rPr lang="en" sz="1600" b="1" dirty="0">
                <a:solidFill>
                  <a:srgbClr val="FF0000"/>
                </a:solidFill>
              </a:rPr>
              <a:t>25 points</a:t>
            </a:r>
            <a:endParaRPr sz="1600" b="1" dirty="0">
              <a:solidFill>
                <a:schemeClr val="accent2"/>
              </a:solidFill>
            </a:endParaRPr>
          </a:p>
          <a:p>
            <a:pPr marL="609585" indent="-391150" algn="just">
              <a:buClr>
                <a:schemeClr val="accent2"/>
              </a:buClr>
              <a:buSzPct val="100000"/>
              <a:buAutoNum type="alphaLcParenR"/>
            </a:pPr>
            <a:r>
              <a:rPr lang="en" sz="1600" dirty="0">
                <a:solidFill>
                  <a:schemeClr val="accent2"/>
                </a:solidFill>
              </a:rPr>
              <a:t>The soft output map. </a:t>
            </a:r>
            <a:r>
              <a:rPr lang="en" sz="1600" dirty="0">
                <a:solidFill>
                  <a:srgbClr val="FF0000"/>
                </a:solidFill>
              </a:rPr>
              <a:t>5 point</a:t>
            </a:r>
            <a:r>
              <a:rPr lang="en-US" sz="1600" dirty="0">
                <a:solidFill>
                  <a:srgbClr val="FF0000"/>
                </a:solidFill>
              </a:rPr>
              <a:t>s</a:t>
            </a:r>
            <a:endParaRPr lang="en" sz="1600" dirty="0">
              <a:solidFill>
                <a:srgbClr val="FF0000"/>
              </a:solidFill>
            </a:endParaRPr>
          </a:p>
          <a:p>
            <a:pPr marL="609585" indent="-391150" algn="just">
              <a:buClr>
                <a:schemeClr val="accent2"/>
              </a:buClr>
              <a:buSzPct val="100000"/>
              <a:buAutoNum type="alphaLcParenR"/>
            </a:pPr>
            <a:r>
              <a:rPr lang="en-US" sz="1600" dirty="0">
                <a:solidFill>
                  <a:schemeClr val="tx1"/>
                </a:solidFill>
              </a:rPr>
              <a:t>The sentence that reports the average transition potential for a soft prediction map. </a:t>
            </a:r>
            <a:r>
              <a:rPr lang="en" sz="1600" dirty="0">
                <a:solidFill>
                  <a:srgbClr val="FF0000"/>
                </a:solidFill>
              </a:rPr>
              <a:t>2 Points</a:t>
            </a:r>
            <a:endParaRPr lang="en-US" sz="1600" dirty="0">
              <a:solidFill>
                <a:schemeClr val="tx1"/>
              </a:solidFill>
            </a:endParaRPr>
          </a:p>
          <a:p>
            <a:pPr marL="609585" indent="-391150" algn="just">
              <a:buClr>
                <a:schemeClr val="accent2"/>
              </a:buClr>
              <a:buSzPct val="100000"/>
              <a:buAutoNum type="alphaLcParenR"/>
            </a:pPr>
            <a:r>
              <a:rPr lang="en-US" sz="1600" dirty="0">
                <a:solidFill>
                  <a:schemeClr val="tx1"/>
                </a:solidFill>
              </a:rPr>
              <a:t>The sentence that states whether a larger average transition potential indicates a larger quantity of post-1985 gain of Built. </a:t>
            </a:r>
            <a:r>
              <a:rPr lang="en" sz="1600" dirty="0">
                <a:solidFill>
                  <a:srgbClr val="FF0000"/>
                </a:solidFill>
              </a:rPr>
              <a:t>2 Points</a:t>
            </a:r>
            <a:endParaRPr sz="1600" dirty="0">
              <a:solidFill>
                <a:schemeClr val="tx1"/>
              </a:solidFill>
            </a:endParaRPr>
          </a:p>
          <a:p>
            <a:pPr marL="609585" indent="-391150" algn="just">
              <a:buClr>
                <a:schemeClr val="accent2"/>
              </a:buClr>
              <a:buSzPct val="100000"/>
              <a:buAutoNum type="alphaLcParenR"/>
            </a:pPr>
            <a:r>
              <a:rPr lang="en" sz="1600" dirty="0">
                <a:solidFill>
                  <a:schemeClr val="accent2"/>
                </a:solidFill>
              </a:rPr>
              <a:t>The CROSSTAB which shows the hard prediction of gain of Built through two stages. </a:t>
            </a:r>
            <a:r>
              <a:rPr lang="en" sz="1600" dirty="0">
                <a:solidFill>
                  <a:srgbClr val="FF0000"/>
                </a:solidFill>
              </a:rPr>
              <a:t>5 point</a:t>
            </a:r>
            <a:r>
              <a:rPr lang="en-US" sz="1600" dirty="0">
                <a:solidFill>
                  <a:srgbClr val="FF0000"/>
                </a:solidFill>
              </a:rPr>
              <a:t>s</a:t>
            </a:r>
            <a:endParaRPr sz="1600" dirty="0">
              <a:solidFill>
                <a:schemeClr val="accent2"/>
              </a:solidFill>
            </a:endParaRPr>
          </a:p>
          <a:p>
            <a:pPr marL="609585" indent="-391150" algn="just">
              <a:buClr>
                <a:schemeClr val="accent2"/>
              </a:buClr>
              <a:buSzPct val="100000"/>
              <a:buAutoNum type="alphaLcParenR"/>
            </a:pPr>
            <a:r>
              <a:rPr lang="en" sz="1600" dirty="0">
                <a:solidFill>
                  <a:schemeClr val="accent2"/>
                </a:solidFill>
              </a:rPr>
              <a:t>A scatter plot from REGRESS.</a:t>
            </a:r>
            <a:r>
              <a:rPr lang="en" sz="1600" dirty="0">
                <a:solidFill>
                  <a:srgbClr val="FF0000"/>
                </a:solidFill>
              </a:rPr>
              <a:t>  5 point</a:t>
            </a:r>
            <a:r>
              <a:rPr lang="en-US" sz="1600" dirty="0">
                <a:solidFill>
                  <a:srgbClr val="FF0000"/>
                </a:solidFill>
              </a:rPr>
              <a:t>s</a:t>
            </a:r>
            <a:endParaRPr sz="1600" dirty="0">
              <a:solidFill>
                <a:schemeClr val="accent2"/>
              </a:solidFill>
            </a:endParaRPr>
          </a:p>
          <a:p>
            <a:pPr marL="609585" indent="-391150" algn="just">
              <a:lnSpc>
                <a:spcPct val="115000"/>
              </a:lnSpc>
              <a:buClr>
                <a:schemeClr val="dk1"/>
              </a:buClr>
              <a:buSzPct val="100000"/>
              <a:buAutoNum type="alphaLcParenR"/>
            </a:pPr>
            <a:r>
              <a:rPr lang="en" sz="1600" dirty="0">
                <a:solidFill>
                  <a:schemeClr val="dk1"/>
                </a:solidFill>
              </a:rPr>
              <a:t>A sentence that states how many pixels gain built during each stage of each run and why? </a:t>
            </a:r>
            <a:r>
              <a:rPr lang="en" sz="1600" dirty="0">
                <a:solidFill>
                  <a:srgbClr val="FF0000"/>
                </a:solidFill>
              </a:rPr>
              <a:t>3 point</a:t>
            </a:r>
            <a:r>
              <a:rPr lang="en-US" sz="1600" dirty="0">
                <a:solidFill>
                  <a:srgbClr val="FF0000"/>
                </a:solidFill>
              </a:rPr>
              <a:t>s</a:t>
            </a:r>
            <a:endParaRPr sz="1600" dirty="0">
              <a:solidFill>
                <a:schemeClr val="dk1"/>
              </a:solidFill>
            </a:endParaRPr>
          </a:p>
          <a:p>
            <a:pPr marL="609585" indent="-391150" algn="just">
              <a:lnSpc>
                <a:spcPct val="115000"/>
              </a:lnSpc>
              <a:buClr>
                <a:schemeClr val="dk1"/>
              </a:buClr>
              <a:buSzPct val="100000"/>
              <a:buAutoNum type="alphaLcParenR"/>
            </a:pPr>
            <a:r>
              <a:rPr lang="en" sz="1600" dirty="0">
                <a:solidFill>
                  <a:schemeClr val="dk1"/>
                </a:solidFill>
              </a:rPr>
              <a:t>A sentence that states how LCM uses the transition potential map. </a:t>
            </a:r>
            <a:r>
              <a:rPr lang="en" sz="1600" dirty="0">
                <a:solidFill>
                  <a:srgbClr val="FF0000"/>
                </a:solidFill>
              </a:rPr>
              <a:t>3 point</a:t>
            </a:r>
            <a:r>
              <a:rPr lang="en-US" sz="1600" dirty="0">
                <a:solidFill>
                  <a:srgbClr val="FF0000"/>
                </a:solidFill>
              </a:rPr>
              <a:t>s</a:t>
            </a:r>
            <a:endParaRPr sz="1467" dirty="0">
              <a:solidFill>
                <a:schemeClr val="accent2"/>
              </a:solidFill>
            </a:endParaRPr>
          </a:p>
          <a:p>
            <a:pPr marL="0" indent="0" algn="just">
              <a:lnSpc>
                <a:spcPct val="115000"/>
              </a:lnSpc>
              <a:buClr>
                <a:schemeClr val="dk1"/>
              </a:buClr>
              <a:buSzPct val="100000"/>
            </a:pPr>
            <a:endParaRPr sz="1467" b="1" dirty="0">
              <a:solidFill>
                <a:schemeClr val="accent2"/>
              </a:solidFill>
            </a:endParaRPr>
          </a:p>
          <a:p>
            <a:pPr marL="0" indent="0" algn="just">
              <a:lnSpc>
                <a:spcPct val="115000"/>
              </a:lnSpc>
              <a:buClr>
                <a:schemeClr val="dk1"/>
              </a:buClr>
              <a:buSzPct val="91666"/>
            </a:pPr>
            <a:r>
              <a:rPr lang="en" sz="1600" b="1" dirty="0">
                <a:solidFill>
                  <a:schemeClr val="accent2"/>
                </a:solidFill>
              </a:rPr>
              <a:t>5. Submit exactly one slide which includes the following bullets for Run C. </a:t>
            </a:r>
            <a:r>
              <a:rPr lang="en" sz="1600" b="1" dirty="0">
                <a:solidFill>
                  <a:srgbClr val="FF0000"/>
                </a:solidFill>
              </a:rPr>
              <a:t>25 points</a:t>
            </a:r>
            <a:endParaRPr sz="1600" dirty="0">
              <a:solidFill>
                <a:schemeClr val="accent2"/>
              </a:solidFill>
            </a:endParaRPr>
          </a:p>
          <a:p>
            <a:pPr marL="609585" indent="-391150" algn="just">
              <a:lnSpc>
                <a:spcPct val="115000"/>
              </a:lnSpc>
              <a:buClr>
                <a:schemeClr val="accent2"/>
              </a:buClr>
              <a:buSzPct val="100000"/>
              <a:buAutoNum type="alphaLcParenR"/>
            </a:pPr>
            <a:r>
              <a:rPr lang="en" sz="1600" dirty="0">
                <a:solidFill>
                  <a:schemeClr val="accent2"/>
                </a:solidFill>
              </a:rPr>
              <a:t>The soft output map. </a:t>
            </a:r>
            <a:r>
              <a:rPr lang="en" sz="1600" dirty="0">
                <a:solidFill>
                  <a:srgbClr val="FF0000"/>
                </a:solidFill>
              </a:rPr>
              <a:t>5 point</a:t>
            </a:r>
            <a:r>
              <a:rPr lang="en-US" sz="1600" dirty="0">
                <a:solidFill>
                  <a:srgbClr val="FF0000"/>
                </a:solidFill>
              </a:rPr>
              <a:t>s</a:t>
            </a:r>
            <a:endParaRPr lang="en" sz="1600" dirty="0">
              <a:solidFill>
                <a:srgbClr val="FF0000"/>
              </a:solidFill>
            </a:endParaRPr>
          </a:p>
          <a:p>
            <a:pPr marL="609585" indent="-391150" algn="just">
              <a:buClr>
                <a:schemeClr val="accent2"/>
              </a:buClr>
              <a:buSzPct val="100000"/>
              <a:buAutoNum type="alphaLcParenR"/>
            </a:pPr>
            <a:r>
              <a:rPr lang="en-US" sz="1600" dirty="0">
                <a:solidFill>
                  <a:schemeClr val="tx1"/>
                </a:solidFill>
              </a:rPr>
              <a:t>The sentence that reports the average transition potential for a soft prediction map. </a:t>
            </a:r>
            <a:r>
              <a:rPr lang="en" sz="1600" dirty="0">
                <a:solidFill>
                  <a:srgbClr val="FF0000"/>
                </a:solidFill>
              </a:rPr>
              <a:t>2 Points</a:t>
            </a:r>
            <a:endParaRPr lang="en-US" sz="1600" dirty="0">
              <a:solidFill>
                <a:schemeClr val="tx1"/>
              </a:solidFill>
            </a:endParaRPr>
          </a:p>
          <a:p>
            <a:pPr marL="609585" indent="-391150" algn="just">
              <a:buClr>
                <a:schemeClr val="accent2"/>
              </a:buClr>
              <a:buSzPct val="100000"/>
              <a:buAutoNum type="alphaLcParenR"/>
            </a:pPr>
            <a:r>
              <a:rPr lang="en-US" sz="1600" dirty="0">
                <a:solidFill>
                  <a:schemeClr val="tx1"/>
                </a:solidFill>
              </a:rPr>
              <a:t>The sentence that states whether a larger average transition potential indicates a larger quantity of post-1985 gain of Built. </a:t>
            </a:r>
            <a:r>
              <a:rPr lang="en" sz="1600" dirty="0">
                <a:solidFill>
                  <a:srgbClr val="FF0000"/>
                </a:solidFill>
              </a:rPr>
              <a:t>2 Points</a:t>
            </a:r>
            <a:endParaRPr sz="1600" dirty="0">
              <a:solidFill>
                <a:schemeClr val="accent2"/>
              </a:solidFill>
            </a:endParaRPr>
          </a:p>
          <a:p>
            <a:pPr marL="609585" indent="-391150" algn="just">
              <a:lnSpc>
                <a:spcPct val="115000"/>
              </a:lnSpc>
              <a:buClr>
                <a:schemeClr val="accent2"/>
              </a:buClr>
              <a:buSzPct val="100000"/>
              <a:buAutoNum type="alphaLcParenR"/>
            </a:pPr>
            <a:r>
              <a:rPr lang="en" sz="1600" dirty="0">
                <a:solidFill>
                  <a:schemeClr val="accent2"/>
                </a:solidFill>
              </a:rPr>
              <a:t>The CROSSTAB which shows the hard prediction of gain of Built through two stages. </a:t>
            </a:r>
            <a:r>
              <a:rPr lang="en" sz="1600" dirty="0">
                <a:solidFill>
                  <a:srgbClr val="FF0000"/>
                </a:solidFill>
              </a:rPr>
              <a:t>5 point</a:t>
            </a:r>
            <a:endParaRPr sz="1600" dirty="0">
              <a:solidFill>
                <a:schemeClr val="accent2"/>
              </a:solidFill>
            </a:endParaRPr>
          </a:p>
          <a:p>
            <a:pPr marL="609585" indent="-391150" algn="just">
              <a:lnSpc>
                <a:spcPct val="115000"/>
              </a:lnSpc>
              <a:buClr>
                <a:schemeClr val="accent2"/>
              </a:buClr>
              <a:buSzPct val="100000"/>
              <a:buAutoNum type="alphaLcParenR"/>
            </a:pPr>
            <a:r>
              <a:rPr lang="en" sz="1600" dirty="0">
                <a:solidFill>
                  <a:schemeClr val="accent2"/>
                </a:solidFill>
              </a:rPr>
              <a:t>A scatter plot from REGRESS. </a:t>
            </a:r>
            <a:r>
              <a:rPr lang="en" sz="1600" dirty="0">
                <a:solidFill>
                  <a:srgbClr val="FF0000"/>
                </a:solidFill>
              </a:rPr>
              <a:t>5 point</a:t>
            </a:r>
            <a:r>
              <a:rPr lang="en-US" sz="1600" dirty="0">
                <a:solidFill>
                  <a:srgbClr val="FF0000"/>
                </a:solidFill>
              </a:rPr>
              <a:t>s</a:t>
            </a:r>
            <a:endParaRPr sz="1600" dirty="0">
              <a:solidFill>
                <a:schemeClr val="accent2"/>
              </a:solidFill>
            </a:endParaRPr>
          </a:p>
          <a:p>
            <a:pPr marL="609585" indent="-391150" algn="just">
              <a:lnSpc>
                <a:spcPct val="115000"/>
              </a:lnSpc>
              <a:buClr>
                <a:schemeClr val="accent2"/>
              </a:buClr>
              <a:buSzPct val="100000"/>
              <a:buAutoNum type="alphaLcParenR"/>
            </a:pPr>
            <a:r>
              <a:rPr lang="en" sz="1600" dirty="0">
                <a:solidFill>
                  <a:schemeClr val="dk1"/>
                </a:solidFill>
              </a:rPr>
              <a:t>A sentence that states how many pixels gain built during each stage of each run and why? </a:t>
            </a:r>
            <a:r>
              <a:rPr lang="en" sz="1600" dirty="0">
                <a:solidFill>
                  <a:srgbClr val="FF0000"/>
                </a:solidFill>
              </a:rPr>
              <a:t>3 point</a:t>
            </a:r>
            <a:r>
              <a:rPr lang="en-US" sz="1600">
                <a:solidFill>
                  <a:srgbClr val="FF0000"/>
                </a:solidFill>
              </a:rPr>
              <a:t>s</a:t>
            </a:r>
            <a:endParaRPr sz="1600" dirty="0">
              <a:solidFill>
                <a:schemeClr val="dk1"/>
              </a:solidFill>
            </a:endParaRPr>
          </a:p>
          <a:p>
            <a:pPr marL="609585" indent="-391150" algn="just">
              <a:lnSpc>
                <a:spcPct val="115000"/>
              </a:lnSpc>
              <a:buClr>
                <a:schemeClr val="accent2"/>
              </a:buClr>
              <a:buSzPct val="100000"/>
              <a:buAutoNum type="alphaLcParenR"/>
            </a:pPr>
            <a:r>
              <a:rPr lang="en" sz="1600" dirty="0">
                <a:solidFill>
                  <a:schemeClr val="dk1"/>
                </a:solidFill>
              </a:rPr>
              <a:t>A sentence that states how LCM uses the transition potential map. </a:t>
            </a:r>
            <a:r>
              <a:rPr lang="en" sz="1600" dirty="0">
                <a:solidFill>
                  <a:srgbClr val="FF0000"/>
                </a:solidFill>
              </a:rPr>
              <a:t>3 point</a:t>
            </a:r>
            <a:r>
              <a:rPr lang="en-US" sz="1600" dirty="0">
                <a:solidFill>
                  <a:srgbClr val="FF0000"/>
                </a:solidFill>
              </a:rPr>
              <a:t>s</a:t>
            </a:r>
            <a:endParaRPr sz="1600" dirty="0">
              <a:solidFill>
                <a:schemeClr val="dk1"/>
              </a:solidFill>
            </a:endParaRPr>
          </a:p>
          <a:p>
            <a:pPr marL="609585" indent="-609585" algn="just"/>
            <a:endParaRPr sz="1467" dirty="0">
              <a:solidFill>
                <a:schemeClr val="accent2"/>
              </a:solidFill>
            </a:endParaRPr>
          </a:p>
          <a:p>
            <a:pPr marL="609585" indent="-609585" algn="just"/>
            <a:r>
              <a:rPr lang="en" sz="1600" b="1" dirty="0">
                <a:solidFill>
                  <a:schemeClr val="dk1"/>
                </a:solidFill>
              </a:rPr>
              <a:t>6. Bonus. </a:t>
            </a:r>
            <a:r>
              <a:rPr lang="en" sz="1600" b="1" dirty="0">
                <a:solidFill>
                  <a:srgbClr val="FF0000"/>
                </a:solidFill>
              </a:rPr>
              <a:t>5 points</a:t>
            </a:r>
            <a:endParaRPr sz="16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513"/>
          </a:xfrm>
        </p:spPr>
        <p:txBody>
          <a:bodyPr>
            <a:normAutofit fontScale="90000"/>
          </a:bodyPr>
          <a:lstStyle/>
          <a:p>
            <a:r>
              <a:rPr lang="en-US" dirty="0"/>
              <a:t>Assignment 5 Data from ForestOtherBuilt2.zip</a:t>
            </a:r>
          </a:p>
        </p:txBody>
      </p:sp>
      <p:pic>
        <p:nvPicPr>
          <p:cNvPr id="5" name="Content Placeholder 4"/>
          <p:cNvPicPr>
            <a:picLocks noGrp="1" noChangeAspect="1"/>
          </p:cNvPicPr>
          <p:nvPr>
            <p:ph idx="1"/>
          </p:nvPr>
        </p:nvPicPr>
        <p:blipFill>
          <a:blip r:embed="rId2"/>
          <a:stretch>
            <a:fillRect/>
          </a:stretch>
        </p:blipFill>
        <p:spPr>
          <a:xfrm>
            <a:off x="2484512" y="744639"/>
            <a:ext cx="6919370" cy="5973397"/>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4</a:t>
            </a:fld>
            <a:endParaRPr lang="en-US"/>
          </a:p>
        </p:txBody>
      </p:sp>
    </p:spTree>
    <p:extLst>
      <p:ext uri="{BB962C8B-B14F-4D97-AF65-F5344CB8AC3E}">
        <p14:creationId xmlns:p14="http://schemas.microsoft.com/office/powerpoint/2010/main" val="118247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513"/>
          </a:xfrm>
        </p:spPr>
        <p:txBody>
          <a:bodyPr>
            <a:normAutofit fontScale="90000"/>
          </a:bodyPr>
          <a:lstStyle/>
          <a:p>
            <a:r>
              <a:rPr lang="en-US" dirty="0"/>
              <a:t>You must use the DISTANCE module to create this</a:t>
            </a:r>
          </a:p>
        </p:txBody>
      </p:sp>
      <p:pic>
        <p:nvPicPr>
          <p:cNvPr id="5" name="Content Placeholder 4"/>
          <p:cNvPicPr>
            <a:picLocks noGrp="1" noChangeAspect="1"/>
          </p:cNvPicPr>
          <p:nvPr>
            <p:ph idx="1"/>
          </p:nvPr>
        </p:nvPicPr>
        <p:blipFill>
          <a:blip r:embed="rId2"/>
          <a:stretch>
            <a:fillRect/>
          </a:stretch>
        </p:blipFill>
        <p:spPr>
          <a:xfrm>
            <a:off x="2506068" y="744639"/>
            <a:ext cx="7269521" cy="5976836"/>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5</a:t>
            </a:fld>
            <a:endParaRPr lang="en-US"/>
          </a:p>
        </p:txBody>
      </p:sp>
    </p:spTree>
    <p:extLst>
      <p:ext uri="{BB962C8B-B14F-4D97-AF65-F5344CB8AC3E}">
        <p14:creationId xmlns:p14="http://schemas.microsoft.com/office/powerpoint/2010/main" val="410372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F64DD06B-E8BD-49C6-A1BB-FCD3D27BF2DE}"/>
              </a:ext>
            </a:extLst>
          </p:cNvPr>
          <p:cNvSpPr>
            <a:spLocks noGrp="1"/>
          </p:cNvSpPr>
          <p:nvPr>
            <p:ph type="sldNum" sz="quarter" idx="12"/>
          </p:nvPr>
        </p:nvSpPr>
        <p:spPr/>
        <p:txBody>
          <a:bodyPr/>
          <a:lstStyle/>
          <a:p>
            <a:fld id="{EE93DF35-055C-49C3-A0BE-446165B927EE}" type="slidenum">
              <a:rPr lang="en-US" smtClean="0"/>
              <a:t>6</a:t>
            </a:fld>
            <a:endParaRPr lang="en-US"/>
          </a:p>
        </p:txBody>
      </p:sp>
      <p:sp>
        <p:nvSpPr>
          <p:cNvPr id="11" name="Title 1"/>
          <p:cNvSpPr>
            <a:spLocks noGrp="1"/>
          </p:cNvSpPr>
          <p:nvPr>
            <p:ph type="title"/>
          </p:nvPr>
        </p:nvSpPr>
        <p:spPr>
          <a:xfrm>
            <a:off x="0" y="1553497"/>
            <a:ext cx="12192000" cy="4031226"/>
          </a:xfrm>
        </p:spPr>
        <p:txBody>
          <a:bodyPr>
            <a:normAutofit fontScale="90000"/>
          </a:bodyPr>
          <a:lstStyle/>
          <a:p>
            <a:r>
              <a:rPr lang="en-US" dirty="0"/>
              <a:t>Assignment 5 You will make three runs from 1985 to 2085.</a:t>
            </a:r>
            <a:br>
              <a:rPr lang="en-US" dirty="0"/>
            </a:br>
            <a:r>
              <a:rPr lang="en-US" dirty="0"/>
              <a:t>All runs have the same quantity of Built Gain.</a:t>
            </a:r>
            <a:br>
              <a:rPr lang="en-US" dirty="0"/>
            </a:br>
            <a:r>
              <a:rPr lang="en-US" sz="3600" dirty="0"/>
              <a:t>Run A uses Logistic Regression and No Zoning.</a:t>
            </a:r>
            <a:br>
              <a:rPr lang="en-US" sz="3600" dirty="0"/>
            </a:br>
            <a:r>
              <a:rPr lang="en-US" sz="3600" dirty="0"/>
              <a:t>Run B uses Weighted Normalized Likelihood (WNL) with no Zoning.</a:t>
            </a:r>
            <a:br>
              <a:rPr lang="en-US" sz="3600" dirty="0"/>
            </a:br>
            <a:r>
              <a:rPr lang="en-US" sz="3600" dirty="0"/>
              <a:t>Run C uses Weighted Normalized Likelihood (WNL) with Zoning.</a:t>
            </a:r>
            <a:br>
              <a:rPr lang="en-US" sz="3600" dirty="0"/>
            </a:br>
            <a:br>
              <a:rPr lang="en-US" sz="3600" dirty="0"/>
            </a:br>
            <a:r>
              <a:rPr lang="en-US" sz="3600" dirty="0"/>
              <a:t>Logistic Regression is a popular statistical method that has existed for decades.</a:t>
            </a:r>
            <a:br>
              <a:rPr lang="en-US" sz="3600" dirty="0"/>
            </a:br>
            <a:r>
              <a:rPr lang="en-US" sz="3600" dirty="0"/>
              <a:t>Weighted Normalized Likelihood (WNL) is a method that was included in TerrSet2020.</a:t>
            </a:r>
            <a:br>
              <a:rPr lang="en-US" sz="3600" dirty="0"/>
            </a:br>
            <a:r>
              <a:rPr lang="en-US" sz="3600" dirty="0"/>
              <a:t>LCM’s planning tab allows the inclusion of Zoning, which helps users to create scenarios.</a:t>
            </a:r>
          </a:p>
        </p:txBody>
      </p:sp>
    </p:spTree>
    <p:extLst>
      <p:ext uri="{BB962C8B-B14F-4D97-AF65-F5344CB8AC3E}">
        <p14:creationId xmlns:p14="http://schemas.microsoft.com/office/powerpoint/2010/main" val="204546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2" name="Title 1"/>
          <p:cNvSpPr>
            <a:spLocks noGrp="1"/>
          </p:cNvSpPr>
          <p:nvPr>
            <p:ph type="title"/>
          </p:nvPr>
        </p:nvSpPr>
        <p:spPr>
          <a:xfrm>
            <a:off x="0" y="298386"/>
            <a:ext cx="12192000" cy="388504"/>
          </a:xfrm>
        </p:spPr>
        <p:txBody>
          <a:bodyPr>
            <a:normAutofit fontScale="90000"/>
          </a:bodyPr>
          <a:lstStyle/>
          <a:p>
            <a:r>
              <a:rPr lang="en-US" sz="3600" dirty="0"/>
              <a:t>Run C uses the Planning Tab to prevent Gain on protected pixels.</a:t>
            </a:r>
            <a:br>
              <a:rPr lang="en-US" sz="3600" dirty="0"/>
            </a:br>
            <a:r>
              <a:rPr lang="en-US" sz="2700" dirty="0">
                <a:solidFill>
                  <a:srgbClr val="FF0000"/>
                </a:solidFill>
              </a:rPr>
              <a:t>How should we use a map to force protected pixels to have zero suitability?</a:t>
            </a:r>
          </a:p>
        </p:txBody>
      </p:sp>
      <p:sp>
        <p:nvSpPr>
          <p:cNvPr id="4" name="Slide Number Placeholder 3"/>
          <p:cNvSpPr>
            <a:spLocks noGrp="1"/>
          </p:cNvSpPr>
          <p:nvPr>
            <p:ph type="sldNum" sz="quarter" idx="12"/>
          </p:nvPr>
        </p:nvSpPr>
        <p:spPr/>
        <p:txBody>
          <a:bodyPr/>
          <a:lstStyle/>
          <a:p>
            <a:fld id="{D47C6A6E-F6BB-4697-B856-8A66036D8304}" type="slidenum">
              <a:rPr lang="en-US" smtClean="0"/>
              <a:t>7</a:t>
            </a:fld>
            <a:endParaRPr lang="en-US"/>
          </a:p>
        </p:txBody>
      </p:sp>
    </p:spTree>
    <p:extLst>
      <p:ext uri="{BB962C8B-B14F-4D97-AF65-F5344CB8AC3E}">
        <p14:creationId xmlns:p14="http://schemas.microsoft.com/office/powerpoint/2010/main" val="367269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2" name="Title 1"/>
          <p:cNvSpPr>
            <a:spLocks noGrp="1"/>
          </p:cNvSpPr>
          <p:nvPr>
            <p:ph type="title"/>
          </p:nvPr>
        </p:nvSpPr>
        <p:spPr>
          <a:xfrm>
            <a:off x="838200" y="365127"/>
            <a:ext cx="11284974" cy="365124"/>
          </a:xfrm>
        </p:spPr>
        <p:txBody>
          <a:bodyPr>
            <a:normAutofit fontScale="90000"/>
          </a:bodyPr>
          <a:lstStyle/>
          <a:p>
            <a:r>
              <a:rPr lang="en-US" dirty="0"/>
              <a:t>What will you enter for the Markov matrix?</a:t>
            </a:r>
            <a:br>
              <a:rPr lang="en-US" dirty="0"/>
            </a:br>
            <a:r>
              <a:rPr lang="en-US" dirty="0"/>
              <a:t>Run C incorporates zoning. Use 2 recalculation stages.</a:t>
            </a:r>
          </a:p>
        </p:txBody>
      </p:sp>
      <p:sp>
        <p:nvSpPr>
          <p:cNvPr id="4" name="Slide Number Placeholder 3"/>
          <p:cNvSpPr>
            <a:spLocks noGrp="1"/>
          </p:cNvSpPr>
          <p:nvPr>
            <p:ph type="sldNum" sz="quarter" idx="12"/>
          </p:nvPr>
        </p:nvSpPr>
        <p:spPr/>
        <p:txBody>
          <a:bodyPr/>
          <a:lstStyle/>
          <a:p>
            <a:fld id="{D47C6A6E-F6BB-4697-B856-8A66036D8304}" type="slidenum">
              <a:rPr lang="en-US" smtClean="0"/>
              <a:t>8</a:t>
            </a:fld>
            <a:endParaRPr lang="en-US"/>
          </a:p>
        </p:txBody>
      </p:sp>
    </p:spTree>
    <p:extLst>
      <p:ext uri="{BB962C8B-B14F-4D97-AF65-F5344CB8AC3E}">
        <p14:creationId xmlns:p14="http://schemas.microsoft.com/office/powerpoint/2010/main" val="11994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70467" y="866775"/>
            <a:ext cx="10651066" cy="5991225"/>
          </a:xfrm>
          <a:prstGeom prst="rect">
            <a:avLst/>
          </a:prstGeom>
        </p:spPr>
      </p:pic>
      <p:sp>
        <p:nvSpPr>
          <p:cNvPr id="2" name="Title 1"/>
          <p:cNvSpPr>
            <a:spLocks noGrp="1"/>
          </p:cNvSpPr>
          <p:nvPr>
            <p:ph type="title"/>
          </p:nvPr>
        </p:nvSpPr>
        <p:spPr>
          <a:xfrm>
            <a:off x="0" y="365127"/>
            <a:ext cx="11353800" cy="365124"/>
          </a:xfrm>
        </p:spPr>
        <p:txBody>
          <a:bodyPr>
            <a:noAutofit/>
          </a:bodyPr>
          <a:lstStyle/>
          <a:p>
            <a:r>
              <a:rPr lang="en-US" sz="2800" dirty="0"/>
              <a:t>CROSSTAB reference 1985, simulated stage 1, and simulated 2085 simulated.</a:t>
            </a:r>
            <a:br>
              <a:rPr lang="en-US" sz="2800" dirty="0"/>
            </a:br>
            <a:r>
              <a:rPr lang="en-US" sz="2800" dirty="0"/>
              <a:t>Right click on legend to calculate area.</a:t>
            </a:r>
          </a:p>
        </p:txBody>
      </p:sp>
      <p:sp>
        <p:nvSpPr>
          <p:cNvPr id="4" name="Slide Number Placeholder 3"/>
          <p:cNvSpPr>
            <a:spLocks noGrp="1"/>
          </p:cNvSpPr>
          <p:nvPr>
            <p:ph type="sldNum" sz="quarter" idx="12"/>
          </p:nvPr>
        </p:nvSpPr>
        <p:spPr/>
        <p:txBody>
          <a:bodyPr/>
          <a:lstStyle/>
          <a:p>
            <a:fld id="{D47C6A6E-F6BB-4697-B856-8A66036D8304}" type="slidenum">
              <a:rPr lang="en-US" smtClean="0"/>
              <a:t>9</a:t>
            </a:fld>
            <a:endParaRPr lang="en-US"/>
          </a:p>
        </p:txBody>
      </p:sp>
    </p:spTree>
    <p:extLst>
      <p:ext uri="{BB962C8B-B14F-4D97-AF65-F5344CB8AC3E}">
        <p14:creationId xmlns:p14="http://schemas.microsoft.com/office/powerpoint/2010/main" val="407196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3777</TotalTime>
  <Words>1292</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Simple Light</vt:lpstr>
      <vt:lpstr>Agenda for GEOG260/360 GIS &amp; Land Change Models</vt:lpstr>
      <vt:lpstr>Assignment 5</vt:lpstr>
      <vt:lpstr>PowerPoint Presentation</vt:lpstr>
      <vt:lpstr>Assignment 5 Data from ForestOtherBuilt2.zip</vt:lpstr>
      <vt:lpstr>You must use the DISTANCE module to create this</vt:lpstr>
      <vt:lpstr>Assignment 5 You will make three runs from 1985 to 2085. All runs have the same quantity of Built Gain. Run A uses Logistic Regression and No Zoning. Run B uses Weighted Normalized Likelihood (WNL) with no Zoning. Run C uses Weighted Normalized Likelihood (WNL) with Zoning.  Logistic Regression is a popular statistical method that has existed for decades. Weighted Normalized Likelihood (WNL) is a method that was included in TerrSet2020. LCM’s planning tab allows the inclusion of Zoning, which helps users to create scenarios.</vt:lpstr>
      <vt:lpstr>Run C uses the Planning Tab to prevent Gain on protected pixels. How should we use a map to force protected pixels to have zero suitability?</vt:lpstr>
      <vt:lpstr>What will you enter for the Markov matrix? Run C incorporates zoning. Use 2 recalculation stages.</vt:lpstr>
      <vt:lpstr>CROSSTAB reference 1985, simulated stage 1, and simulated 2085 simulated. Right click on legend to calculate area.</vt:lpstr>
      <vt:lpstr>How many pixels gained built during each stage?</vt:lpstr>
      <vt:lpstr>What explains the spatial arrangement of stage 1 and stage 2?</vt:lpstr>
      <vt:lpstr>Use EXTRACT to compute average soft prediction for pixels that are non-built at 1985. Will larger transition potential values simulate more change? What determines and how do we interpret the average transition potential value?</vt:lpstr>
      <vt:lpstr>Run A transition potential versus distance from 1985 Built. How can we get more than one Y for each X?</vt:lpstr>
      <vt:lpstr>MLP takes a sample of the map on the left to produce the map on the right</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GEOG260 and GEOG360 GIS &amp; Land Change Models</dc:title>
  <dc:creator>Robert Pontius</dc:creator>
  <cp:lastModifiedBy>Robert Pontius</cp:lastModifiedBy>
  <cp:revision>534</cp:revision>
  <dcterms:created xsi:type="dcterms:W3CDTF">2019-08-14T08:35:27Z</dcterms:created>
  <dcterms:modified xsi:type="dcterms:W3CDTF">2023-10-05T10:44:41Z</dcterms:modified>
</cp:coreProperties>
</file>