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726" r:id="rId2"/>
    <p:sldId id="2248" r:id="rId3"/>
    <p:sldId id="2255" r:id="rId4"/>
    <p:sldId id="2263" r:id="rId5"/>
    <p:sldId id="2381" r:id="rId6"/>
    <p:sldId id="2382" r:id="rId7"/>
    <p:sldId id="2256" r:id="rId8"/>
    <p:sldId id="1818" r:id="rId9"/>
    <p:sldId id="1851" r:id="rId10"/>
    <p:sldId id="2378" r:id="rId11"/>
    <p:sldId id="2379" r:id="rId12"/>
    <p:sldId id="2358" r:id="rId13"/>
    <p:sldId id="2376" r:id="rId14"/>
    <p:sldId id="2377" r:id="rId15"/>
    <p:sldId id="2109" r:id="rId16"/>
    <p:sldId id="2017" r:id="rId17"/>
    <p:sldId id="1655" r:id="rId18"/>
    <p:sldId id="1938" r:id="rId19"/>
    <p:sldId id="1939" r:id="rId20"/>
    <p:sldId id="2372" r:id="rId21"/>
    <p:sldId id="2373" r:id="rId22"/>
    <p:sldId id="2359" r:id="rId23"/>
    <p:sldId id="23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001" autoAdjust="0"/>
    <p:restoredTop sz="94660"/>
  </p:normalViewPr>
  <p:slideViewPr>
    <p:cSldViewPr snapToGrid="0">
      <p:cViewPr varScale="1">
        <p:scale>
          <a:sx n="64" d="100"/>
          <a:sy n="64" d="100"/>
        </p:scale>
        <p:origin x="1032" y="40"/>
      </p:cViewPr>
      <p:guideLst/>
    </p:cSldViewPr>
  </p:slideViewPr>
  <p:notesTextViewPr>
    <p:cViewPr>
      <p:scale>
        <a:sx n="3" d="2"/>
        <a:sy n="3" d="2"/>
      </p:scale>
      <p:origin x="0" y="0"/>
    </p:cViewPr>
  </p:notesTextViewPr>
  <p:sorterViewPr>
    <p:cViewPr varScale="1">
      <p:scale>
        <a:sx n="100" d="100"/>
        <a:sy n="100" d="100"/>
      </p:scale>
      <p:origin x="0" y="-82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8F4D-B7A9-47A4-B94C-088625742BEE}"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33D3-5084-473C-AC66-2DAB14355DE6}" type="slidenum">
              <a:rPr lang="en-US" smtClean="0"/>
              <a:t>‹#›</a:t>
            </a:fld>
            <a:endParaRPr lang="en-US"/>
          </a:p>
        </p:txBody>
      </p:sp>
    </p:spTree>
    <p:extLst>
      <p:ext uri="{BB962C8B-B14F-4D97-AF65-F5344CB8AC3E}">
        <p14:creationId xmlns:p14="http://schemas.microsoft.com/office/powerpoint/2010/main" val="363883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1700B3-56D5-4CD0-9DC8-E79C222A1D96}"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36024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5DED6E-5D55-4976-B823-67B1645B8743}"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5414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948732-0D0E-44C0-AC0A-3B0C5D26FCE2}"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4390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A83C-2473-48B8-974F-D7A62AF3FD20}"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96763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B34B2-B851-44AD-85AC-B2BEA938E881}"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7976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AA0991-E6DF-422A-B88F-4F5949CD97E7}"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9157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C41A41-E9FA-4B22-8610-4AF5B4B85F1A}" type="datetime1">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8141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0523DF-C693-4B25-9508-C04906E105F8}" type="datetime1">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57763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731-CE58-4975-ACCD-1189B7755D49}" type="datetime1">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34800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F7FA62-7233-473D-87D1-BC96ABEC6B47}"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48183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055F7-6E5F-4658-A3E9-54BE2DA10064}"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6647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09423-E255-4B4C-BFD9-AE9CE400864B}" type="datetime1">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C6A6E-F6BB-4697-B856-8A66036D8304}" type="slidenum">
              <a:rPr lang="en-US" smtClean="0"/>
              <a:t>‹#›</a:t>
            </a:fld>
            <a:endParaRPr lang="en-US"/>
          </a:p>
        </p:txBody>
      </p:sp>
    </p:spTree>
    <p:extLst>
      <p:ext uri="{BB962C8B-B14F-4D97-AF65-F5344CB8AC3E}">
        <p14:creationId xmlns:p14="http://schemas.microsoft.com/office/powerpoint/2010/main" val="266156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terracarbon.com/tea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dpi.com/2073-445X/7/3/10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365126"/>
            <a:ext cx="11925701" cy="395270"/>
          </a:xfrm>
        </p:spPr>
        <p:txBody>
          <a:bodyPr>
            <a:normAutofit fontScale="90000"/>
          </a:bodyPr>
          <a:lstStyle/>
          <a:p>
            <a:r>
              <a:rPr lang="en-US" dirty="0"/>
              <a:t>Agenda for GEOG260/360 GIS &amp; Land Change Models</a:t>
            </a:r>
          </a:p>
        </p:txBody>
      </p:sp>
      <p:sp>
        <p:nvSpPr>
          <p:cNvPr id="3" name="Content Placeholder 2"/>
          <p:cNvSpPr>
            <a:spLocks noGrp="1"/>
          </p:cNvSpPr>
          <p:nvPr>
            <p:ph idx="1"/>
          </p:nvPr>
        </p:nvSpPr>
        <p:spPr>
          <a:xfrm>
            <a:off x="0" y="760396"/>
            <a:ext cx="12191999" cy="6097604"/>
          </a:xfrm>
        </p:spPr>
        <p:txBody>
          <a:bodyPr>
            <a:normAutofit/>
          </a:bodyPr>
          <a:lstStyle/>
          <a:p>
            <a:pPr marL="0" indent="0">
              <a:buNone/>
            </a:pPr>
            <a:r>
              <a:rPr lang="en-US" dirty="0"/>
              <a:t>October 30</a:t>
            </a:r>
          </a:p>
          <a:p>
            <a:pPr marL="457200" lvl="1" indent="0">
              <a:buNone/>
            </a:pPr>
            <a:r>
              <a:rPr lang="en-US" dirty="0"/>
              <a:t>Grades for Assignment 7</a:t>
            </a:r>
          </a:p>
          <a:p>
            <a:pPr marL="457200" lvl="1" indent="0">
              <a:buNone/>
            </a:pPr>
            <a:r>
              <a:rPr lang="en-US" dirty="0"/>
              <a:t>Discuss Assignment 8 and the Figure of Merit &amp; Kappa</a:t>
            </a:r>
          </a:p>
          <a:p>
            <a:pPr marL="0" indent="0">
              <a:buNone/>
            </a:pPr>
            <a:r>
              <a:rPr lang="en-US" dirty="0"/>
              <a:t>November 1</a:t>
            </a:r>
          </a:p>
          <a:p>
            <a:pPr marL="457200" lvl="1" indent="0">
              <a:buNone/>
            </a:pPr>
            <a:r>
              <a:rPr lang="en-US" dirty="0"/>
              <a:t>Submit Assignment 8 by 4pm on Canvas</a:t>
            </a:r>
          </a:p>
          <a:p>
            <a:pPr marL="457200" lvl="1" indent="0">
              <a:buNone/>
            </a:pPr>
            <a:r>
              <a:rPr lang="en-US" dirty="0"/>
              <a:t>Get instructions for Project Proposal</a:t>
            </a:r>
          </a:p>
          <a:p>
            <a:pPr marL="0" indent="0">
              <a:buNone/>
            </a:pPr>
            <a:r>
              <a:rPr lang="en-US" dirty="0"/>
              <a:t>November 6</a:t>
            </a:r>
          </a:p>
          <a:p>
            <a:pPr marL="457200" lvl="1" indent="0">
              <a:buNone/>
            </a:pPr>
            <a:r>
              <a:rPr lang="en-US" dirty="0"/>
              <a:t>Discuss Project Proposals</a:t>
            </a:r>
          </a:p>
          <a:p>
            <a:pPr marL="0" indent="0">
              <a:buNone/>
            </a:pPr>
            <a:r>
              <a:rPr lang="en-US" dirty="0"/>
              <a:t>November 8</a:t>
            </a:r>
          </a:p>
          <a:p>
            <a:pPr marL="457200" lvl="1" indent="0">
              <a:buNone/>
            </a:pPr>
            <a:r>
              <a:rPr lang="en-US" dirty="0"/>
              <a:t>Submit Project Proposal by 4pm on Canvas</a:t>
            </a:r>
          </a:p>
        </p:txBody>
      </p:sp>
      <p:sp>
        <p:nvSpPr>
          <p:cNvPr id="4" name="Slide Number Placeholder 3"/>
          <p:cNvSpPr>
            <a:spLocks noGrp="1"/>
          </p:cNvSpPr>
          <p:nvPr>
            <p:ph type="sldNum" sz="quarter" idx="12"/>
          </p:nvPr>
        </p:nvSpPr>
        <p:spPr/>
        <p:txBody>
          <a:bodyPr/>
          <a:lstStyle/>
          <a:p>
            <a:fld id="{D47C6A6E-F6BB-4697-B856-8A66036D8304}" type="slidenum">
              <a:rPr lang="en-US" smtClean="0"/>
              <a:t>1</a:t>
            </a:fld>
            <a:endParaRPr lang="en-US"/>
          </a:p>
        </p:txBody>
      </p:sp>
    </p:spTree>
    <p:extLst>
      <p:ext uri="{BB962C8B-B14F-4D97-AF65-F5344CB8AC3E}">
        <p14:creationId xmlns:p14="http://schemas.microsoft.com/office/powerpoint/2010/main" val="23178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1529598"/>
          </a:xfrm>
        </p:spPr>
        <p:txBody>
          <a:bodyPr>
            <a:normAutofit/>
          </a:bodyPr>
          <a:lstStyle/>
          <a:p>
            <a:pPr algn="ctr"/>
            <a:r>
              <a:rPr lang="en-US" sz="3200" u="sng" dirty="0"/>
              <a:t>Pop Quiz</a:t>
            </a:r>
            <a:br>
              <a:rPr lang="en-US" sz="3200" dirty="0"/>
            </a:br>
            <a:r>
              <a:rPr lang="en-US" sz="3200" dirty="0"/>
              <a:t>Does Comparison 1 or Comparison 2 agree more with the Reference?</a:t>
            </a:r>
          </a:p>
        </p:txBody>
      </p:sp>
      <p:sp>
        <p:nvSpPr>
          <p:cNvPr id="4" name="Slide Number Placeholder 3"/>
          <p:cNvSpPr>
            <a:spLocks noGrp="1"/>
          </p:cNvSpPr>
          <p:nvPr>
            <p:ph type="sldNum" sz="quarter" idx="12"/>
          </p:nvPr>
        </p:nvSpPr>
        <p:spPr/>
        <p:txBody>
          <a:bodyPr/>
          <a:lstStyle/>
          <a:p>
            <a:fld id="{9C31B253-B935-45ED-9476-156C42DB80D2}" type="slidenum">
              <a:rPr lang="en-US" smtClean="0"/>
              <a:t>10</a:t>
            </a:fld>
            <a:endParaRPr lang="en-US"/>
          </a:p>
        </p:txBody>
      </p:sp>
      <p:pic>
        <p:nvPicPr>
          <p:cNvPr id="5" name="Content Placeholder 4">
            <a:extLst>
              <a:ext uri="{FF2B5EF4-FFF2-40B4-BE49-F238E27FC236}">
                <a16:creationId xmlns:a16="http://schemas.microsoft.com/office/drawing/2014/main" id="{4719FA98-BC33-42E5-A566-57AC8D3D07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828"/>
          <a:stretch/>
        </p:blipFill>
        <p:spPr bwMode="auto">
          <a:xfrm>
            <a:off x="0" y="2178844"/>
            <a:ext cx="12192000" cy="2174495"/>
          </a:xfrm>
          <a:prstGeom prst="rect">
            <a:avLst/>
          </a:prstGeom>
          <a:noFill/>
          <a:ln>
            <a:noFill/>
          </a:ln>
        </p:spPr>
      </p:pic>
    </p:spTree>
    <p:extLst>
      <p:ext uri="{BB962C8B-B14F-4D97-AF65-F5344CB8AC3E}">
        <p14:creationId xmlns:p14="http://schemas.microsoft.com/office/powerpoint/2010/main" val="55359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1529598"/>
          </a:xfrm>
        </p:spPr>
        <p:txBody>
          <a:bodyPr>
            <a:normAutofit/>
          </a:bodyPr>
          <a:lstStyle/>
          <a:p>
            <a:pPr algn="ctr"/>
            <a:r>
              <a:rPr lang="en-US" sz="3200" u="sng" dirty="0"/>
              <a:t>Pop Quiz</a:t>
            </a:r>
            <a:br>
              <a:rPr lang="en-US" sz="3200" dirty="0"/>
            </a:br>
            <a:r>
              <a:rPr lang="en-US" sz="3200" dirty="0"/>
              <a:t>Kappa says Comparison 1 agrees more with the Reference?</a:t>
            </a:r>
          </a:p>
        </p:txBody>
      </p:sp>
      <p:sp>
        <p:nvSpPr>
          <p:cNvPr id="4" name="Slide Number Placeholder 3"/>
          <p:cNvSpPr>
            <a:spLocks noGrp="1"/>
          </p:cNvSpPr>
          <p:nvPr>
            <p:ph type="sldNum" sz="quarter" idx="12"/>
          </p:nvPr>
        </p:nvSpPr>
        <p:spPr/>
        <p:txBody>
          <a:bodyPr/>
          <a:lstStyle/>
          <a:p>
            <a:fld id="{9C31B253-B935-45ED-9476-156C42DB80D2}" type="slidenum">
              <a:rPr lang="en-US" smtClean="0"/>
              <a:t>11</a:t>
            </a:fld>
            <a:endParaRPr lang="en-US"/>
          </a:p>
        </p:txBody>
      </p:sp>
      <p:pic>
        <p:nvPicPr>
          <p:cNvPr id="5" name="Content Placeholder 4">
            <a:extLst>
              <a:ext uri="{FF2B5EF4-FFF2-40B4-BE49-F238E27FC236}">
                <a16:creationId xmlns:a16="http://schemas.microsoft.com/office/drawing/2014/main" id="{4719FA98-BC33-42E5-A566-57AC8D3D07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822"/>
          <a:stretch/>
        </p:blipFill>
        <p:spPr bwMode="auto">
          <a:xfrm>
            <a:off x="0" y="2178844"/>
            <a:ext cx="12192000" cy="2601878"/>
          </a:xfrm>
          <a:prstGeom prst="rect">
            <a:avLst/>
          </a:prstGeom>
          <a:noFill/>
          <a:ln>
            <a:noFill/>
          </a:ln>
        </p:spPr>
      </p:pic>
    </p:spTree>
    <p:extLst>
      <p:ext uri="{BB962C8B-B14F-4D97-AF65-F5344CB8AC3E}">
        <p14:creationId xmlns:p14="http://schemas.microsoft.com/office/powerpoint/2010/main" val="28891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1529598"/>
          </a:xfrm>
        </p:spPr>
        <p:txBody>
          <a:bodyPr>
            <a:normAutofit/>
          </a:bodyPr>
          <a:lstStyle/>
          <a:p>
            <a:pPr algn="ctr"/>
            <a:r>
              <a:rPr lang="en-US" sz="3600" dirty="0"/>
              <a:t>Quantity and Allocation components explain the disagreement.</a:t>
            </a:r>
          </a:p>
        </p:txBody>
      </p:sp>
      <p:sp>
        <p:nvSpPr>
          <p:cNvPr id="4" name="Slide Number Placeholder 3"/>
          <p:cNvSpPr>
            <a:spLocks noGrp="1"/>
          </p:cNvSpPr>
          <p:nvPr>
            <p:ph type="sldNum" sz="quarter" idx="12"/>
          </p:nvPr>
        </p:nvSpPr>
        <p:spPr/>
        <p:txBody>
          <a:bodyPr/>
          <a:lstStyle/>
          <a:p>
            <a:fld id="{9C31B253-B935-45ED-9476-156C42DB80D2}" type="slidenum">
              <a:rPr lang="en-US" smtClean="0"/>
              <a:t>12</a:t>
            </a:fld>
            <a:endParaRPr lang="en-US"/>
          </a:p>
        </p:txBody>
      </p:sp>
      <p:pic>
        <p:nvPicPr>
          <p:cNvPr id="5" name="Content Placeholder 4">
            <a:extLst>
              <a:ext uri="{FF2B5EF4-FFF2-40B4-BE49-F238E27FC236}">
                <a16:creationId xmlns:a16="http://schemas.microsoft.com/office/drawing/2014/main" id="{4719FA98-BC33-42E5-A566-57AC8D3D07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78844"/>
            <a:ext cx="12192000" cy="3286125"/>
          </a:xfrm>
          <a:prstGeom prst="rect">
            <a:avLst/>
          </a:prstGeom>
          <a:noFill/>
          <a:ln>
            <a:noFill/>
          </a:ln>
        </p:spPr>
      </p:pic>
    </p:spTree>
    <p:extLst>
      <p:ext uri="{BB962C8B-B14F-4D97-AF65-F5344CB8AC3E}">
        <p14:creationId xmlns:p14="http://schemas.microsoft.com/office/powerpoint/2010/main" val="187758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33"/>
            <a:ext cx="12192000" cy="1280371"/>
          </a:xfrm>
        </p:spPr>
        <p:txBody>
          <a:bodyPr>
            <a:normAutofit fontScale="90000"/>
          </a:bodyPr>
          <a:lstStyle/>
          <a:p>
            <a:pPr algn="ctr"/>
            <a:r>
              <a:rPr lang="en-US" dirty="0"/>
              <a:t>Two-map validation of a prediction shows proportion correct is 0.70 and kappa is 0.67 for ten classes</a:t>
            </a:r>
            <a:endParaRPr lang="en-US" sz="3600" dirty="0"/>
          </a:p>
        </p:txBody>
      </p:sp>
      <p:sp>
        <p:nvSpPr>
          <p:cNvPr id="4" name="Slide Number Placeholder 3"/>
          <p:cNvSpPr>
            <a:spLocks noGrp="1"/>
          </p:cNvSpPr>
          <p:nvPr>
            <p:ph type="sldNum" sz="quarter" idx="12"/>
          </p:nvPr>
        </p:nvSpPr>
        <p:spPr/>
        <p:txBody>
          <a:bodyPr/>
          <a:lstStyle/>
          <a:p>
            <a:fld id="{9C31B253-B935-45ED-9476-156C42DB80D2}" type="slidenum">
              <a:rPr lang="en-US" smtClean="0"/>
              <a:t>13</a:t>
            </a:fld>
            <a:endParaRPr lang="en-US"/>
          </a:p>
        </p:txBody>
      </p:sp>
      <p:pic>
        <p:nvPicPr>
          <p:cNvPr id="7" name="Picture 6">
            <a:extLst>
              <a:ext uri="{FF2B5EF4-FFF2-40B4-BE49-F238E27FC236}">
                <a16:creationId xmlns:a16="http://schemas.microsoft.com/office/drawing/2014/main" id="{5FAF6A70-43B7-4DA2-801E-B6D49F73C7F5}"/>
              </a:ext>
            </a:extLst>
          </p:cNvPr>
          <p:cNvPicPr>
            <a:picLocks noChangeAspect="1"/>
          </p:cNvPicPr>
          <p:nvPr/>
        </p:nvPicPr>
        <p:blipFill rotWithShape="1">
          <a:blip r:embed="rId2">
            <a:extLst>
              <a:ext uri="{28A0092B-C50C-407E-A947-70E740481C1C}">
                <a14:useLocalDpi xmlns:a14="http://schemas.microsoft.com/office/drawing/2010/main" val="0"/>
              </a:ext>
            </a:extLst>
          </a:blip>
          <a:srcRect l="34132" b="25055"/>
          <a:stretch/>
        </p:blipFill>
        <p:spPr bwMode="auto">
          <a:xfrm>
            <a:off x="4184374" y="1482369"/>
            <a:ext cx="8007626" cy="3208901"/>
          </a:xfrm>
          <a:prstGeom prst="rect">
            <a:avLst/>
          </a:prstGeom>
          <a:noFill/>
          <a:ln>
            <a:noFill/>
          </a:ln>
        </p:spPr>
      </p:pic>
      <p:sp>
        <p:nvSpPr>
          <p:cNvPr id="3" name="TextBox 2">
            <a:extLst>
              <a:ext uri="{FF2B5EF4-FFF2-40B4-BE49-F238E27FC236}">
                <a16:creationId xmlns:a16="http://schemas.microsoft.com/office/drawing/2014/main" id="{21DCC8F3-63CC-41D3-804A-E871195A08AD}"/>
              </a:ext>
            </a:extLst>
          </p:cNvPr>
          <p:cNvSpPr txBox="1"/>
          <p:nvPr/>
        </p:nvSpPr>
        <p:spPr>
          <a:xfrm>
            <a:off x="4696239" y="2386830"/>
            <a:ext cx="526774" cy="400110"/>
          </a:xfrm>
          <a:prstGeom prst="rect">
            <a:avLst/>
          </a:prstGeom>
          <a:noFill/>
        </p:spPr>
        <p:txBody>
          <a:bodyPr wrap="square" rtlCol="0">
            <a:spAutoFit/>
          </a:bodyPr>
          <a:lstStyle/>
          <a:p>
            <a:r>
              <a:rPr lang="en-US" sz="2000" dirty="0">
                <a:solidFill>
                  <a:srgbClr val="FF0000"/>
                </a:solidFill>
              </a:rPr>
              <a:t>X</a:t>
            </a:r>
          </a:p>
        </p:txBody>
      </p:sp>
      <p:sp>
        <p:nvSpPr>
          <p:cNvPr id="9" name="TextBox 8">
            <a:extLst>
              <a:ext uri="{FF2B5EF4-FFF2-40B4-BE49-F238E27FC236}">
                <a16:creationId xmlns:a16="http://schemas.microsoft.com/office/drawing/2014/main" id="{9E7054E8-3F16-457F-93B5-176E1A926709}"/>
              </a:ext>
            </a:extLst>
          </p:cNvPr>
          <p:cNvSpPr txBox="1"/>
          <p:nvPr/>
        </p:nvSpPr>
        <p:spPr>
          <a:xfrm>
            <a:off x="6140723" y="2410023"/>
            <a:ext cx="526774" cy="400110"/>
          </a:xfrm>
          <a:prstGeom prst="rect">
            <a:avLst/>
          </a:prstGeom>
          <a:noFill/>
        </p:spPr>
        <p:txBody>
          <a:bodyPr wrap="square" rtlCol="0">
            <a:spAutoFit/>
          </a:bodyPr>
          <a:lstStyle/>
          <a:p>
            <a:r>
              <a:rPr lang="en-US" sz="2000" dirty="0">
                <a:solidFill>
                  <a:srgbClr val="FF0000"/>
                </a:solidFill>
              </a:rPr>
              <a:t>X</a:t>
            </a:r>
          </a:p>
        </p:txBody>
      </p:sp>
      <p:sp>
        <p:nvSpPr>
          <p:cNvPr id="10" name="TextBox 9">
            <a:extLst>
              <a:ext uri="{FF2B5EF4-FFF2-40B4-BE49-F238E27FC236}">
                <a16:creationId xmlns:a16="http://schemas.microsoft.com/office/drawing/2014/main" id="{4A3AE4A1-903C-4902-8877-566D69FF2FAA}"/>
              </a:ext>
            </a:extLst>
          </p:cNvPr>
          <p:cNvSpPr txBox="1"/>
          <p:nvPr/>
        </p:nvSpPr>
        <p:spPr>
          <a:xfrm>
            <a:off x="6866281" y="2410023"/>
            <a:ext cx="526774" cy="400110"/>
          </a:xfrm>
          <a:prstGeom prst="rect">
            <a:avLst/>
          </a:prstGeom>
          <a:noFill/>
        </p:spPr>
        <p:txBody>
          <a:bodyPr wrap="square" rtlCol="0">
            <a:spAutoFit/>
          </a:bodyPr>
          <a:lstStyle/>
          <a:p>
            <a:r>
              <a:rPr lang="en-US" sz="2000" dirty="0">
                <a:solidFill>
                  <a:srgbClr val="FF0000"/>
                </a:solidFill>
              </a:rPr>
              <a:t>X</a:t>
            </a:r>
          </a:p>
        </p:txBody>
      </p:sp>
    </p:spTree>
    <p:extLst>
      <p:ext uri="{BB962C8B-B14F-4D97-AF65-F5344CB8AC3E}">
        <p14:creationId xmlns:p14="http://schemas.microsoft.com/office/powerpoint/2010/main" val="312109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33"/>
            <a:ext cx="12192000" cy="1280371"/>
          </a:xfrm>
        </p:spPr>
        <p:txBody>
          <a:bodyPr>
            <a:normAutofit/>
          </a:bodyPr>
          <a:lstStyle/>
          <a:p>
            <a:pPr algn="ctr"/>
            <a:r>
              <a:rPr lang="en-US" sz="2800" dirty="0"/>
              <a:t>Three-map validation of a prediction of change shows more error than hits.</a:t>
            </a:r>
            <a:br>
              <a:rPr lang="en-US" sz="2800" dirty="0"/>
            </a:br>
            <a:r>
              <a:rPr lang="en-US" sz="2800" dirty="0"/>
              <a:t>A null model of zero change also has kappa = 0.67.</a:t>
            </a:r>
          </a:p>
        </p:txBody>
      </p:sp>
      <p:sp>
        <p:nvSpPr>
          <p:cNvPr id="4" name="Slide Number Placeholder 3"/>
          <p:cNvSpPr>
            <a:spLocks noGrp="1"/>
          </p:cNvSpPr>
          <p:nvPr>
            <p:ph type="sldNum" sz="quarter" idx="12"/>
          </p:nvPr>
        </p:nvSpPr>
        <p:spPr/>
        <p:txBody>
          <a:bodyPr/>
          <a:lstStyle/>
          <a:p>
            <a:fld id="{9C31B253-B935-45ED-9476-156C42DB80D2}" type="slidenum">
              <a:rPr lang="en-US" smtClean="0"/>
              <a:t>14</a:t>
            </a:fld>
            <a:endParaRPr lang="en-US"/>
          </a:p>
        </p:txBody>
      </p:sp>
      <p:sp>
        <p:nvSpPr>
          <p:cNvPr id="8" name="TextBox 7">
            <a:extLst>
              <a:ext uri="{FF2B5EF4-FFF2-40B4-BE49-F238E27FC236}">
                <a16:creationId xmlns:a16="http://schemas.microsoft.com/office/drawing/2014/main" id="{35AC28B4-AEA4-4FF1-9FC5-7CDC20C5E373}"/>
              </a:ext>
            </a:extLst>
          </p:cNvPr>
          <p:cNvSpPr txBox="1"/>
          <p:nvPr/>
        </p:nvSpPr>
        <p:spPr>
          <a:xfrm>
            <a:off x="0" y="5962810"/>
            <a:ext cx="12192000" cy="830997"/>
          </a:xfrm>
          <a:prstGeom prst="rect">
            <a:avLst/>
          </a:prstGeom>
          <a:noFill/>
        </p:spPr>
        <p:txBody>
          <a:bodyPr wrap="square" rtlCol="0">
            <a:spAutoFit/>
          </a:bodyPr>
          <a:lstStyle/>
          <a:p>
            <a:r>
              <a:rPr lang="en-US" sz="2400" dirty="0"/>
              <a:t>The three-map comparison shows helpful assessment in terms of Misses (M), Hits (H), Wrong Hits (W), False Alarms (F), and Correct Rejections (C).</a:t>
            </a:r>
          </a:p>
        </p:txBody>
      </p:sp>
      <p:pic>
        <p:nvPicPr>
          <p:cNvPr id="7" name="Picture 6">
            <a:extLst>
              <a:ext uri="{FF2B5EF4-FFF2-40B4-BE49-F238E27FC236}">
                <a16:creationId xmlns:a16="http://schemas.microsoft.com/office/drawing/2014/main" id="{5FAF6A70-43B7-4DA2-801E-B6D49F73C7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62" y="1482369"/>
            <a:ext cx="12156938" cy="4281662"/>
          </a:xfrm>
          <a:prstGeom prst="rect">
            <a:avLst/>
          </a:prstGeom>
          <a:noFill/>
          <a:ln>
            <a:noFill/>
          </a:ln>
        </p:spPr>
      </p:pic>
    </p:spTree>
    <p:extLst>
      <p:ext uri="{BB962C8B-B14F-4D97-AF65-F5344CB8AC3E}">
        <p14:creationId xmlns:p14="http://schemas.microsoft.com/office/powerpoint/2010/main" val="293489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820093"/>
          </a:xfrm>
        </p:spPr>
        <p:txBody>
          <a:bodyPr>
            <a:normAutofit fontScale="90000"/>
          </a:bodyPr>
          <a:lstStyle/>
          <a:p>
            <a:r>
              <a:rPr lang="en-US" dirty="0"/>
              <a:t>Kappa is an index of agreement that many authors use for validation despite kappa’s flaws.</a:t>
            </a:r>
            <a:br>
              <a:rPr lang="en-US" dirty="0"/>
            </a:br>
            <a:r>
              <a:rPr lang="en-US" dirty="0"/>
              <a:t>Consider the following:</a:t>
            </a:r>
          </a:p>
        </p:txBody>
      </p:sp>
      <p:sp>
        <p:nvSpPr>
          <p:cNvPr id="3" name="Content Placeholder 2"/>
          <p:cNvSpPr>
            <a:spLocks noGrp="1"/>
          </p:cNvSpPr>
          <p:nvPr>
            <p:ph idx="1"/>
          </p:nvPr>
        </p:nvSpPr>
        <p:spPr>
          <a:xfrm>
            <a:off x="0" y="1956619"/>
            <a:ext cx="12192000" cy="4901381"/>
          </a:xfrm>
        </p:spPr>
        <p:txBody>
          <a:bodyPr>
            <a:normAutofit/>
          </a:bodyPr>
          <a:lstStyle/>
          <a:p>
            <a:pPr marL="0" indent="0">
              <a:buNone/>
            </a:pPr>
            <a:r>
              <a:rPr lang="en-US" dirty="0"/>
              <a:t>Zhu et al. (2023) contains the bogus claim that “When the Kappa coefficient is greater than 0.8, it indicates that the model simulation accuracy has reached a satisfactory level of statistical significance [29,74]”, but neither citation 29 nor 74 support Zhu’s claim.</a:t>
            </a:r>
          </a:p>
          <a:p>
            <a:pPr marL="0" indent="0">
              <a:buNone/>
            </a:pPr>
            <a:endParaRPr lang="en-US" sz="3600" dirty="0">
              <a:solidFill>
                <a:srgbClr val="FF0000"/>
              </a:solidFill>
            </a:endParaRPr>
          </a:p>
          <a:p>
            <a:pPr marL="0" indent="0">
              <a:buNone/>
            </a:pPr>
            <a:r>
              <a:rPr lang="en-US" dirty="0"/>
              <a:t>Zhang et al. (2021) obtained a kappa of 0.88 for a simulation model and claimed that “Kappa coefficients greater than 0.8 indicate that the simulation accuracy has reached an ideal state [79]” where citation [79] from the prestigious </a:t>
            </a:r>
            <a:r>
              <a:rPr lang="en-US" i="1" dirty="0"/>
              <a:t>International Journal of Geographical Information Science </a:t>
            </a:r>
            <a:r>
              <a:rPr lang="en-US" dirty="0"/>
              <a:t>is Chen et al. (2014), which does not even contain the word kappa. </a:t>
            </a:r>
            <a:endParaRPr lang="en-US" sz="3600" dirty="0">
              <a:solidFill>
                <a:srgbClr val="FF0000"/>
              </a:solidFill>
            </a:endParaRPr>
          </a:p>
        </p:txBody>
      </p:sp>
      <p:sp>
        <p:nvSpPr>
          <p:cNvPr id="4" name="Slide Number Placeholder 3"/>
          <p:cNvSpPr>
            <a:spLocks noGrp="1"/>
          </p:cNvSpPr>
          <p:nvPr>
            <p:ph type="sldNum" sz="quarter" idx="12"/>
          </p:nvPr>
        </p:nvSpPr>
        <p:spPr/>
        <p:txBody>
          <a:bodyPr/>
          <a:lstStyle/>
          <a:p>
            <a:fld id="{D47C6A6E-F6BB-4697-B856-8A66036D8304}" type="slidenum">
              <a:rPr lang="en-US" smtClean="0"/>
              <a:t>15</a:t>
            </a:fld>
            <a:endParaRPr lang="en-US"/>
          </a:p>
        </p:txBody>
      </p:sp>
    </p:spTree>
    <p:extLst>
      <p:ext uri="{BB962C8B-B14F-4D97-AF65-F5344CB8AC3E}">
        <p14:creationId xmlns:p14="http://schemas.microsoft.com/office/powerpoint/2010/main" val="15984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80160"/>
          </a:xfrm>
        </p:spPr>
        <p:txBody>
          <a:bodyPr>
            <a:normAutofit fontScale="90000"/>
          </a:bodyPr>
          <a:lstStyle/>
          <a:p>
            <a:r>
              <a:rPr lang="en-US" dirty="0"/>
              <a:t>Convoluted story of how a flexible FOM became the VCS standard to qualify for REDD</a:t>
            </a:r>
          </a:p>
        </p:txBody>
      </p:sp>
      <p:sp>
        <p:nvSpPr>
          <p:cNvPr id="3" name="Content Placeholder 2"/>
          <p:cNvSpPr>
            <a:spLocks noGrp="1"/>
          </p:cNvSpPr>
          <p:nvPr>
            <p:ph idx="1"/>
          </p:nvPr>
        </p:nvSpPr>
        <p:spPr>
          <a:xfrm>
            <a:off x="0" y="1126156"/>
            <a:ext cx="12192000" cy="5731844"/>
          </a:xfrm>
        </p:spPr>
        <p:txBody>
          <a:bodyPr>
            <a:normAutofit fontScale="92500" lnSpcReduction="20000"/>
          </a:bodyPr>
          <a:lstStyle/>
          <a:p>
            <a:pPr marL="514350" indent="-514350">
              <a:buFont typeface="+mj-lt"/>
              <a:buAutoNum type="arabicPeriod"/>
            </a:pPr>
            <a:r>
              <a:rPr lang="en-US" dirty="0"/>
              <a:t>Dr. Sandra Brown asked Pontius decades ago what should be the standard for a REDD project to qualify.</a:t>
            </a:r>
          </a:p>
          <a:p>
            <a:pPr marL="514350" indent="-514350">
              <a:buFont typeface="+mj-lt"/>
              <a:buAutoNum type="arabicPeriod"/>
            </a:pPr>
            <a:r>
              <a:rPr lang="en-US" dirty="0"/>
              <a:t>Pontius had assumed the validation would mask out the non-forest at the start of the simulation use the correct quantity of forest loss during the simulation, thus allocation would be the only consideration. So Pontius recommended Kappa because kappa is an index that has a baseline of zero for random allocation and a maximum of one when the quantity and allocation are perfect.</a:t>
            </a:r>
          </a:p>
          <a:p>
            <a:pPr marL="514350" indent="-514350">
              <a:buFont typeface="+mj-lt"/>
              <a:buAutoNum type="arabicPeriod"/>
            </a:pPr>
            <a:r>
              <a:rPr lang="en-US" dirty="0"/>
              <a:t>VCS adopted Kappa &gt; 85% as the standard at a meeting where Pontius was absent.</a:t>
            </a:r>
          </a:p>
          <a:p>
            <a:pPr marL="514350" indent="-514350">
              <a:buFont typeface="+mj-lt"/>
              <a:buAutoNum type="arabicPeriod"/>
            </a:pPr>
            <a:r>
              <a:rPr lang="en-US" dirty="0"/>
              <a:t>Then Pontius realized severe problems with kappa when the quantity is not perfect, so Pontius informed Brown. Pontius recommended FOM, so the REDD committee did a search &amp; replace from Kappa to FOM. But then no projects qualified because no projects had FOM &gt; 85%.</a:t>
            </a:r>
          </a:p>
          <a:p>
            <a:pPr marL="514350" indent="-514350">
              <a:buFont typeface="+mj-lt"/>
              <a:buAutoNum type="arabicPeriod"/>
            </a:pPr>
            <a:r>
              <a:rPr lang="en-US" dirty="0"/>
              <a:t>Then the next thing Pontius saw was that VCS had adopted a FOM that depends on the proportion of deforestation in the reference region during calibration, which shocked Pontius. The justification seemed to be based on Pontius et al. (2008), which did not have REDD in mind. Consequently, some projects can qualify with a FOM smaller than most of the cases in Pontius et al. (2008). Your reading for a future class is a book chapter that is a follow up of Pontius et al. (2008). </a:t>
            </a:r>
          </a:p>
        </p:txBody>
      </p:sp>
      <p:sp>
        <p:nvSpPr>
          <p:cNvPr id="4" name="Slide Number Placeholder 3"/>
          <p:cNvSpPr>
            <a:spLocks noGrp="1"/>
          </p:cNvSpPr>
          <p:nvPr>
            <p:ph type="sldNum" sz="quarter" idx="12"/>
          </p:nvPr>
        </p:nvSpPr>
        <p:spPr/>
        <p:txBody>
          <a:bodyPr/>
          <a:lstStyle/>
          <a:p>
            <a:fld id="{D47C6A6E-F6BB-4697-B856-8A66036D8304}" type="slidenum">
              <a:rPr lang="en-US" smtClean="0"/>
              <a:t>16</a:t>
            </a:fld>
            <a:endParaRPr lang="en-US"/>
          </a:p>
        </p:txBody>
      </p:sp>
    </p:spTree>
    <p:extLst>
      <p:ext uri="{BB962C8B-B14F-4D97-AF65-F5344CB8AC3E}">
        <p14:creationId xmlns:p14="http://schemas.microsoft.com/office/powerpoint/2010/main" val="204015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1120"/>
          </a:xfrm>
        </p:spPr>
        <p:txBody>
          <a:bodyPr>
            <a:normAutofit fontScale="90000"/>
          </a:bodyPr>
          <a:lstStyle/>
          <a:p>
            <a:r>
              <a:rPr lang="en-US">
                <a:hlinkClick r:id="rId2"/>
              </a:rPr>
              <a:t>https://www.terracarbon.com/team</a:t>
            </a:r>
            <a:r>
              <a:rPr lang="en-US"/>
              <a:t> </a:t>
            </a:r>
            <a:endParaRPr lang="en-US" dirty="0"/>
          </a:p>
        </p:txBody>
      </p:sp>
      <p:pic>
        <p:nvPicPr>
          <p:cNvPr id="5" name="Content Placeholder 4"/>
          <p:cNvPicPr>
            <a:picLocks noGrp="1" noChangeAspect="1"/>
          </p:cNvPicPr>
          <p:nvPr>
            <p:ph idx="1"/>
          </p:nvPr>
        </p:nvPicPr>
        <p:blipFill rotWithShape="1">
          <a:blip r:embed="rId3"/>
          <a:srcRect b="30520"/>
          <a:stretch/>
        </p:blipFill>
        <p:spPr>
          <a:xfrm>
            <a:off x="108156" y="993060"/>
            <a:ext cx="12067838" cy="4716392"/>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17</a:t>
            </a:fld>
            <a:endParaRPr lang="en-US"/>
          </a:p>
        </p:txBody>
      </p:sp>
    </p:spTree>
    <p:extLst>
      <p:ext uri="{BB962C8B-B14F-4D97-AF65-F5344CB8AC3E}">
        <p14:creationId xmlns:p14="http://schemas.microsoft.com/office/powerpoint/2010/main" val="256772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91"/>
            <a:ext cx="12192000" cy="961389"/>
          </a:xfrm>
        </p:spPr>
        <p:txBody>
          <a:bodyPr>
            <a:normAutofit/>
          </a:bodyPr>
          <a:lstStyle/>
          <a:p>
            <a:r>
              <a:rPr lang="en-US" dirty="0"/>
              <a:t>2021 Message from Gil Pontius to Becky Dickson</a:t>
            </a:r>
          </a:p>
        </p:txBody>
      </p:sp>
      <p:sp>
        <p:nvSpPr>
          <p:cNvPr id="3" name="Content Placeholder 2"/>
          <p:cNvSpPr>
            <a:spLocks noGrp="1"/>
          </p:cNvSpPr>
          <p:nvPr>
            <p:ph idx="1"/>
          </p:nvPr>
        </p:nvSpPr>
        <p:spPr>
          <a:xfrm>
            <a:off x="0" y="1106904"/>
            <a:ext cx="12192000" cy="5751095"/>
          </a:xfrm>
        </p:spPr>
        <p:txBody>
          <a:bodyPr>
            <a:noAutofit/>
          </a:bodyPr>
          <a:lstStyle/>
          <a:p>
            <a:pPr marL="0" indent="0">
              <a:buNone/>
            </a:pPr>
            <a:r>
              <a:rPr lang="en-US" dirty="0"/>
              <a:t>I suspect this VCS definition was based on an inappropriate interpretation of the findings of Pontius et al. (2008). This VCS definition has several major problems. First, this definition fails to specify whether the non-forest at the start of the calibration period is included in the computation of net observed change. If the non-forest at the start of the calibration period is included in the reference region, then the user could simply include a large region of non-forest to drive down the percentage of net change, which would lower the required FOM. Second, the definition’s net change does not match the definition in Pontius et al. (2008). The VCS definition of net change is actually gross change. Third, the VCS definition specifies net change, which implies the user should include both forest loss and forest gain, but it seems REDD is designed for only forest loss. The VCS criterion is all messed up for additional reasons described in </a:t>
            </a:r>
            <a:r>
              <a:rPr lang="en-US" u="sng" dirty="0">
                <a:hlinkClick r:id="rId2"/>
              </a:rPr>
              <a:t>https://www.mdpi.com/2073-445X/7/3/105</a:t>
            </a:r>
            <a:r>
              <a:rPr lang="en-US" dirty="0"/>
              <a:t> </a:t>
            </a:r>
          </a:p>
        </p:txBody>
      </p:sp>
      <p:sp>
        <p:nvSpPr>
          <p:cNvPr id="4" name="Slide Number Placeholder 3"/>
          <p:cNvSpPr>
            <a:spLocks noGrp="1"/>
          </p:cNvSpPr>
          <p:nvPr>
            <p:ph type="sldNum" sz="quarter" idx="12"/>
          </p:nvPr>
        </p:nvSpPr>
        <p:spPr/>
        <p:txBody>
          <a:bodyPr/>
          <a:lstStyle/>
          <a:p>
            <a:fld id="{D47C6A6E-F6BB-4697-B856-8A66036D8304}" type="slidenum">
              <a:rPr lang="en-US" smtClean="0"/>
              <a:t>18</a:t>
            </a:fld>
            <a:endParaRPr lang="en-US" dirty="0"/>
          </a:p>
        </p:txBody>
      </p:sp>
    </p:spTree>
    <p:extLst>
      <p:ext uri="{BB962C8B-B14F-4D97-AF65-F5344CB8AC3E}">
        <p14:creationId xmlns:p14="http://schemas.microsoft.com/office/powerpoint/2010/main" val="381104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0"/>
            <a:ext cx="10515600" cy="1325563"/>
          </a:xfrm>
        </p:spPr>
        <p:txBody>
          <a:bodyPr/>
          <a:lstStyle/>
          <a:p>
            <a:r>
              <a:rPr lang="en-US" dirty="0"/>
              <a:t>Becky Dickson responds</a:t>
            </a:r>
          </a:p>
        </p:txBody>
      </p:sp>
      <p:sp>
        <p:nvSpPr>
          <p:cNvPr id="3" name="Content Placeholder 2"/>
          <p:cNvSpPr>
            <a:spLocks noGrp="1"/>
          </p:cNvSpPr>
          <p:nvPr>
            <p:ph idx="1"/>
          </p:nvPr>
        </p:nvSpPr>
        <p:spPr>
          <a:xfrm>
            <a:off x="0" y="1049154"/>
            <a:ext cx="12192000" cy="5808846"/>
          </a:xfrm>
        </p:spPr>
        <p:txBody>
          <a:bodyPr>
            <a:noAutofit/>
          </a:bodyPr>
          <a:lstStyle/>
          <a:p>
            <a:pPr marL="0" indent="0">
              <a:buNone/>
            </a:pPr>
            <a:r>
              <a:rPr lang="en-US" dirty="0"/>
              <a:t>I have to acknowledge that any error in the FOM language is likely mine!  I had to rewrite it about 10 years ago because it was totally wrong initially. I believe Lucio had copied values from a Kappa stat, so it was entirely unrealistic to reach.  I reached out to you when we did the re-write, and shared the draft language, but I guess we made additional errors!  Let's fix it in the current methodology. I will reach out and see what the current draft language is so that we </a:t>
            </a:r>
            <a:r>
              <a:rPr lang="en-US"/>
              <a:t>can review.</a:t>
            </a:r>
            <a:endParaRPr lang="en-US" dirty="0"/>
          </a:p>
          <a:p>
            <a:pPr marL="0" indent="0">
              <a:buNone/>
            </a:pPr>
            <a:r>
              <a:rPr lang="en-US" dirty="0"/>
              <a:t>The question of reference regions is set in other parts of the methodology so it can't be changed at this point and is defined as the forest area at the start of the historic reference period. I agree it is a low bar, but it seemed to be the only way to set something based on the landscape that was being modeled. </a:t>
            </a:r>
          </a:p>
          <a:p>
            <a:pPr marL="0" indent="0">
              <a:buNone/>
            </a:pPr>
            <a:r>
              <a:rPr lang="en-US" dirty="0"/>
              <a:t>Yes, this is a great example of the challenge of taking this work and putting it into policy without a whole panel of experts to review!! </a:t>
            </a:r>
          </a:p>
        </p:txBody>
      </p:sp>
      <p:sp>
        <p:nvSpPr>
          <p:cNvPr id="4" name="Slide Number Placeholder 3"/>
          <p:cNvSpPr>
            <a:spLocks noGrp="1"/>
          </p:cNvSpPr>
          <p:nvPr>
            <p:ph type="sldNum" sz="quarter" idx="12"/>
          </p:nvPr>
        </p:nvSpPr>
        <p:spPr/>
        <p:txBody>
          <a:bodyPr/>
          <a:lstStyle/>
          <a:p>
            <a:fld id="{D47C6A6E-F6BB-4697-B856-8A66036D8304}" type="slidenum">
              <a:rPr lang="en-US" smtClean="0"/>
              <a:t>19</a:t>
            </a:fld>
            <a:endParaRPr lang="en-US" dirty="0"/>
          </a:p>
        </p:txBody>
      </p:sp>
    </p:spTree>
    <p:extLst>
      <p:ext uri="{BB962C8B-B14F-4D97-AF65-F5344CB8AC3E}">
        <p14:creationId xmlns:p14="http://schemas.microsoft.com/office/powerpoint/2010/main" val="393423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4196B1-B98F-4D65-9F11-EA897E55C08A}"/>
              </a:ext>
            </a:extLst>
          </p:cNvPr>
          <p:cNvSpPr>
            <a:spLocks noGrp="1"/>
          </p:cNvSpPr>
          <p:nvPr>
            <p:ph type="sldNum" sz="quarter" idx="12"/>
          </p:nvPr>
        </p:nvSpPr>
        <p:spPr/>
        <p:txBody>
          <a:bodyPr/>
          <a:lstStyle/>
          <a:p>
            <a:fld id="{D47C6A6E-F6BB-4697-B856-8A66036D8304}" type="slidenum">
              <a:rPr lang="en-US" smtClean="0"/>
              <a:t>2</a:t>
            </a:fld>
            <a:endParaRPr lang="en-US"/>
          </a:p>
        </p:txBody>
      </p:sp>
      <p:pic>
        <p:nvPicPr>
          <p:cNvPr id="5" name="Content Placeholder 4">
            <a:extLst>
              <a:ext uri="{FF2B5EF4-FFF2-40B4-BE49-F238E27FC236}">
                <a16:creationId xmlns:a16="http://schemas.microsoft.com/office/drawing/2014/main" id="{89EA0120-84E0-4434-949E-28C4B1068B1A}"/>
              </a:ext>
            </a:extLst>
          </p:cNvPr>
          <p:cNvPicPr>
            <a:picLocks noGrp="1" noChangeAspect="1"/>
          </p:cNvPicPr>
          <p:nvPr>
            <p:ph idx="1"/>
          </p:nvPr>
        </p:nvPicPr>
        <p:blipFill>
          <a:blip r:embed="rId2"/>
          <a:stretch>
            <a:fillRect/>
          </a:stretch>
        </p:blipFill>
        <p:spPr>
          <a:xfrm>
            <a:off x="1460264" y="136525"/>
            <a:ext cx="9067043" cy="6584950"/>
          </a:xfrm>
          <a:prstGeom prst="rect">
            <a:avLst/>
          </a:prstGeom>
        </p:spPr>
      </p:pic>
    </p:spTree>
    <p:extLst>
      <p:ext uri="{BB962C8B-B14F-4D97-AF65-F5344CB8AC3E}">
        <p14:creationId xmlns:p14="http://schemas.microsoft.com/office/powerpoint/2010/main" val="243047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833112"/>
          </a:xfrm>
        </p:spPr>
        <p:txBody>
          <a:bodyPr>
            <a:normAutofit/>
          </a:bodyPr>
          <a:lstStyle/>
          <a:p>
            <a:pPr algn="ctr"/>
            <a:r>
              <a:rPr lang="en-US" dirty="0"/>
              <a:t>Pontius’ saga with the Kappa index of agreement</a:t>
            </a:r>
            <a:endParaRPr lang="en-US" sz="3600" dirty="0"/>
          </a:p>
        </p:txBody>
      </p:sp>
      <p:sp>
        <p:nvSpPr>
          <p:cNvPr id="4" name="Slide Number Placeholder 3"/>
          <p:cNvSpPr>
            <a:spLocks noGrp="1"/>
          </p:cNvSpPr>
          <p:nvPr>
            <p:ph type="sldNum" sz="quarter" idx="12"/>
          </p:nvPr>
        </p:nvSpPr>
        <p:spPr/>
        <p:txBody>
          <a:bodyPr/>
          <a:lstStyle/>
          <a:p>
            <a:fld id="{9C31B253-B935-45ED-9476-156C42DB80D2}" type="slidenum">
              <a:rPr lang="en-US" smtClean="0"/>
              <a:t>20</a:t>
            </a:fld>
            <a:endParaRPr lang="en-US"/>
          </a:p>
        </p:txBody>
      </p:sp>
      <p:sp>
        <p:nvSpPr>
          <p:cNvPr id="8" name="TextBox 7">
            <a:extLst>
              <a:ext uri="{FF2B5EF4-FFF2-40B4-BE49-F238E27FC236}">
                <a16:creationId xmlns:a16="http://schemas.microsoft.com/office/drawing/2014/main" id="{35AC28B4-AEA4-4FF1-9FC5-7CDC20C5E373}"/>
              </a:ext>
            </a:extLst>
          </p:cNvPr>
          <p:cNvSpPr txBox="1"/>
          <p:nvPr/>
        </p:nvSpPr>
        <p:spPr>
          <a:xfrm>
            <a:off x="0" y="1202632"/>
            <a:ext cx="12192000" cy="3108543"/>
          </a:xfrm>
          <a:prstGeom prst="rect">
            <a:avLst/>
          </a:prstGeom>
          <a:noFill/>
        </p:spPr>
        <p:txBody>
          <a:bodyPr wrap="square" rtlCol="0">
            <a:spAutoFit/>
          </a:bodyPr>
          <a:lstStyle/>
          <a:p>
            <a:pPr marL="342900" indent="-342900">
              <a:buFont typeface="+mj-lt"/>
              <a:buAutoNum type="arabicPeriod"/>
            </a:pPr>
            <a:r>
              <a:rPr lang="en-US" sz="2800" dirty="0">
                <a:effectLst/>
                <a:latin typeface="+mn-lt"/>
                <a:ea typeface="Times New Roman" panose="02020603050405020304" pitchFamily="18" charset="0"/>
              </a:rPr>
              <a:t>Pontius derived a metric during the 1990s that he later learned was kappa.</a:t>
            </a:r>
          </a:p>
          <a:p>
            <a:pPr marL="342900" indent="-342900">
              <a:buFont typeface="+mj-lt"/>
              <a:buAutoNum type="arabicPeriod"/>
            </a:pPr>
            <a:r>
              <a:rPr lang="en-US" sz="2800" dirty="0">
                <a:effectLst/>
                <a:latin typeface="+mn-lt"/>
                <a:ea typeface="Times New Roman" panose="02020603050405020304" pitchFamily="18" charset="0"/>
              </a:rPr>
              <a:t>Pontius (2000) and Pontius (2002) proposed variations on Kappa to measure particular components of agreement.</a:t>
            </a:r>
          </a:p>
          <a:p>
            <a:pPr marL="342900" indent="-342900">
              <a:buFont typeface="+mj-lt"/>
              <a:buAutoNum type="arabicPeriod"/>
            </a:pPr>
            <a:r>
              <a:rPr lang="en-US" sz="2800" dirty="0">
                <a:latin typeface="+mn-lt"/>
              </a:rPr>
              <a:t>Pontius realized during the subsequent decade that Kappa was misleading, so Pontius and Millones published </a:t>
            </a:r>
            <a:r>
              <a:rPr lang="en-US" sz="2800" i="1" dirty="0">
                <a:latin typeface="+mn-lt"/>
              </a:rPr>
              <a:t>Death to Kappa</a:t>
            </a:r>
            <a:r>
              <a:rPr lang="en-US" sz="2800" dirty="0">
                <a:latin typeface="+mn-lt"/>
              </a:rPr>
              <a:t> in 2011, which became Pontius’ most highly cited article.</a:t>
            </a:r>
          </a:p>
        </p:txBody>
      </p:sp>
    </p:spTree>
    <p:extLst>
      <p:ext uri="{BB962C8B-B14F-4D97-AF65-F5344CB8AC3E}">
        <p14:creationId xmlns:p14="http://schemas.microsoft.com/office/powerpoint/2010/main" val="357557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833112"/>
          </a:xfrm>
        </p:spPr>
        <p:txBody>
          <a:bodyPr>
            <a:normAutofit/>
          </a:bodyPr>
          <a:lstStyle/>
          <a:p>
            <a:pPr algn="ctr"/>
            <a:r>
              <a:rPr lang="en-US" dirty="0"/>
              <a:t>Abstract of the </a:t>
            </a:r>
            <a:r>
              <a:rPr lang="en-US" i="1" dirty="0"/>
              <a:t>Death to Kappa</a:t>
            </a:r>
            <a:r>
              <a:rPr lang="en-US" dirty="0"/>
              <a:t> paper</a:t>
            </a:r>
            <a:endParaRPr lang="en-US" sz="3600" dirty="0"/>
          </a:p>
        </p:txBody>
      </p:sp>
      <p:sp>
        <p:nvSpPr>
          <p:cNvPr id="4" name="Slide Number Placeholder 3"/>
          <p:cNvSpPr>
            <a:spLocks noGrp="1"/>
          </p:cNvSpPr>
          <p:nvPr>
            <p:ph type="sldNum" sz="quarter" idx="12"/>
          </p:nvPr>
        </p:nvSpPr>
        <p:spPr/>
        <p:txBody>
          <a:bodyPr/>
          <a:lstStyle/>
          <a:p>
            <a:fld id="{9C31B253-B935-45ED-9476-156C42DB80D2}" type="slidenum">
              <a:rPr lang="en-US" smtClean="0"/>
              <a:t>21</a:t>
            </a:fld>
            <a:endParaRPr lang="en-US"/>
          </a:p>
        </p:txBody>
      </p:sp>
      <p:sp>
        <p:nvSpPr>
          <p:cNvPr id="8" name="TextBox 7">
            <a:extLst>
              <a:ext uri="{FF2B5EF4-FFF2-40B4-BE49-F238E27FC236}">
                <a16:creationId xmlns:a16="http://schemas.microsoft.com/office/drawing/2014/main" id="{35AC28B4-AEA4-4FF1-9FC5-7CDC20C5E373}"/>
              </a:ext>
            </a:extLst>
          </p:cNvPr>
          <p:cNvSpPr txBox="1"/>
          <p:nvPr/>
        </p:nvSpPr>
        <p:spPr>
          <a:xfrm>
            <a:off x="0" y="1202632"/>
            <a:ext cx="12192000" cy="3539430"/>
          </a:xfrm>
          <a:prstGeom prst="rect">
            <a:avLst/>
          </a:prstGeom>
          <a:noFill/>
        </p:spPr>
        <p:txBody>
          <a:bodyPr wrap="square" rtlCol="0">
            <a:spAutoFit/>
          </a:bodyPr>
          <a:lstStyle/>
          <a:p>
            <a:r>
              <a:rPr lang="en-US" sz="3200" dirty="0">
                <a:solidFill>
                  <a:srgbClr val="231F20"/>
                </a:solidFill>
                <a:effectLst/>
                <a:latin typeface="Calibri" panose="020F0502020204030204" pitchFamily="34" charset="0"/>
                <a:ea typeface="Calibri" panose="020F0502020204030204" pitchFamily="34" charset="0"/>
              </a:rPr>
              <a:t>This article concludes that these Kappa indices are useless, misleading and</a:t>
            </a:r>
            <a:r>
              <a:rPr lang="en-US" sz="3200" i="1" dirty="0">
                <a:solidFill>
                  <a:srgbClr val="231F20"/>
                </a:solidFill>
                <a:effectLst/>
                <a:latin typeface="Calibri" panose="020F0502020204030204" pitchFamily="34" charset="0"/>
                <a:ea typeface="Calibri" panose="020F0502020204030204" pitchFamily="34" charset="0"/>
              </a:rPr>
              <a:t>/</a:t>
            </a:r>
            <a:r>
              <a:rPr lang="en-US" sz="3200" dirty="0">
                <a:solidFill>
                  <a:srgbClr val="231F20"/>
                </a:solidFill>
                <a:effectLst/>
                <a:latin typeface="Calibri" panose="020F0502020204030204" pitchFamily="34" charset="0"/>
                <a:ea typeface="Calibri" panose="020F0502020204030204" pitchFamily="34" charset="0"/>
              </a:rPr>
              <a:t>or flawed for the practical applications in remote sensing that we have seen. After more than a decade of working with these indices, we recommend that the profession abandon the use of Kappa indices for purposes of accuracy assessment and map comparison, and instead summarize the cross-tabulation matrix with two much simpler summary parameters: quantity disagreement and allocation disagreement.</a:t>
            </a:r>
            <a:endParaRPr lang="en-US" sz="3200" dirty="0">
              <a:latin typeface="+mn-lt"/>
            </a:endParaRPr>
          </a:p>
        </p:txBody>
      </p:sp>
    </p:spTree>
    <p:extLst>
      <p:ext uri="{BB962C8B-B14F-4D97-AF65-F5344CB8AC3E}">
        <p14:creationId xmlns:p14="http://schemas.microsoft.com/office/powerpoint/2010/main" val="221331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6"/>
            <a:ext cx="12192000" cy="833112"/>
          </a:xfrm>
        </p:spPr>
        <p:txBody>
          <a:bodyPr>
            <a:normAutofit fontScale="90000"/>
          </a:bodyPr>
          <a:lstStyle/>
          <a:p>
            <a:pPr algn="ctr"/>
            <a:r>
              <a:rPr lang="en-US" dirty="0"/>
              <a:t>Examples of how some authors cited the </a:t>
            </a:r>
            <a:r>
              <a:rPr lang="en-US" i="1" dirty="0"/>
              <a:t>Death to Kappa</a:t>
            </a:r>
            <a:r>
              <a:rPr lang="en-US" dirty="0"/>
              <a:t> paper (Pontius and Millones 2011).</a:t>
            </a:r>
            <a:endParaRPr lang="en-US" sz="3600" dirty="0"/>
          </a:p>
        </p:txBody>
      </p:sp>
      <p:sp>
        <p:nvSpPr>
          <p:cNvPr id="4" name="Slide Number Placeholder 3"/>
          <p:cNvSpPr>
            <a:spLocks noGrp="1"/>
          </p:cNvSpPr>
          <p:nvPr>
            <p:ph type="sldNum" sz="quarter" idx="12"/>
          </p:nvPr>
        </p:nvSpPr>
        <p:spPr/>
        <p:txBody>
          <a:bodyPr/>
          <a:lstStyle/>
          <a:p>
            <a:fld id="{9C31B253-B935-45ED-9476-156C42DB80D2}" type="slidenum">
              <a:rPr lang="en-US" smtClean="0"/>
              <a:t>22</a:t>
            </a:fld>
            <a:endParaRPr lang="en-US"/>
          </a:p>
        </p:txBody>
      </p:sp>
      <p:sp>
        <p:nvSpPr>
          <p:cNvPr id="8" name="TextBox 7">
            <a:extLst>
              <a:ext uri="{FF2B5EF4-FFF2-40B4-BE49-F238E27FC236}">
                <a16:creationId xmlns:a16="http://schemas.microsoft.com/office/drawing/2014/main" id="{35AC28B4-AEA4-4FF1-9FC5-7CDC20C5E373}"/>
              </a:ext>
            </a:extLst>
          </p:cNvPr>
          <p:cNvSpPr txBox="1"/>
          <p:nvPr/>
        </p:nvSpPr>
        <p:spPr>
          <a:xfrm>
            <a:off x="0" y="1202632"/>
            <a:ext cx="12192000" cy="4524315"/>
          </a:xfrm>
          <a:prstGeom prst="rect">
            <a:avLst/>
          </a:prstGeom>
          <a:noFill/>
        </p:spPr>
        <p:txBody>
          <a:bodyPr wrap="square" rtlCol="0">
            <a:spAutoFit/>
          </a:bodyPr>
          <a:lstStyle/>
          <a:p>
            <a:pPr marL="342900" indent="-342900">
              <a:buFont typeface="+mj-lt"/>
              <a:buAutoNum type="arabicPeriod"/>
            </a:pPr>
            <a:r>
              <a:rPr lang="en-US" sz="3200" dirty="0">
                <a:effectLst/>
                <a:latin typeface="+mn-lt"/>
                <a:ea typeface="Times New Roman" panose="02020603050405020304" pitchFamily="18" charset="0"/>
              </a:rPr>
              <a:t>“The Kappa statistics and confusion matrix were calculated for accuracy assessment, which is thought one of the best quantitative measures for image classification accuracy” (</a:t>
            </a:r>
            <a:r>
              <a:rPr lang="en-US" sz="3200" dirty="0" err="1">
                <a:effectLst/>
                <a:latin typeface="+mn-lt"/>
                <a:ea typeface="Times New Roman" panose="02020603050405020304" pitchFamily="18" charset="0"/>
              </a:rPr>
              <a:t>Kafy</a:t>
            </a:r>
            <a:r>
              <a:rPr lang="en-US" sz="3200" dirty="0">
                <a:effectLst/>
                <a:latin typeface="+mn-lt"/>
                <a:ea typeface="Times New Roman" panose="02020603050405020304" pitchFamily="18" charset="0"/>
              </a:rPr>
              <a:t> et al., 2020). </a:t>
            </a:r>
          </a:p>
          <a:p>
            <a:pPr marL="342900" indent="-342900">
              <a:buFont typeface="+mj-lt"/>
              <a:buAutoNum type="arabicPeriod"/>
            </a:pPr>
            <a:r>
              <a:rPr lang="en-US" sz="3200" dirty="0">
                <a:effectLst/>
                <a:latin typeface="+mn-lt"/>
                <a:ea typeface="Times New Roman" panose="02020603050405020304" pitchFamily="18" charset="0"/>
              </a:rPr>
              <a:t>“One of the best quantitative measures known as Kappa statistics and the confusion matrix was used for image classification accuracy.” (</a:t>
            </a:r>
            <a:r>
              <a:rPr lang="en-US" sz="3200" dirty="0" err="1">
                <a:effectLst/>
                <a:latin typeface="+mn-lt"/>
                <a:ea typeface="Times New Roman" panose="02020603050405020304" pitchFamily="18" charset="0"/>
              </a:rPr>
              <a:t>Abir</a:t>
            </a:r>
            <a:r>
              <a:rPr lang="en-US" sz="3200" dirty="0">
                <a:effectLst/>
                <a:latin typeface="+mn-lt"/>
                <a:ea typeface="Times New Roman" panose="02020603050405020304" pitchFamily="18" charset="0"/>
              </a:rPr>
              <a:t> &amp; Saha, 2021). </a:t>
            </a:r>
          </a:p>
          <a:p>
            <a:pPr marL="342900" indent="-342900">
              <a:buFont typeface="+mj-lt"/>
              <a:buAutoNum type="arabicPeriod"/>
            </a:pPr>
            <a:r>
              <a:rPr lang="en-US" sz="3200" dirty="0">
                <a:effectLst/>
                <a:latin typeface="+mn-lt"/>
                <a:ea typeface="Times New Roman" panose="02020603050405020304" pitchFamily="18" charset="0"/>
              </a:rPr>
              <a:t>“Confusion matrix and Kappa statistics are among the best measures of image classification accuracy” (Iddrisu et al., 2023). </a:t>
            </a:r>
            <a:endParaRPr lang="en-US" sz="3200" dirty="0">
              <a:latin typeface="+mn-lt"/>
            </a:endParaRPr>
          </a:p>
        </p:txBody>
      </p:sp>
    </p:spTree>
    <p:extLst>
      <p:ext uri="{BB962C8B-B14F-4D97-AF65-F5344CB8AC3E}">
        <p14:creationId xmlns:p14="http://schemas.microsoft.com/office/powerpoint/2010/main" val="342564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375"/>
            <a:ext cx="12192000" cy="2129037"/>
          </a:xfrm>
        </p:spPr>
        <p:txBody>
          <a:bodyPr>
            <a:normAutofit fontScale="90000"/>
          </a:bodyPr>
          <a:lstStyle/>
          <a:p>
            <a:pPr algn="ctr"/>
            <a:r>
              <a:rPr lang="en-US" dirty="0"/>
              <a:t>The number of sampled articles classified according to four combinations of using the first recommendation or using the second recommendation of the </a:t>
            </a:r>
            <a:r>
              <a:rPr lang="en-US" i="1" dirty="0"/>
              <a:t>Death to Kappa</a:t>
            </a:r>
            <a:r>
              <a:rPr lang="en-US" dirty="0"/>
              <a:t> paper (Pontius and Millones 2011).</a:t>
            </a:r>
            <a:endParaRPr lang="en-US" sz="3600" dirty="0"/>
          </a:p>
        </p:txBody>
      </p:sp>
      <p:sp>
        <p:nvSpPr>
          <p:cNvPr id="4" name="Slide Number Placeholder 3"/>
          <p:cNvSpPr>
            <a:spLocks noGrp="1"/>
          </p:cNvSpPr>
          <p:nvPr>
            <p:ph type="sldNum" sz="quarter" idx="12"/>
          </p:nvPr>
        </p:nvSpPr>
        <p:spPr/>
        <p:txBody>
          <a:bodyPr/>
          <a:lstStyle/>
          <a:p>
            <a:fld id="{9C31B253-B935-45ED-9476-156C42DB80D2}" type="slidenum">
              <a:rPr lang="en-US" smtClean="0"/>
              <a:t>23</a:t>
            </a:fld>
            <a:endParaRPr lang="en-US"/>
          </a:p>
        </p:txBody>
      </p:sp>
      <p:pic>
        <p:nvPicPr>
          <p:cNvPr id="7" name="Picture 6">
            <a:extLst>
              <a:ext uri="{FF2B5EF4-FFF2-40B4-BE49-F238E27FC236}">
                <a16:creationId xmlns:a16="http://schemas.microsoft.com/office/drawing/2014/main" id="{23798416-5A75-4453-831C-837DA7B01C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20" y="2369552"/>
            <a:ext cx="12006708" cy="2623688"/>
          </a:xfrm>
          <a:prstGeom prst="rect">
            <a:avLst/>
          </a:prstGeom>
          <a:noFill/>
          <a:ln>
            <a:noFill/>
          </a:ln>
        </p:spPr>
      </p:pic>
      <p:sp>
        <p:nvSpPr>
          <p:cNvPr id="8" name="TextBox 7">
            <a:extLst>
              <a:ext uri="{FF2B5EF4-FFF2-40B4-BE49-F238E27FC236}">
                <a16:creationId xmlns:a16="http://schemas.microsoft.com/office/drawing/2014/main" id="{35AC28B4-AEA4-4FF1-9FC5-7CDC20C5E373}"/>
              </a:ext>
            </a:extLst>
          </p:cNvPr>
          <p:cNvSpPr txBox="1"/>
          <p:nvPr/>
        </p:nvSpPr>
        <p:spPr>
          <a:xfrm>
            <a:off x="0" y="5247189"/>
            <a:ext cx="12192000" cy="1323439"/>
          </a:xfrm>
          <a:prstGeom prst="rect">
            <a:avLst/>
          </a:prstGeom>
          <a:noFill/>
        </p:spPr>
        <p:txBody>
          <a:bodyPr wrap="square" rtlCol="0">
            <a:spAutoFit/>
          </a:bodyPr>
          <a:lstStyle/>
          <a:p>
            <a:r>
              <a:rPr lang="en-US" sz="2000" dirty="0"/>
              <a:t>Both means the authors abandoned Kappa and adopted disagreements of quantity and allocation. </a:t>
            </a:r>
          </a:p>
          <a:p>
            <a:r>
              <a:rPr lang="en-US" sz="2000" dirty="0"/>
              <a:t>Only First means authors abandoned Kappa but did not adopt disagreements of quantity and allocation. </a:t>
            </a:r>
          </a:p>
          <a:p>
            <a:r>
              <a:rPr lang="en-US" sz="2000" dirty="0"/>
              <a:t>Only Second means authors adopted disagreements of quantity and allocation, but used Kappa. </a:t>
            </a:r>
          </a:p>
          <a:p>
            <a:r>
              <a:rPr lang="en-US" sz="2000" dirty="0"/>
              <a:t>Neither means authors used Kappa and did not adopt disagreements of quantity and allocation.</a:t>
            </a:r>
          </a:p>
        </p:txBody>
      </p:sp>
    </p:spTree>
    <p:extLst>
      <p:ext uri="{BB962C8B-B14F-4D97-AF65-F5344CB8AC3E}">
        <p14:creationId xmlns:p14="http://schemas.microsoft.com/office/powerpoint/2010/main" val="57685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Markov’s Matrix used for Simulated change in 2085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2D0EF5-6A0C-6925-D6D2-610583B34CE4}"/>
              </a:ext>
            </a:extLst>
          </p:cNvPr>
          <p:cNvSpPr txBox="1"/>
          <p:nvPr/>
        </p:nvSpPr>
        <p:spPr>
          <a:xfrm>
            <a:off x="0" y="3833536"/>
            <a:ext cx="10467975" cy="1600438"/>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marR="0" lvl="0" fontAlgn="auto">
              <a:spcBef>
                <a:spcPts val="1000"/>
              </a:spcBef>
              <a:spcAft>
                <a:spcPts val="0"/>
              </a:spcAft>
              <a:tabLst/>
              <a:defRPr/>
            </a:pPr>
            <a:r>
              <a:rPr lang="en" dirty="0"/>
              <a:t>The calculations for </a:t>
            </a:r>
            <a:r>
              <a:rPr lang="en-US" dirty="0"/>
              <a:t>the number of pixels of transitions and persistent categories from 1985 to 2085 were based on Markov’s matrix where the Forest row has its 2085 quantity being proportions of 0.6, 0.2, and 0.2 of Forest at 1985. The Other category row also had proportions of  0.0, 0.6, and 0.4 of Other in 1985; and finally Built row had 0.0, 0.0, 1.0.</a:t>
            </a:r>
          </a:p>
          <a:p>
            <a:endParaRPr lang="en" dirty="0"/>
          </a:p>
          <a:p>
            <a:r>
              <a:rPr lang="en" dirty="0"/>
              <a:t>The three transition categories from 1985 to 2085 are Forest to Other - 10495.4 pixels, Forest to Built - 10495.4 pixels, and Other to Built also 11373.6 pixels.</a:t>
            </a:r>
          </a:p>
          <a:p>
            <a:r>
              <a:rPr lang="en" dirty="0"/>
              <a:t>The categories that persisted are Forest, other, and Bult, with pixels of </a:t>
            </a:r>
            <a:r>
              <a:rPr lang="en-US" dirty="0"/>
              <a:t>31486.2, 17060.4, and 22279 respectively.</a:t>
            </a:r>
            <a:r>
              <a:rPr lang="en" dirty="0"/>
              <a:t> </a:t>
            </a:r>
            <a:endParaRPr lang="en-US" dirty="0">
              <a:sym typeface="Arial"/>
            </a:endParaRPr>
          </a:p>
        </p:txBody>
      </p:sp>
      <p:pic>
        <p:nvPicPr>
          <p:cNvPr id="5" name="Picture 4">
            <a:extLst>
              <a:ext uri="{FF2B5EF4-FFF2-40B4-BE49-F238E27FC236}">
                <a16:creationId xmlns:a16="http://schemas.microsoft.com/office/drawing/2014/main" id="{4A61BBAD-C266-21BD-763E-531E49F65B10}"/>
              </a:ext>
            </a:extLst>
          </p:cNvPr>
          <p:cNvPicPr>
            <a:picLocks noChangeAspect="1"/>
          </p:cNvPicPr>
          <p:nvPr/>
        </p:nvPicPr>
        <p:blipFill>
          <a:blip r:embed="rId2"/>
          <a:stretch>
            <a:fillRect/>
          </a:stretch>
        </p:blipFill>
        <p:spPr>
          <a:xfrm>
            <a:off x="117360" y="501650"/>
            <a:ext cx="7810500" cy="2924175"/>
          </a:xfrm>
          <a:prstGeom prst="rect">
            <a:avLst/>
          </a:prstGeom>
          <a:ln>
            <a:solidFill>
              <a:schemeClr val="tx1"/>
            </a:solidFill>
          </a:ln>
        </p:spPr>
      </p:pic>
    </p:spTree>
    <p:extLst>
      <p:ext uri="{BB962C8B-B14F-4D97-AF65-F5344CB8AC3E}">
        <p14:creationId xmlns:p14="http://schemas.microsoft.com/office/powerpoint/2010/main" val="382958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7" name="Title 1">
            <a:extLst>
              <a:ext uri="{FF2B5EF4-FFF2-40B4-BE49-F238E27FC236}">
                <a16:creationId xmlns:a16="http://schemas.microsoft.com/office/drawing/2014/main" id="{9338A1D0-37BC-955F-23C2-A698F85AEEFA}"/>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1985 – 2035 ( 2035| 1985)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65B5D2B5-A9FA-C515-59EC-5F53ED59932F}"/>
              </a:ext>
            </a:extLst>
          </p:cNvPr>
          <p:cNvGrpSpPr/>
          <p:nvPr/>
        </p:nvGrpSpPr>
        <p:grpSpPr>
          <a:xfrm>
            <a:off x="-1" y="410969"/>
            <a:ext cx="5578785" cy="2902850"/>
            <a:chOff x="47362" y="319089"/>
            <a:chExt cx="5578785" cy="2902850"/>
          </a:xfrm>
        </p:grpSpPr>
        <p:sp>
          <p:nvSpPr>
            <p:cNvPr id="20" name="TextBox 19">
              <a:extLst>
                <a:ext uri="{FF2B5EF4-FFF2-40B4-BE49-F238E27FC236}">
                  <a16:creationId xmlns:a16="http://schemas.microsoft.com/office/drawing/2014/main" id="{5006D1B2-0491-F775-A241-C2F399B54359}"/>
                </a:ext>
              </a:extLst>
            </p:cNvPr>
            <p:cNvSpPr txBox="1"/>
            <p:nvPr/>
          </p:nvSpPr>
          <p:spPr>
            <a:xfrm>
              <a:off x="4802402" y="319089"/>
              <a:ext cx="766618" cy="369332"/>
            </a:xfrm>
            <a:prstGeom prst="rect">
              <a:avLst/>
            </a:prstGeom>
            <a:noFill/>
            <a:ln>
              <a:solidFill>
                <a:schemeClr val="tx1"/>
              </a:solidFill>
            </a:ln>
          </p:spPr>
          <p:txBody>
            <a:bodyPr wrap="square" rtlCol="0">
              <a:spAutoFit/>
            </a:bodyPr>
            <a:lstStyle/>
            <a:p>
              <a:r>
                <a:rPr lang="en-US" dirty="0"/>
                <a:t>Run 1</a:t>
              </a:r>
            </a:p>
          </p:txBody>
        </p:sp>
        <p:grpSp>
          <p:nvGrpSpPr>
            <p:cNvPr id="9" name="Group 8">
              <a:extLst>
                <a:ext uri="{FF2B5EF4-FFF2-40B4-BE49-F238E27FC236}">
                  <a16:creationId xmlns:a16="http://schemas.microsoft.com/office/drawing/2014/main" id="{65A45865-E68C-60A5-8617-5F90FD53F3D3}"/>
                </a:ext>
              </a:extLst>
            </p:cNvPr>
            <p:cNvGrpSpPr>
              <a:grpSpLocks noChangeAspect="1"/>
            </p:cNvGrpSpPr>
            <p:nvPr/>
          </p:nvGrpSpPr>
          <p:grpSpPr>
            <a:xfrm>
              <a:off x="47362" y="339018"/>
              <a:ext cx="5578785" cy="2882921"/>
              <a:chOff x="1" y="349805"/>
              <a:chExt cx="5632845" cy="2910857"/>
            </a:xfrm>
          </p:grpSpPr>
          <p:pic>
            <p:nvPicPr>
              <p:cNvPr id="37" name="Picture 36">
                <a:extLst>
                  <a:ext uri="{FF2B5EF4-FFF2-40B4-BE49-F238E27FC236}">
                    <a16:creationId xmlns:a16="http://schemas.microsoft.com/office/drawing/2014/main" id="{05E03832-E450-C920-BF6D-456080F5C5B1}"/>
                  </a:ext>
                </a:extLst>
              </p:cNvPr>
              <p:cNvPicPr>
                <a:picLocks noChangeAspect="1"/>
              </p:cNvPicPr>
              <p:nvPr/>
            </p:nvPicPr>
            <p:blipFill>
              <a:blip r:embed="rId2"/>
              <a:stretch>
                <a:fillRect/>
              </a:stretch>
            </p:blipFill>
            <p:spPr>
              <a:xfrm>
                <a:off x="1" y="349805"/>
                <a:ext cx="4276435" cy="2910857"/>
              </a:xfrm>
              <a:prstGeom prst="rect">
                <a:avLst/>
              </a:prstGeom>
              <a:ln>
                <a:noFill/>
              </a:ln>
            </p:spPr>
          </p:pic>
          <p:pic>
            <p:nvPicPr>
              <p:cNvPr id="8" name="Picture 7">
                <a:extLst>
                  <a:ext uri="{FF2B5EF4-FFF2-40B4-BE49-F238E27FC236}">
                    <a16:creationId xmlns:a16="http://schemas.microsoft.com/office/drawing/2014/main" id="{2ACF01F7-A9BF-8DEB-0D93-41FC18E92971}"/>
                  </a:ext>
                </a:extLst>
              </p:cNvPr>
              <p:cNvPicPr>
                <a:picLocks noChangeAspect="1"/>
              </p:cNvPicPr>
              <p:nvPr/>
            </p:nvPicPr>
            <p:blipFill>
              <a:blip r:embed="rId3"/>
              <a:stretch>
                <a:fillRect/>
              </a:stretch>
            </p:blipFill>
            <p:spPr>
              <a:xfrm>
                <a:off x="3570830" y="1357711"/>
                <a:ext cx="2062016" cy="1193799"/>
              </a:xfrm>
              <a:prstGeom prst="rect">
                <a:avLst/>
              </a:prstGeom>
              <a:ln>
                <a:solidFill>
                  <a:schemeClr val="tx1"/>
                </a:solidFill>
              </a:ln>
            </p:spPr>
          </p:pic>
        </p:grpSp>
      </p:grpSp>
      <p:grpSp>
        <p:nvGrpSpPr>
          <p:cNvPr id="14" name="Group 13">
            <a:extLst>
              <a:ext uri="{FF2B5EF4-FFF2-40B4-BE49-F238E27FC236}">
                <a16:creationId xmlns:a16="http://schemas.microsoft.com/office/drawing/2014/main" id="{476F54D1-D34F-4044-5BDD-7AE30FAE8359}"/>
              </a:ext>
            </a:extLst>
          </p:cNvPr>
          <p:cNvGrpSpPr/>
          <p:nvPr/>
        </p:nvGrpSpPr>
        <p:grpSpPr>
          <a:xfrm>
            <a:off x="6510617" y="421141"/>
            <a:ext cx="5572063" cy="2883430"/>
            <a:chOff x="6547920" y="339018"/>
            <a:chExt cx="5572063" cy="2883430"/>
          </a:xfrm>
        </p:grpSpPr>
        <p:sp>
          <p:nvSpPr>
            <p:cNvPr id="18" name="TextBox 17">
              <a:extLst>
                <a:ext uri="{FF2B5EF4-FFF2-40B4-BE49-F238E27FC236}">
                  <a16:creationId xmlns:a16="http://schemas.microsoft.com/office/drawing/2014/main" id="{17B6C1C8-B4C8-61F2-1C22-C5E0FBFF7DFD}"/>
                </a:ext>
              </a:extLst>
            </p:cNvPr>
            <p:cNvSpPr txBox="1"/>
            <p:nvPr/>
          </p:nvSpPr>
          <p:spPr>
            <a:xfrm>
              <a:off x="11353800" y="339018"/>
              <a:ext cx="766183" cy="369122"/>
            </a:xfrm>
            <a:prstGeom prst="rect">
              <a:avLst/>
            </a:prstGeom>
            <a:noFill/>
            <a:ln>
              <a:solidFill>
                <a:schemeClr val="tx1"/>
              </a:solidFill>
            </a:ln>
          </p:spPr>
          <p:txBody>
            <a:bodyPr wrap="square" rtlCol="0">
              <a:spAutoFit/>
            </a:bodyPr>
            <a:lstStyle/>
            <a:p>
              <a:r>
                <a:rPr lang="en-US" dirty="0"/>
                <a:t>Run 2</a:t>
              </a:r>
            </a:p>
          </p:txBody>
        </p:sp>
        <p:grpSp>
          <p:nvGrpSpPr>
            <p:cNvPr id="13" name="Group 12">
              <a:extLst>
                <a:ext uri="{FF2B5EF4-FFF2-40B4-BE49-F238E27FC236}">
                  <a16:creationId xmlns:a16="http://schemas.microsoft.com/office/drawing/2014/main" id="{EEFD498C-C85D-86A6-B690-2198E3845B6D}"/>
                </a:ext>
              </a:extLst>
            </p:cNvPr>
            <p:cNvGrpSpPr/>
            <p:nvPr/>
          </p:nvGrpSpPr>
          <p:grpSpPr>
            <a:xfrm>
              <a:off x="6547920" y="349805"/>
              <a:ext cx="5572063" cy="2872643"/>
              <a:chOff x="6547920" y="349805"/>
              <a:chExt cx="5572063" cy="2872643"/>
            </a:xfrm>
          </p:grpSpPr>
          <p:pic>
            <p:nvPicPr>
              <p:cNvPr id="19" name="Picture 18">
                <a:extLst>
                  <a:ext uri="{FF2B5EF4-FFF2-40B4-BE49-F238E27FC236}">
                    <a16:creationId xmlns:a16="http://schemas.microsoft.com/office/drawing/2014/main" id="{70AEABC4-B024-F32F-09C0-D8F3C95A1449}"/>
                  </a:ext>
                </a:extLst>
              </p:cNvPr>
              <p:cNvPicPr>
                <a:picLocks noChangeAspect="1"/>
              </p:cNvPicPr>
              <p:nvPr/>
            </p:nvPicPr>
            <p:blipFill>
              <a:blip r:embed="rId4"/>
              <a:stretch>
                <a:fillRect/>
              </a:stretch>
            </p:blipFill>
            <p:spPr>
              <a:xfrm>
                <a:off x="6547920" y="349805"/>
                <a:ext cx="4304807" cy="2872643"/>
              </a:xfrm>
              <a:prstGeom prst="rect">
                <a:avLst/>
              </a:prstGeom>
              <a:ln>
                <a:noFill/>
              </a:ln>
            </p:spPr>
          </p:pic>
          <p:pic>
            <p:nvPicPr>
              <p:cNvPr id="12" name="Picture 11">
                <a:extLst>
                  <a:ext uri="{FF2B5EF4-FFF2-40B4-BE49-F238E27FC236}">
                    <a16:creationId xmlns:a16="http://schemas.microsoft.com/office/drawing/2014/main" id="{F893808F-FE7A-F33B-3364-16D03E283483}"/>
                  </a:ext>
                </a:extLst>
              </p:cNvPr>
              <p:cNvPicPr>
                <a:picLocks noChangeAspect="1"/>
              </p:cNvPicPr>
              <p:nvPr/>
            </p:nvPicPr>
            <p:blipFill>
              <a:blip r:embed="rId5"/>
              <a:stretch>
                <a:fillRect/>
              </a:stretch>
            </p:blipFill>
            <p:spPr>
              <a:xfrm>
                <a:off x="10077757" y="2039597"/>
                <a:ext cx="2042226" cy="1177178"/>
              </a:xfrm>
              <a:prstGeom prst="rect">
                <a:avLst/>
              </a:prstGeom>
              <a:ln>
                <a:solidFill>
                  <a:schemeClr val="tx1"/>
                </a:solidFill>
              </a:ln>
            </p:spPr>
          </p:pic>
        </p:grpSp>
      </p:grpSp>
      <p:sp>
        <p:nvSpPr>
          <p:cNvPr id="36" name="TextBox 35">
            <a:extLst>
              <a:ext uri="{FF2B5EF4-FFF2-40B4-BE49-F238E27FC236}">
                <a16:creationId xmlns:a16="http://schemas.microsoft.com/office/drawing/2014/main" id="{FFEC6AE0-1ECC-6998-1648-46665C0F9A18}"/>
              </a:ext>
            </a:extLst>
          </p:cNvPr>
          <p:cNvSpPr txBox="1"/>
          <p:nvPr/>
        </p:nvSpPr>
        <p:spPr>
          <a:xfrm>
            <a:off x="-1" y="3588535"/>
            <a:ext cx="3542367" cy="3108543"/>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5247, 5247, and 5687 pixels transitioned from Forest to Other, Forest to Built, and Other to Built respectively in 2035 as illustrated in table a. </a:t>
            </a:r>
          </a:p>
          <a:p>
            <a:r>
              <a:rPr lang="en-US" dirty="0"/>
              <a:t>The transition potential maps for Forest to Other and Forest to Built are identical thus the average transition potentials of the two transitions are the same in table b. Therefore, using the Forest to Other transitions, the forest category has the highest average value of 0.004696, pixels will be allocated to these first before the rest, which occurs mostly at elevations from 10m-65m  as shown in Figure c. </a:t>
            </a:r>
            <a:endParaRPr lang="en-US" dirty="0">
              <a:sym typeface="Arial"/>
            </a:endParaRPr>
          </a:p>
        </p:txBody>
      </p:sp>
      <p:sp>
        <p:nvSpPr>
          <p:cNvPr id="38" name="TextBox 37">
            <a:extLst>
              <a:ext uri="{FF2B5EF4-FFF2-40B4-BE49-F238E27FC236}">
                <a16:creationId xmlns:a16="http://schemas.microsoft.com/office/drawing/2014/main" id="{97A5865D-102F-B811-208E-51FB5D8A8DD9}"/>
              </a:ext>
            </a:extLst>
          </p:cNvPr>
          <p:cNvSpPr txBox="1"/>
          <p:nvPr/>
        </p:nvSpPr>
        <p:spPr>
          <a:xfrm>
            <a:off x="6150254"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Run 2 also had the same quantities that transitioned from Forest to Other, Forest to Built, and Other to Built as shown in table d. </a:t>
            </a:r>
          </a:p>
          <a:p>
            <a:endParaRPr lang="en-US" dirty="0"/>
          </a:p>
          <a:p>
            <a:r>
              <a:rPr lang="en-US" dirty="0"/>
              <a:t>Similar to Run 1, The transition potentials for Forest to Other and Forest to Built are the same although this has higher average transition values. Forest has the highest of 0.004740 hence pixels will be allocated to these first to areas from 10m-65m before the rest. </a:t>
            </a:r>
            <a:endParaRPr lang="en-US" dirty="0">
              <a:sym typeface="Arial"/>
            </a:endParaRPr>
          </a:p>
        </p:txBody>
      </p:sp>
      <p:grpSp>
        <p:nvGrpSpPr>
          <p:cNvPr id="42" name="Group 41">
            <a:extLst>
              <a:ext uri="{FF2B5EF4-FFF2-40B4-BE49-F238E27FC236}">
                <a16:creationId xmlns:a16="http://schemas.microsoft.com/office/drawing/2014/main" id="{C3193556-10EA-0DBD-0A5A-2EA26BDE0018}"/>
              </a:ext>
            </a:extLst>
          </p:cNvPr>
          <p:cNvGrpSpPr/>
          <p:nvPr/>
        </p:nvGrpSpPr>
        <p:grpSpPr>
          <a:xfrm>
            <a:off x="3526962" y="2611473"/>
            <a:ext cx="2220921" cy="2710490"/>
            <a:chOff x="3526794" y="3228342"/>
            <a:chExt cx="2189708" cy="2764211"/>
          </a:xfrm>
        </p:grpSpPr>
        <p:grpSp>
          <p:nvGrpSpPr>
            <p:cNvPr id="35" name="Group 34">
              <a:extLst>
                <a:ext uri="{FF2B5EF4-FFF2-40B4-BE49-F238E27FC236}">
                  <a16:creationId xmlns:a16="http://schemas.microsoft.com/office/drawing/2014/main" id="{D7827281-1CE8-DE63-368B-BA02085EF43E}"/>
                </a:ext>
              </a:extLst>
            </p:cNvPr>
            <p:cNvGrpSpPr>
              <a:grpSpLocks noChangeAspect="1"/>
            </p:cNvGrpSpPr>
            <p:nvPr/>
          </p:nvGrpSpPr>
          <p:grpSpPr>
            <a:xfrm>
              <a:off x="3526794" y="3263442"/>
              <a:ext cx="2097468" cy="2729111"/>
              <a:chOff x="5866037" y="2905964"/>
              <a:chExt cx="2940825" cy="3826440"/>
            </a:xfrm>
          </p:grpSpPr>
          <p:grpSp>
            <p:nvGrpSpPr>
              <p:cNvPr id="32" name="Group 31">
                <a:extLst>
                  <a:ext uri="{FF2B5EF4-FFF2-40B4-BE49-F238E27FC236}">
                    <a16:creationId xmlns:a16="http://schemas.microsoft.com/office/drawing/2014/main" id="{10024E53-E332-EBE2-B8D2-5FA2AC59860B}"/>
                  </a:ext>
                </a:extLst>
              </p:cNvPr>
              <p:cNvGrpSpPr/>
              <p:nvPr/>
            </p:nvGrpSpPr>
            <p:grpSpPr>
              <a:xfrm>
                <a:off x="5866037" y="4781372"/>
                <a:ext cx="2940825" cy="1951032"/>
                <a:chOff x="3454399" y="4353069"/>
                <a:chExt cx="2641601" cy="1735645"/>
              </a:xfrm>
            </p:grpSpPr>
            <p:pic>
              <p:nvPicPr>
                <p:cNvPr id="28" name="Picture 27">
                  <a:extLst>
                    <a:ext uri="{FF2B5EF4-FFF2-40B4-BE49-F238E27FC236}">
                      <a16:creationId xmlns:a16="http://schemas.microsoft.com/office/drawing/2014/main" id="{428B90CC-5C7A-28C7-3C49-C8178EACEF0E}"/>
                    </a:ext>
                  </a:extLst>
                </p:cNvPr>
                <p:cNvPicPr>
                  <a:picLocks noChangeAspect="1"/>
                </p:cNvPicPr>
                <p:nvPr/>
              </p:nvPicPr>
              <p:blipFill rotWithShape="1">
                <a:blip r:embed="rId6"/>
                <a:srcRect l="180" t="35651" r="12636" b="7457"/>
                <a:stretch/>
              </p:blipFill>
              <p:spPr>
                <a:xfrm>
                  <a:off x="3454399" y="4719781"/>
                  <a:ext cx="2569206" cy="1368933"/>
                </a:xfrm>
                <a:prstGeom prst="rect">
                  <a:avLst/>
                </a:prstGeom>
                <a:ln>
                  <a:noFill/>
                </a:ln>
              </p:spPr>
            </p:pic>
            <p:sp>
              <p:nvSpPr>
                <p:cNvPr id="16" name="TextBox 15">
                  <a:extLst>
                    <a:ext uri="{FF2B5EF4-FFF2-40B4-BE49-F238E27FC236}">
                      <a16:creationId xmlns:a16="http://schemas.microsoft.com/office/drawing/2014/main" id="{C805B717-E887-2128-6956-B9B39AB5C970}"/>
                    </a:ext>
                  </a:extLst>
                </p:cNvPr>
                <p:cNvSpPr txBox="1"/>
                <p:nvPr/>
              </p:nvSpPr>
              <p:spPr>
                <a:xfrm>
                  <a:off x="3526794" y="4353069"/>
                  <a:ext cx="2569206" cy="475115"/>
                </a:xfrm>
                <a:prstGeom prst="rect">
                  <a:avLst/>
                </a:prstGeom>
                <a:noFill/>
                <a:ln>
                  <a:noFill/>
                </a:ln>
              </p:spPr>
              <p:txBody>
                <a:bodyPr wrap="square" rtlCol="0">
                  <a:spAutoFit/>
                </a:bodyPr>
                <a:lstStyle/>
                <a:p>
                  <a:r>
                    <a:rPr lang="en-US" sz="900" dirty="0"/>
                    <a:t>Average Transition Potential Values on Forest to Built</a:t>
                  </a:r>
                </a:p>
              </p:txBody>
            </p:sp>
          </p:grpSp>
          <p:grpSp>
            <p:nvGrpSpPr>
              <p:cNvPr id="33" name="Group 32">
                <a:extLst>
                  <a:ext uri="{FF2B5EF4-FFF2-40B4-BE49-F238E27FC236}">
                    <a16:creationId xmlns:a16="http://schemas.microsoft.com/office/drawing/2014/main" id="{C12838E0-3882-51BC-6FD7-C099EE0F6950}"/>
                  </a:ext>
                </a:extLst>
              </p:cNvPr>
              <p:cNvGrpSpPr/>
              <p:nvPr/>
            </p:nvGrpSpPr>
            <p:grpSpPr>
              <a:xfrm>
                <a:off x="5866037" y="2905964"/>
                <a:ext cx="2782742" cy="1848699"/>
                <a:chOff x="200603" y="4353791"/>
                <a:chExt cx="2782742" cy="1848699"/>
              </a:xfrm>
            </p:grpSpPr>
            <p:pic>
              <p:nvPicPr>
                <p:cNvPr id="25" name="Picture 24">
                  <a:extLst>
                    <a:ext uri="{FF2B5EF4-FFF2-40B4-BE49-F238E27FC236}">
                      <a16:creationId xmlns:a16="http://schemas.microsoft.com/office/drawing/2014/main" id="{42228B22-5BAB-BBF5-5AB8-FE640A7AD84E}"/>
                    </a:ext>
                  </a:extLst>
                </p:cNvPr>
                <p:cNvPicPr>
                  <a:picLocks noChangeAspect="1"/>
                </p:cNvPicPr>
                <p:nvPr/>
              </p:nvPicPr>
              <p:blipFill rotWithShape="1">
                <a:blip r:embed="rId7"/>
                <a:srcRect t="36743" r="14644" b="4150"/>
                <a:stretch/>
              </p:blipFill>
              <p:spPr>
                <a:xfrm>
                  <a:off x="200603" y="4719781"/>
                  <a:ext cx="2782742" cy="1482709"/>
                </a:xfrm>
                <a:prstGeom prst="rect">
                  <a:avLst/>
                </a:prstGeom>
                <a:ln>
                  <a:noFill/>
                </a:ln>
              </p:spPr>
            </p:pic>
            <p:sp>
              <p:nvSpPr>
                <p:cNvPr id="17" name="TextBox 16">
                  <a:extLst>
                    <a:ext uri="{FF2B5EF4-FFF2-40B4-BE49-F238E27FC236}">
                      <a16:creationId xmlns:a16="http://schemas.microsoft.com/office/drawing/2014/main" id="{35BCC7F3-2A36-DBC3-605E-3F4DB16ABB61}"/>
                    </a:ext>
                  </a:extLst>
                </p:cNvPr>
                <p:cNvSpPr txBox="1"/>
                <p:nvPr/>
              </p:nvSpPr>
              <p:spPr>
                <a:xfrm>
                  <a:off x="273745" y="4353791"/>
                  <a:ext cx="2569206" cy="534075"/>
                </a:xfrm>
                <a:prstGeom prst="rect">
                  <a:avLst/>
                </a:prstGeom>
                <a:noFill/>
                <a:ln>
                  <a:noFill/>
                </a:ln>
              </p:spPr>
              <p:txBody>
                <a:bodyPr wrap="square" rtlCol="0">
                  <a:spAutoFit/>
                </a:bodyPr>
                <a:lstStyle/>
                <a:p>
                  <a:r>
                    <a:rPr lang="en-US" sz="900" dirty="0"/>
                    <a:t>Average Transition Potential Values on Forest to Other</a:t>
                  </a:r>
                </a:p>
              </p:txBody>
            </p:sp>
          </p:grpSp>
        </p:grpSp>
        <p:sp>
          <p:nvSpPr>
            <p:cNvPr id="39" name="TextBox 38">
              <a:extLst>
                <a:ext uri="{FF2B5EF4-FFF2-40B4-BE49-F238E27FC236}">
                  <a16:creationId xmlns:a16="http://schemas.microsoft.com/office/drawing/2014/main" id="{9FC87C60-AB76-4DF2-8BBE-C25E52E7C7B0}"/>
                </a:ext>
              </a:extLst>
            </p:cNvPr>
            <p:cNvSpPr txBox="1"/>
            <p:nvPr/>
          </p:nvSpPr>
          <p:spPr>
            <a:xfrm>
              <a:off x="5439411" y="3228342"/>
              <a:ext cx="277091" cy="369332"/>
            </a:xfrm>
            <a:prstGeom prst="rect">
              <a:avLst/>
            </a:prstGeom>
            <a:noFill/>
            <a:ln>
              <a:noFill/>
            </a:ln>
          </p:spPr>
          <p:txBody>
            <a:bodyPr wrap="square" rtlCol="0">
              <a:spAutoFit/>
            </a:bodyPr>
            <a:lstStyle/>
            <a:p>
              <a:r>
                <a:rPr lang="en-US" dirty="0"/>
                <a:t>b</a:t>
              </a:r>
            </a:p>
          </p:txBody>
        </p:sp>
      </p:grpSp>
      <p:grpSp>
        <p:nvGrpSpPr>
          <p:cNvPr id="43" name="Group 42">
            <a:extLst>
              <a:ext uri="{FF2B5EF4-FFF2-40B4-BE49-F238E27FC236}">
                <a16:creationId xmlns:a16="http://schemas.microsoft.com/office/drawing/2014/main" id="{B8355BA5-C5B7-5354-BE82-04AB3AB2744B}"/>
              </a:ext>
            </a:extLst>
          </p:cNvPr>
          <p:cNvGrpSpPr/>
          <p:nvPr/>
        </p:nvGrpSpPr>
        <p:grpSpPr>
          <a:xfrm>
            <a:off x="10094992" y="3429000"/>
            <a:ext cx="1989340" cy="2578395"/>
            <a:chOff x="10096838" y="3307087"/>
            <a:chExt cx="1989340" cy="2578395"/>
          </a:xfrm>
        </p:grpSpPr>
        <p:grpSp>
          <p:nvGrpSpPr>
            <p:cNvPr id="29" name="Group 28">
              <a:extLst>
                <a:ext uri="{FF2B5EF4-FFF2-40B4-BE49-F238E27FC236}">
                  <a16:creationId xmlns:a16="http://schemas.microsoft.com/office/drawing/2014/main" id="{AF0F2771-B1F1-4DD2-2CEF-5ACCB30B48DC}"/>
                </a:ext>
              </a:extLst>
            </p:cNvPr>
            <p:cNvGrpSpPr>
              <a:grpSpLocks noChangeAspect="1"/>
            </p:cNvGrpSpPr>
            <p:nvPr/>
          </p:nvGrpSpPr>
          <p:grpSpPr>
            <a:xfrm>
              <a:off x="10096838" y="3339180"/>
              <a:ext cx="1842960" cy="2546302"/>
              <a:chOff x="7252854" y="2654101"/>
              <a:chExt cx="2715491" cy="3751823"/>
            </a:xfrm>
          </p:grpSpPr>
          <p:grpSp>
            <p:nvGrpSpPr>
              <p:cNvPr id="24" name="Group 23">
                <a:extLst>
                  <a:ext uri="{FF2B5EF4-FFF2-40B4-BE49-F238E27FC236}">
                    <a16:creationId xmlns:a16="http://schemas.microsoft.com/office/drawing/2014/main" id="{44D911B0-71C5-DBA7-493F-72D2136DA911}"/>
                  </a:ext>
                </a:extLst>
              </p:cNvPr>
              <p:cNvGrpSpPr>
                <a:grpSpLocks noChangeAspect="1"/>
              </p:cNvGrpSpPr>
              <p:nvPr/>
            </p:nvGrpSpPr>
            <p:grpSpPr>
              <a:xfrm>
                <a:off x="7264399" y="4532849"/>
                <a:ext cx="2671618" cy="1873075"/>
                <a:chOff x="9495334" y="4287910"/>
                <a:chExt cx="2671618" cy="1873075"/>
              </a:xfrm>
            </p:grpSpPr>
            <p:pic>
              <p:nvPicPr>
                <p:cNvPr id="30" name="Picture 29">
                  <a:extLst>
                    <a:ext uri="{FF2B5EF4-FFF2-40B4-BE49-F238E27FC236}">
                      <a16:creationId xmlns:a16="http://schemas.microsoft.com/office/drawing/2014/main" id="{BDF6F9CD-AB4D-1B08-41C9-0D46060C6188}"/>
                    </a:ext>
                  </a:extLst>
                </p:cNvPr>
                <p:cNvPicPr>
                  <a:picLocks noChangeAspect="1"/>
                </p:cNvPicPr>
                <p:nvPr/>
              </p:nvPicPr>
              <p:blipFill rotWithShape="1">
                <a:blip r:embed="rId8"/>
                <a:srcRect l="1903" t="37212" r="27088" b="4364"/>
                <a:stretch/>
              </p:blipFill>
              <p:spPr>
                <a:xfrm>
                  <a:off x="9495334" y="4714108"/>
                  <a:ext cx="2671618" cy="1446877"/>
                </a:xfrm>
                <a:prstGeom prst="rect">
                  <a:avLst/>
                </a:prstGeom>
              </p:spPr>
            </p:pic>
            <p:sp>
              <p:nvSpPr>
                <p:cNvPr id="21" name="TextBox 20">
                  <a:extLst>
                    <a:ext uri="{FF2B5EF4-FFF2-40B4-BE49-F238E27FC236}">
                      <a16:creationId xmlns:a16="http://schemas.microsoft.com/office/drawing/2014/main" id="{16CC6E35-AFFA-0236-B34E-3859E84083E7}"/>
                    </a:ext>
                  </a:extLst>
                </p:cNvPr>
                <p:cNvSpPr txBox="1"/>
                <p:nvPr/>
              </p:nvSpPr>
              <p:spPr>
                <a:xfrm>
                  <a:off x="9543825" y="4287910"/>
                  <a:ext cx="2569207" cy="544188"/>
                </a:xfrm>
                <a:prstGeom prst="rect">
                  <a:avLst/>
                </a:prstGeom>
                <a:noFill/>
              </p:spPr>
              <p:txBody>
                <a:bodyPr wrap="square" rtlCol="0">
                  <a:spAutoFit/>
                </a:bodyPr>
                <a:lstStyle/>
                <a:p>
                  <a:r>
                    <a:rPr lang="en-US" sz="900" dirty="0"/>
                    <a:t>Average Transition Potential Values on Forest to Built</a:t>
                  </a:r>
                </a:p>
              </p:txBody>
            </p:sp>
          </p:grpSp>
          <p:grpSp>
            <p:nvGrpSpPr>
              <p:cNvPr id="23" name="Group 22">
                <a:extLst>
                  <a:ext uri="{FF2B5EF4-FFF2-40B4-BE49-F238E27FC236}">
                    <a16:creationId xmlns:a16="http://schemas.microsoft.com/office/drawing/2014/main" id="{B14099C9-2951-380A-2EE3-506D029AF7BF}"/>
                  </a:ext>
                </a:extLst>
              </p:cNvPr>
              <p:cNvGrpSpPr>
                <a:grpSpLocks noChangeAspect="1"/>
              </p:cNvGrpSpPr>
              <p:nvPr/>
            </p:nvGrpSpPr>
            <p:grpSpPr>
              <a:xfrm>
                <a:off x="7252854" y="2654101"/>
                <a:ext cx="2715491" cy="1878748"/>
                <a:chOff x="6779843" y="4287910"/>
                <a:chExt cx="2715491" cy="1878748"/>
              </a:xfrm>
            </p:grpSpPr>
            <p:pic>
              <p:nvPicPr>
                <p:cNvPr id="34" name="Picture 33">
                  <a:extLst>
                    <a:ext uri="{FF2B5EF4-FFF2-40B4-BE49-F238E27FC236}">
                      <a16:creationId xmlns:a16="http://schemas.microsoft.com/office/drawing/2014/main" id="{ADD5F160-0393-5F50-3C67-C71B80C5CDF5}"/>
                    </a:ext>
                  </a:extLst>
                </p:cNvPr>
                <p:cNvPicPr>
                  <a:picLocks noChangeAspect="1"/>
                </p:cNvPicPr>
                <p:nvPr/>
              </p:nvPicPr>
              <p:blipFill rotWithShape="1">
                <a:blip r:embed="rId9"/>
                <a:srcRect l="1819" t="38956" r="24703" b="1475"/>
                <a:stretch/>
              </p:blipFill>
              <p:spPr>
                <a:xfrm>
                  <a:off x="6779843" y="4719781"/>
                  <a:ext cx="2715491" cy="1446877"/>
                </a:xfrm>
                <a:prstGeom prst="rect">
                  <a:avLst/>
                </a:prstGeom>
              </p:spPr>
            </p:pic>
            <p:sp>
              <p:nvSpPr>
                <p:cNvPr id="22" name="TextBox 21">
                  <a:extLst>
                    <a:ext uri="{FF2B5EF4-FFF2-40B4-BE49-F238E27FC236}">
                      <a16:creationId xmlns:a16="http://schemas.microsoft.com/office/drawing/2014/main" id="{35F3BC67-99D1-C650-53F0-6AF9D64A69EF}"/>
                    </a:ext>
                  </a:extLst>
                </p:cNvPr>
                <p:cNvSpPr txBox="1"/>
                <p:nvPr/>
              </p:nvSpPr>
              <p:spPr>
                <a:xfrm>
                  <a:off x="6791387" y="4287910"/>
                  <a:ext cx="2569206" cy="544189"/>
                </a:xfrm>
                <a:prstGeom prst="rect">
                  <a:avLst/>
                </a:prstGeom>
                <a:noFill/>
              </p:spPr>
              <p:txBody>
                <a:bodyPr wrap="square" rtlCol="0">
                  <a:spAutoFit/>
                </a:bodyPr>
                <a:lstStyle/>
                <a:p>
                  <a:r>
                    <a:rPr lang="en-US" sz="900" dirty="0"/>
                    <a:t>Average Transition Potential Values on Forest to Other</a:t>
                  </a:r>
                </a:p>
              </p:txBody>
            </p:sp>
          </p:grpSp>
        </p:grpSp>
        <p:sp>
          <p:nvSpPr>
            <p:cNvPr id="41" name="TextBox 40">
              <a:extLst>
                <a:ext uri="{FF2B5EF4-FFF2-40B4-BE49-F238E27FC236}">
                  <a16:creationId xmlns:a16="http://schemas.microsoft.com/office/drawing/2014/main" id="{330CEE1B-6054-F184-B085-DBD674753A64}"/>
                </a:ext>
              </a:extLst>
            </p:cNvPr>
            <p:cNvSpPr txBox="1"/>
            <p:nvPr/>
          </p:nvSpPr>
          <p:spPr>
            <a:xfrm>
              <a:off x="11809087" y="3307087"/>
              <a:ext cx="277091" cy="369332"/>
            </a:xfrm>
            <a:prstGeom prst="rect">
              <a:avLst/>
            </a:prstGeom>
            <a:noFill/>
          </p:spPr>
          <p:txBody>
            <a:bodyPr wrap="square" rtlCol="0">
              <a:spAutoFit/>
            </a:bodyPr>
            <a:lstStyle/>
            <a:p>
              <a:r>
                <a:rPr lang="en-US" dirty="0"/>
                <a:t>e</a:t>
              </a:r>
            </a:p>
          </p:txBody>
        </p:sp>
      </p:grpSp>
      <p:sp>
        <p:nvSpPr>
          <p:cNvPr id="44" name="TextBox 43">
            <a:extLst>
              <a:ext uri="{FF2B5EF4-FFF2-40B4-BE49-F238E27FC236}">
                <a16:creationId xmlns:a16="http://schemas.microsoft.com/office/drawing/2014/main" id="{9773E395-1650-1E29-E8E7-52ED6AA192FE}"/>
              </a:ext>
            </a:extLst>
          </p:cNvPr>
          <p:cNvSpPr txBox="1"/>
          <p:nvPr/>
        </p:nvSpPr>
        <p:spPr>
          <a:xfrm>
            <a:off x="11903745" y="1790502"/>
            <a:ext cx="277091" cy="369332"/>
          </a:xfrm>
          <a:prstGeom prst="rect">
            <a:avLst/>
          </a:prstGeom>
          <a:noFill/>
          <a:ln>
            <a:noFill/>
          </a:ln>
        </p:spPr>
        <p:txBody>
          <a:bodyPr wrap="square" rtlCol="0">
            <a:spAutoFit/>
          </a:bodyPr>
          <a:lstStyle/>
          <a:p>
            <a:r>
              <a:rPr lang="en-US" dirty="0"/>
              <a:t>d</a:t>
            </a:r>
          </a:p>
        </p:txBody>
      </p:sp>
      <p:sp>
        <p:nvSpPr>
          <p:cNvPr id="45" name="TextBox 44">
            <a:extLst>
              <a:ext uri="{FF2B5EF4-FFF2-40B4-BE49-F238E27FC236}">
                <a16:creationId xmlns:a16="http://schemas.microsoft.com/office/drawing/2014/main" id="{4F9E0D7F-4605-6646-EE39-318A988DCCAA}"/>
              </a:ext>
            </a:extLst>
          </p:cNvPr>
          <p:cNvSpPr txBox="1"/>
          <p:nvPr/>
        </p:nvSpPr>
        <p:spPr>
          <a:xfrm>
            <a:off x="5497720" y="1113533"/>
            <a:ext cx="230401" cy="369332"/>
          </a:xfrm>
          <a:prstGeom prst="rect">
            <a:avLst/>
          </a:prstGeom>
          <a:noFill/>
          <a:ln>
            <a:noFill/>
          </a:ln>
        </p:spPr>
        <p:txBody>
          <a:bodyPr wrap="square" rtlCol="0">
            <a:spAutoFit/>
          </a:bodyPr>
          <a:lstStyle/>
          <a:p>
            <a:r>
              <a:rPr lang="en-US" dirty="0"/>
              <a:t>a</a:t>
            </a:r>
          </a:p>
        </p:txBody>
      </p:sp>
      <p:pic>
        <p:nvPicPr>
          <p:cNvPr id="47" name="Picture 46">
            <a:extLst>
              <a:ext uri="{FF2B5EF4-FFF2-40B4-BE49-F238E27FC236}">
                <a16:creationId xmlns:a16="http://schemas.microsoft.com/office/drawing/2014/main" id="{03839B54-C9DA-151F-2432-D34A76EB4308}"/>
              </a:ext>
            </a:extLst>
          </p:cNvPr>
          <p:cNvPicPr>
            <a:picLocks noChangeAspect="1"/>
          </p:cNvPicPr>
          <p:nvPr/>
        </p:nvPicPr>
        <p:blipFill>
          <a:blip r:embed="rId10"/>
          <a:stretch>
            <a:fillRect/>
          </a:stretch>
        </p:blipFill>
        <p:spPr>
          <a:xfrm>
            <a:off x="3536557" y="5370377"/>
            <a:ext cx="2340367" cy="1345381"/>
          </a:xfrm>
          <a:prstGeom prst="rect">
            <a:avLst/>
          </a:prstGeom>
        </p:spPr>
      </p:pic>
      <p:sp>
        <p:nvSpPr>
          <p:cNvPr id="50" name="TextBox 49">
            <a:extLst>
              <a:ext uri="{FF2B5EF4-FFF2-40B4-BE49-F238E27FC236}">
                <a16:creationId xmlns:a16="http://schemas.microsoft.com/office/drawing/2014/main" id="{BD09D79B-A945-2A59-D6EE-12A9EA079FF7}"/>
              </a:ext>
            </a:extLst>
          </p:cNvPr>
          <p:cNvSpPr txBox="1"/>
          <p:nvPr/>
        </p:nvSpPr>
        <p:spPr>
          <a:xfrm>
            <a:off x="5711844" y="5105596"/>
            <a:ext cx="281041"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47080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9" name="Title 1">
            <a:extLst>
              <a:ext uri="{FF2B5EF4-FFF2-40B4-BE49-F238E27FC236}">
                <a16:creationId xmlns:a16="http://schemas.microsoft.com/office/drawing/2014/main" id="{2BA7BF3F-F4C9-93BE-7595-AC2C9A7454E7}"/>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2035 - 2085 ( 2085| 2035)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056E820D-F908-953E-7D13-D82308333368}"/>
              </a:ext>
            </a:extLst>
          </p:cNvPr>
          <p:cNvGrpSpPr>
            <a:grpSpLocks noChangeAspect="1"/>
          </p:cNvGrpSpPr>
          <p:nvPr/>
        </p:nvGrpSpPr>
        <p:grpSpPr>
          <a:xfrm>
            <a:off x="6715988" y="450522"/>
            <a:ext cx="5405173" cy="2877876"/>
            <a:chOff x="6647565" y="339018"/>
            <a:chExt cx="5405173" cy="2877876"/>
          </a:xfrm>
        </p:grpSpPr>
        <p:sp>
          <p:nvSpPr>
            <p:cNvPr id="18" name="TextBox 17">
              <a:extLst>
                <a:ext uri="{FF2B5EF4-FFF2-40B4-BE49-F238E27FC236}">
                  <a16:creationId xmlns:a16="http://schemas.microsoft.com/office/drawing/2014/main" id="{17B6C1C8-B4C8-61F2-1C22-C5E0FBFF7DFD}"/>
                </a:ext>
              </a:extLst>
            </p:cNvPr>
            <p:cNvSpPr txBox="1"/>
            <p:nvPr/>
          </p:nvSpPr>
          <p:spPr>
            <a:xfrm>
              <a:off x="11286555" y="339018"/>
              <a:ext cx="766183" cy="369122"/>
            </a:xfrm>
            <a:prstGeom prst="rect">
              <a:avLst/>
            </a:prstGeom>
            <a:noFill/>
            <a:ln>
              <a:solidFill>
                <a:schemeClr val="tx1"/>
              </a:solidFill>
            </a:ln>
          </p:spPr>
          <p:txBody>
            <a:bodyPr wrap="square" rtlCol="0">
              <a:spAutoFit/>
            </a:bodyPr>
            <a:lstStyle/>
            <a:p>
              <a:r>
                <a:rPr lang="en-US" dirty="0"/>
                <a:t>Run 2</a:t>
              </a:r>
            </a:p>
          </p:txBody>
        </p:sp>
        <p:pic>
          <p:nvPicPr>
            <p:cNvPr id="12" name="Picture 11">
              <a:extLst>
                <a:ext uri="{FF2B5EF4-FFF2-40B4-BE49-F238E27FC236}">
                  <a16:creationId xmlns:a16="http://schemas.microsoft.com/office/drawing/2014/main" id="{F572A36E-1404-34F5-B461-0B31848FE49C}"/>
                </a:ext>
              </a:extLst>
            </p:cNvPr>
            <p:cNvPicPr>
              <a:picLocks noChangeAspect="1"/>
            </p:cNvPicPr>
            <p:nvPr/>
          </p:nvPicPr>
          <p:blipFill>
            <a:blip r:embed="rId2"/>
            <a:stretch>
              <a:fillRect/>
            </a:stretch>
          </p:blipFill>
          <p:spPr>
            <a:xfrm>
              <a:off x="6647565" y="339018"/>
              <a:ext cx="4334472" cy="2877876"/>
            </a:xfrm>
            <a:prstGeom prst="rect">
              <a:avLst/>
            </a:prstGeom>
          </p:spPr>
        </p:pic>
        <p:pic>
          <p:nvPicPr>
            <p:cNvPr id="11" name="Picture 10">
              <a:extLst>
                <a:ext uri="{FF2B5EF4-FFF2-40B4-BE49-F238E27FC236}">
                  <a16:creationId xmlns:a16="http://schemas.microsoft.com/office/drawing/2014/main" id="{8C478484-C949-3AEA-1C42-A972D398BF97}"/>
                </a:ext>
              </a:extLst>
            </p:cNvPr>
            <p:cNvPicPr>
              <a:picLocks noChangeAspect="1"/>
            </p:cNvPicPr>
            <p:nvPr/>
          </p:nvPicPr>
          <p:blipFill>
            <a:blip r:embed="rId3"/>
            <a:stretch>
              <a:fillRect/>
            </a:stretch>
          </p:blipFill>
          <p:spPr>
            <a:xfrm>
              <a:off x="10106244" y="2042735"/>
              <a:ext cx="1946494" cy="1174159"/>
            </a:xfrm>
            <a:prstGeom prst="rect">
              <a:avLst/>
            </a:prstGeom>
            <a:ln>
              <a:solidFill>
                <a:schemeClr val="tx1"/>
              </a:solidFill>
            </a:ln>
          </p:spPr>
        </p:pic>
      </p:grpSp>
      <p:grpSp>
        <p:nvGrpSpPr>
          <p:cNvPr id="28" name="Group 27">
            <a:extLst>
              <a:ext uri="{FF2B5EF4-FFF2-40B4-BE49-F238E27FC236}">
                <a16:creationId xmlns:a16="http://schemas.microsoft.com/office/drawing/2014/main" id="{4F5093E0-38F2-5C2A-5264-A21B8E89E3D4}"/>
              </a:ext>
            </a:extLst>
          </p:cNvPr>
          <p:cNvGrpSpPr>
            <a:grpSpLocks noChangeAspect="1"/>
          </p:cNvGrpSpPr>
          <p:nvPr/>
        </p:nvGrpSpPr>
        <p:grpSpPr>
          <a:xfrm>
            <a:off x="37539" y="425638"/>
            <a:ext cx="5476736" cy="2900957"/>
            <a:chOff x="1" y="319089"/>
            <a:chExt cx="5476736" cy="2900957"/>
          </a:xfrm>
        </p:grpSpPr>
        <p:sp>
          <p:nvSpPr>
            <p:cNvPr id="20" name="TextBox 19">
              <a:extLst>
                <a:ext uri="{FF2B5EF4-FFF2-40B4-BE49-F238E27FC236}">
                  <a16:creationId xmlns:a16="http://schemas.microsoft.com/office/drawing/2014/main" id="{5006D1B2-0491-F775-A241-C2F399B54359}"/>
                </a:ext>
              </a:extLst>
            </p:cNvPr>
            <p:cNvSpPr txBox="1"/>
            <p:nvPr/>
          </p:nvSpPr>
          <p:spPr>
            <a:xfrm>
              <a:off x="4671858" y="339018"/>
              <a:ext cx="766618" cy="369332"/>
            </a:xfrm>
            <a:prstGeom prst="rect">
              <a:avLst/>
            </a:prstGeom>
            <a:noFill/>
            <a:ln>
              <a:solidFill>
                <a:schemeClr val="tx1"/>
              </a:solidFill>
            </a:ln>
          </p:spPr>
          <p:txBody>
            <a:bodyPr wrap="square" rtlCol="0">
              <a:spAutoFit/>
            </a:bodyPr>
            <a:lstStyle/>
            <a:p>
              <a:r>
                <a:rPr lang="en-US" dirty="0"/>
                <a:t>Run 1</a:t>
              </a:r>
            </a:p>
          </p:txBody>
        </p:sp>
        <p:pic>
          <p:nvPicPr>
            <p:cNvPr id="15" name="Picture 14">
              <a:extLst>
                <a:ext uri="{FF2B5EF4-FFF2-40B4-BE49-F238E27FC236}">
                  <a16:creationId xmlns:a16="http://schemas.microsoft.com/office/drawing/2014/main" id="{FF65CED0-4595-4887-4072-DA6547CDA09D}"/>
                </a:ext>
              </a:extLst>
            </p:cNvPr>
            <p:cNvPicPr>
              <a:picLocks noChangeAspect="1"/>
            </p:cNvPicPr>
            <p:nvPr/>
          </p:nvPicPr>
          <p:blipFill>
            <a:blip r:embed="rId4"/>
            <a:stretch>
              <a:fillRect/>
            </a:stretch>
          </p:blipFill>
          <p:spPr>
            <a:xfrm>
              <a:off x="1" y="319089"/>
              <a:ext cx="4512224" cy="2900957"/>
            </a:xfrm>
            <a:prstGeom prst="rect">
              <a:avLst/>
            </a:prstGeom>
            <a:ln>
              <a:noFill/>
            </a:ln>
          </p:spPr>
        </p:pic>
        <p:pic>
          <p:nvPicPr>
            <p:cNvPr id="13" name="Picture 12">
              <a:extLst>
                <a:ext uri="{FF2B5EF4-FFF2-40B4-BE49-F238E27FC236}">
                  <a16:creationId xmlns:a16="http://schemas.microsoft.com/office/drawing/2014/main" id="{6475914B-D37D-E2FF-0E81-2A2AE600FD1C}"/>
                </a:ext>
              </a:extLst>
            </p:cNvPr>
            <p:cNvPicPr>
              <a:picLocks noChangeAspect="1"/>
            </p:cNvPicPr>
            <p:nvPr/>
          </p:nvPicPr>
          <p:blipFill>
            <a:blip r:embed="rId5"/>
            <a:stretch>
              <a:fillRect/>
            </a:stretch>
          </p:blipFill>
          <p:spPr>
            <a:xfrm>
              <a:off x="3525017" y="1409847"/>
              <a:ext cx="1951720" cy="1177311"/>
            </a:xfrm>
            <a:prstGeom prst="rect">
              <a:avLst/>
            </a:prstGeom>
            <a:ln>
              <a:solidFill>
                <a:schemeClr val="tx1"/>
              </a:solidFill>
            </a:ln>
          </p:spPr>
        </p:pic>
      </p:grpSp>
      <p:grpSp>
        <p:nvGrpSpPr>
          <p:cNvPr id="34" name="Group 33">
            <a:extLst>
              <a:ext uri="{FF2B5EF4-FFF2-40B4-BE49-F238E27FC236}">
                <a16:creationId xmlns:a16="http://schemas.microsoft.com/office/drawing/2014/main" id="{60C8DBCB-44DE-7AD2-1C5C-ADEFAD9C8BF7}"/>
              </a:ext>
            </a:extLst>
          </p:cNvPr>
          <p:cNvGrpSpPr>
            <a:grpSpLocks noChangeAspect="1"/>
          </p:cNvGrpSpPr>
          <p:nvPr/>
        </p:nvGrpSpPr>
        <p:grpSpPr>
          <a:xfrm>
            <a:off x="3562837" y="2757756"/>
            <a:ext cx="2090484" cy="2813075"/>
            <a:chOff x="3759200" y="3232967"/>
            <a:chExt cx="2697018" cy="3629263"/>
          </a:xfrm>
        </p:grpSpPr>
        <p:grpSp>
          <p:nvGrpSpPr>
            <p:cNvPr id="32" name="Group 31">
              <a:extLst>
                <a:ext uri="{FF2B5EF4-FFF2-40B4-BE49-F238E27FC236}">
                  <a16:creationId xmlns:a16="http://schemas.microsoft.com/office/drawing/2014/main" id="{3C1B31FB-5D61-9C3D-7C7A-F43EFD5DEE58}"/>
                </a:ext>
              </a:extLst>
            </p:cNvPr>
            <p:cNvGrpSpPr>
              <a:grpSpLocks noChangeAspect="1"/>
            </p:cNvGrpSpPr>
            <p:nvPr/>
          </p:nvGrpSpPr>
          <p:grpSpPr>
            <a:xfrm>
              <a:off x="3759200" y="3232967"/>
              <a:ext cx="2697018" cy="1794366"/>
              <a:chOff x="3759200" y="3232967"/>
              <a:chExt cx="2697018" cy="1794366"/>
            </a:xfrm>
          </p:grpSpPr>
          <p:pic>
            <p:nvPicPr>
              <p:cNvPr id="21" name="Picture 20">
                <a:extLst>
                  <a:ext uri="{FF2B5EF4-FFF2-40B4-BE49-F238E27FC236}">
                    <a16:creationId xmlns:a16="http://schemas.microsoft.com/office/drawing/2014/main" id="{6548C76F-B508-276D-C10D-1A6A6E11B47B}"/>
                  </a:ext>
                </a:extLst>
              </p:cNvPr>
              <p:cNvPicPr>
                <a:picLocks noChangeAspect="1"/>
              </p:cNvPicPr>
              <p:nvPr/>
            </p:nvPicPr>
            <p:blipFill rotWithShape="1">
              <a:blip r:embed="rId6"/>
              <a:srcRect l="498" t="34880" r="12912" b="8227"/>
              <a:stretch/>
            </p:blipFill>
            <p:spPr>
              <a:xfrm>
                <a:off x="3759200" y="3558751"/>
                <a:ext cx="2697018" cy="1468582"/>
              </a:xfrm>
              <a:prstGeom prst="rect">
                <a:avLst/>
              </a:prstGeom>
            </p:spPr>
          </p:pic>
          <p:sp>
            <p:nvSpPr>
              <p:cNvPr id="30" name="TextBox 29">
                <a:extLst>
                  <a:ext uri="{FF2B5EF4-FFF2-40B4-BE49-F238E27FC236}">
                    <a16:creationId xmlns:a16="http://schemas.microsoft.com/office/drawing/2014/main" id="{9AD088DF-DF0B-39FB-E41A-BE4556EAB7CB}"/>
                  </a:ext>
                </a:extLst>
              </p:cNvPr>
              <p:cNvSpPr txBox="1"/>
              <p:nvPr/>
            </p:nvSpPr>
            <p:spPr>
              <a:xfrm>
                <a:off x="3759200" y="3232967"/>
                <a:ext cx="2517993" cy="476490"/>
              </a:xfrm>
              <a:prstGeom prst="rect">
                <a:avLst/>
              </a:prstGeom>
              <a:noFill/>
            </p:spPr>
            <p:txBody>
              <a:bodyPr wrap="square" rtlCol="0">
                <a:spAutoFit/>
              </a:bodyPr>
              <a:lstStyle/>
              <a:p>
                <a:r>
                  <a:rPr lang="en-US" sz="900" dirty="0"/>
                  <a:t>Average Transition Potential values for Forest to Other</a:t>
                </a:r>
              </a:p>
            </p:txBody>
          </p:sp>
        </p:grpSp>
        <p:grpSp>
          <p:nvGrpSpPr>
            <p:cNvPr id="33" name="Group 32">
              <a:extLst>
                <a:ext uri="{FF2B5EF4-FFF2-40B4-BE49-F238E27FC236}">
                  <a16:creationId xmlns:a16="http://schemas.microsoft.com/office/drawing/2014/main" id="{5798A65B-F780-1F11-5289-C9ACA2926240}"/>
                </a:ext>
              </a:extLst>
            </p:cNvPr>
            <p:cNvGrpSpPr>
              <a:grpSpLocks noChangeAspect="1"/>
            </p:cNvGrpSpPr>
            <p:nvPr/>
          </p:nvGrpSpPr>
          <p:grpSpPr>
            <a:xfrm>
              <a:off x="3759200" y="5000768"/>
              <a:ext cx="2697018" cy="1861462"/>
              <a:chOff x="3759200" y="5158196"/>
              <a:chExt cx="2697018" cy="1861462"/>
            </a:xfrm>
          </p:grpSpPr>
          <p:pic>
            <p:nvPicPr>
              <p:cNvPr id="23" name="Picture 22">
                <a:extLst>
                  <a:ext uri="{FF2B5EF4-FFF2-40B4-BE49-F238E27FC236}">
                    <a16:creationId xmlns:a16="http://schemas.microsoft.com/office/drawing/2014/main" id="{93B31A47-1C6D-0B71-F1BB-4618440DEBC5}"/>
                  </a:ext>
                </a:extLst>
              </p:cNvPr>
              <p:cNvPicPr>
                <a:picLocks noChangeAspect="1"/>
              </p:cNvPicPr>
              <p:nvPr/>
            </p:nvPicPr>
            <p:blipFill rotWithShape="1">
              <a:blip r:embed="rId7"/>
              <a:srcRect l="3466" t="37782" r="13498" b="4901"/>
              <a:stretch/>
            </p:blipFill>
            <p:spPr>
              <a:xfrm>
                <a:off x="3759200" y="5551076"/>
                <a:ext cx="2697018" cy="1468582"/>
              </a:xfrm>
              <a:prstGeom prst="rect">
                <a:avLst/>
              </a:prstGeom>
            </p:spPr>
          </p:pic>
          <p:sp>
            <p:nvSpPr>
              <p:cNvPr id="31" name="TextBox 30">
                <a:extLst>
                  <a:ext uri="{FF2B5EF4-FFF2-40B4-BE49-F238E27FC236}">
                    <a16:creationId xmlns:a16="http://schemas.microsoft.com/office/drawing/2014/main" id="{658E4A97-80DC-05FC-1FE4-9FC2C9EC1340}"/>
                  </a:ext>
                </a:extLst>
              </p:cNvPr>
              <p:cNvSpPr txBox="1"/>
              <p:nvPr/>
            </p:nvSpPr>
            <p:spPr>
              <a:xfrm>
                <a:off x="3759200" y="5158196"/>
                <a:ext cx="2558472" cy="476490"/>
              </a:xfrm>
              <a:prstGeom prst="rect">
                <a:avLst/>
              </a:prstGeom>
              <a:noFill/>
            </p:spPr>
            <p:txBody>
              <a:bodyPr wrap="square" rtlCol="0">
                <a:spAutoFit/>
              </a:bodyPr>
              <a:lstStyle/>
              <a:p>
                <a:r>
                  <a:rPr lang="en-US" sz="900" dirty="0"/>
                  <a:t>Average Transition Potential values for Forest to Built</a:t>
                </a:r>
              </a:p>
            </p:txBody>
          </p:sp>
        </p:grpSp>
      </p:grpSp>
      <p:grpSp>
        <p:nvGrpSpPr>
          <p:cNvPr id="37" name="Group 36">
            <a:extLst>
              <a:ext uri="{FF2B5EF4-FFF2-40B4-BE49-F238E27FC236}">
                <a16:creationId xmlns:a16="http://schemas.microsoft.com/office/drawing/2014/main" id="{298EDB1A-6166-2DE9-4972-0C3FE4F0AD73}"/>
              </a:ext>
            </a:extLst>
          </p:cNvPr>
          <p:cNvGrpSpPr/>
          <p:nvPr/>
        </p:nvGrpSpPr>
        <p:grpSpPr>
          <a:xfrm>
            <a:off x="9790062" y="3509648"/>
            <a:ext cx="2292618" cy="2846702"/>
            <a:chOff x="6906800" y="3617046"/>
            <a:chExt cx="2743200" cy="3563897"/>
          </a:xfrm>
        </p:grpSpPr>
        <p:pic>
          <p:nvPicPr>
            <p:cNvPr id="25" name="Picture 24">
              <a:extLst>
                <a:ext uri="{FF2B5EF4-FFF2-40B4-BE49-F238E27FC236}">
                  <a16:creationId xmlns:a16="http://schemas.microsoft.com/office/drawing/2014/main" id="{E5FF62E7-F99C-5793-31CC-F12F716A637D}"/>
                </a:ext>
              </a:extLst>
            </p:cNvPr>
            <p:cNvPicPr>
              <a:picLocks noChangeAspect="1"/>
            </p:cNvPicPr>
            <p:nvPr/>
          </p:nvPicPr>
          <p:blipFill rotWithShape="1">
            <a:blip r:embed="rId8"/>
            <a:srcRect t="37992" r="24410"/>
            <a:stretch/>
          </p:blipFill>
          <p:spPr>
            <a:xfrm>
              <a:off x="6906800" y="3906486"/>
              <a:ext cx="2743200" cy="1517909"/>
            </a:xfrm>
            <a:prstGeom prst="rect">
              <a:avLst/>
            </a:prstGeom>
          </p:spPr>
        </p:pic>
        <p:pic>
          <p:nvPicPr>
            <p:cNvPr id="27" name="Picture 26">
              <a:extLst>
                <a:ext uri="{FF2B5EF4-FFF2-40B4-BE49-F238E27FC236}">
                  <a16:creationId xmlns:a16="http://schemas.microsoft.com/office/drawing/2014/main" id="{BB2F1430-49BB-9CE9-35B1-153B260AAA99}"/>
                </a:ext>
              </a:extLst>
            </p:cNvPr>
            <p:cNvPicPr>
              <a:picLocks noChangeAspect="1"/>
            </p:cNvPicPr>
            <p:nvPr/>
          </p:nvPicPr>
          <p:blipFill rotWithShape="1">
            <a:blip r:embed="rId9"/>
            <a:srcRect l="1026" t="37636" r="25389" b="2001"/>
            <a:stretch/>
          </p:blipFill>
          <p:spPr>
            <a:xfrm>
              <a:off x="6906800" y="5663033"/>
              <a:ext cx="2705488" cy="1517910"/>
            </a:xfrm>
            <a:prstGeom prst="rect">
              <a:avLst/>
            </a:prstGeom>
          </p:spPr>
        </p:pic>
        <p:sp>
          <p:nvSpPr>
            <p:cNvPr id="35" name="TextBox 34">
              <a:extLst>
                <a:ext uri="{FF2B5EF4-FFF2-40B4-BE49-F238E27FC236}">
                  <a16:creationId xmlns:a16="http://schemas.microsoft.com/office/drawing/2014/main" id="{6B37CA80-C7EB-6069-19B7-C115F664689E}"/>
                </a:ext>
              </a:extLst>
            </p:cNvPr>
            <p:cNvSpPr txBox="1"/>
            <p:nvPr/>
          </p:nvSpPr>
          <p:spPr>
            <a:xfrm>
              <a:off x="6997631" y="3617046"/>
              <a:ext cx="2648836" cy="369332"/>
            </a:xfrm>
            <a:prstGeom prst="rect">
              <a:avLst/>
            </a:prstGeom>
            <a:noFill/>
          </p:spPr>
          <p:txBody>
            <a:bodyPr wrap="square" rtlCol="0">
              <a:spAutoFit/>
            </a:bodyPr>
            <a:lstStyle/>
            <a:p>
              <a:r>
                <a:rPr lang="en-US" sz="900" dirty="0"/>
                <a:t>Average Transition Potential values for Forest to Other </a:t>
              </a:r>
            </a:p>
          </p:txBody>
        </p:sp>
        <p:sp>
          <p:nvSpPr>
            <p:cNvPr id="36" name="TextBox 35">
              <a:extLst>
                <a:ext uri="{FF2B5EF4-FFF2-40B4-BE49-F238E27FC236}">
                  <a16:creationId xmlns:a16="http://schemas.microsoft.com/office/drawing/2014/main" id="{599CB01A-3E6A-1369-4C41-2F75D56E07B4}"/>
                </a:ext>
              </a:extLst>
            </p:cNvPr>
            <p:cNvSpPr txBox="1"/>
            <p:nvPr/>
          </p:nvSpPr>
          <p:spPr>
            <a:xfrm>
              <a:off x="6997631" y="5360532"/>
              <a:ext cx="2648836" cy="369332"/>
            </a:xfrm>
            <a:prstGeom prst="rect">
              <a:avLst/>
            </a:prstGeom>
            <a:noFill/>
          </p:spPr>
          <p:txBody>
            <a:bodyPr wrap="square" rtlCol="0">
              <a:spAutoFit/>
            </a:bodyPr>
            <a:lstStyle/>
            <a:p>
              <a:r>
                <a:rPr lang="en-US" sz="900" dirty="0"/>
                <a:t>Average Transition Potential values for Forest to Other </a:t>
              </a:r>
            </a:p>
          </p:txBody>
        </p:sp>
      </p:grpSp>
      <p:sp>
        <p:nvSpPr>
          <p:cNvPr id="38" name="TextBox 37">
            <a:extLst>
              <a:ext uri="{FF2B5EF4-FFF2-40B4-BE49-F238E27FC236}">
                <a16:creationId xmlns:a16="http://schemas.microsoft.com/office/drawing/2014/main" id="{7A0F2150-6AE6-7C70-2D15-7C33DD328EE3}"/>
              </a:ext>
            </a:extLst>
          </p:cNvPr>
          <p:cNvSpPr txBox="1"/>
          <p:nvPr/>
        </p:nvSpPr>
        <p:spPr>
          <a:xfrm>
            <a:off x="11805589" y="3370599"/>
            <a:ext cx="277091" cy="369332"/>
          </a:xfrm>
          <a:prstGeom prst="rect">
            <a:avLst/>
          </a:prstGeom>
          <a:noFill/>
        </p:spPr>
        <p:txBody>
          <a:bodyPr wrap="square" rtlCol="0">
            <a:spAutoFit/>
          </a:bodyPr>
          <a:lstStyle/>
          <a:p>
            <a:r>
              <a:rPr lang="en-US" dirty="0"/>
              <a:t>f</a:t>
            </a:r>
          </a:p>
        </p:txBody>
      </p:sp>
      <p:sp>
        <p:nvSpPr>
          <p:cNvPr id="39" name="TextBox 38">
            <a:extLst>
              <a:ext uri="{FF2B5EF4-FFF2-40B4-BE49-F238E27FC236}">
                <a16:creationId xmlns:a16="http://schemas.microsoft.com/office/drawing/2014/main" id="{84D08147-79B4-831F-3C9D-075CB11BD4E6}"/>
              </a:ext>
            </a:extLst>
          </p:cNvPr>
          <p:cNvSpPr txBox="1"/>
          <p:nvPr/>
        </p:nvSpPr>
        <p:spPr>
          <a:xfrm>
            <a:off x="5467849" y="2741318"/>
            <a:ext cx="277091" cy="369332"/>
          </a:xfrm>
          <a:prstGeom prst="rect">
            <a:avLst/>
          </a:prstGeom>
          <a:noFill/>
        </p:spPr>
        <p:txBody>
          <a:bodyPr wrap="square" rtlCol="0">
            <a:spAutoFit/>
          </a:bodyPr>
          <a:lstStyle/>
          <a:p>
            <a:r>
              <a:rPr lang="en-US" dirty="0"/>
              <a:t>b</a:t>
            </a:r>
          </a:p>
        </p:txBody>
      </p:sp>
      <p:sp>
        <p:nvSpPr>
          <p:cNvPr id="41" name="TextBox 40">
            <a:extLst>
              <a:ext uri="{FF2B5EF4-FFF2-40B4-BE49-F238E27FC236}">
                <a16:creationId xmlns:a16="http://schemas.microsoft.com/office/drawing/2014/main" id="{60555F1A-C8D6-E935-0099-102CB06BC6DF}"/>
              </a:ext>
            </a:extLst>
          </p:cNvPr>
          <p:cNvSpPr txBox="1"/>
          <p:nvPr/>
        </p:nvSpPr>
        <p:spPr>
          <a:xfrm>
            <a:off x="-1"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In Stage 2 of Run 1, the number of pixels that transitioned from Forest to Other, Forest to Built, and Other to Built are 5247, 5247, and 5687 respectively in 2035 as shown in table a. </a:t>
            </a:r>
          </a:p>
          <a:p>
            <a:r>
              <a:rPr lang="en-US" dirty="0"/>
              <a:t>The transition potential values for Forest to Other and Forest to Built are identical as shown in tables b and c. Therefore, using Table b, the forest category has the highest average value of 0.004523, pixels will be allocated to these first before the rest. </a:t>
            </a:r>
            <a:endParaRPr lang="en-US" dirty="0">
              <a:sym typeface="Arial"/>
            </a:endParaRPr>
          </a:p>
        </p:txBody>
      </p:sp>
      <p:sp>
        <p:nvSpPr>
          <p:cNvPr id="42" name="TextBox 41">
            <a:extLst>
              <a:ext uri="{FF2B5EF4-FFF2-40B4-BE49-F238E27FC236}">
                <a16:creationId xmlns:a16="http://schemas.microsoft.com/office/drawing/2014/main" id="{25DE2D63-1F8C-030F-AD04-59C640A64C39}"/>
              </a:ext>
            </a:extLst>
          </p:cNvPr>
          <p:cNvSpPr txBox="1"/>
          <p:nvPr/>
        </p:nvSpPr>
        <p:spPr>
          <a:xfrm>
            <a:off x="6096000"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Just like Run 1, Run 2 also had the same quantities that transitioned from Forest to Other, Forest to Built, and Other to Built as shown in table e. </a:t>
            </a:r>
          </a:p>
          <a:p>
            <a:endParaRPr lang="en-US" dirty="0"/>
          </a:p>
          <a:p>
            <a:r>
              <a:rPr lang="en-US" dirty="0"/>
              <a:t>Similar to Run 1, The transition potentials for Forest to Other and Forest to Built are the same although this run has relatively higher average transition values. Forest has the highest of 0.004735 hence pixels will be allocated first to areas of forest around 10m-65m. </a:t>
            </a:r>
            <a:endParaRPr lang="en-US" dirty="0">
              <a:sym typeface="Arial"/>
            </a:endParaRPr>
          </a:p>
        </p:txBody>
      </p:sp>
      <p:sp>
        <p:nvSpPr>
          <p:cNvPr id="43" name="TextBox 42">
            <a:extLst>
              <a:ext uri="{FF2B5EF4-FFF2-40B4-BE49-F238E27FC236}">
                <a16:creationId xmlns:a16="http://schemas.microsoft.com/office/drawing/2014/main" id="{86EBA81C-C6EA-1D0C-EFF4-C950C8119B5F}"/>
              </a:ext>
            </a:extLst>
          </p:cNvPr>
          <p:cNvSpPr txBox="1"/>
          <p:nvPr/>
        </p:nvSpPr>
        <p:spPr>
          <a:xfrm>
            <a:off x="5335339" y="1205471"/>
            <a:ext cx="277091" cy="369332"/>
          </a:xfrm>
          <a:prstGeom prst="rect">
            <a:avLst/>
          </a:prstGeom>
          <a:noFill/>
        </p:spPr>
        <p:txBody>
          <a:bodyPr wrap="square" rtlCol="0">
            <a:spAutoFit/>
          </a:bodyPr>
          <a:lstStyle/>
          <a:p>
            <a:r>
              <a:rPr lang="en-US" dirty="0"/>
              <a:t>a</a:t>
            </a:r>
          </a:p>
        </p:txBody>
      </p:sp>
      <p:sp>
        <p:nvSpPr>
          <p:cNvPr id="44" name="TextBox 43">
            <a:extLst>
              <a:ext uri="{FF2B5EF4-FFF2-40B4-BE49-F238E27FC236}">
                <a16:creationId xmlns:a16="http://schemas.microsoft.com/office/drawing/2014/main" id="{A5C6471F-DCF7-8BE3-2332-134AD4A12F36}"/>
              </a:ext>
            </a:extLst>
          </p:cNvPr>
          <p:cNvSpPr txBox="1"/>
          <p:nvPr/>
        </p:nvSpPr>
        <p:spPr>
          <a:xfrm>
            <a:off x="11907191" y="1781764"/>
            <a:ext cx="277091" cy="369332"/>
          </a:xfrm>
          <a:prstGeom prst="rect">
            <a:avLst/>
          </a:prstGeom>
          <a:noFill/>
        </p:spPr>
        <p:txBody>
          <a:bodyPr wrap="square" rtlCol="0">
            <a:spAutoFit/>
          </a:bodyPr>
          <a:lstStyle/>
          <a:p>
            <a:r>
              <a:rPr lang="en-US" dirty="0"/>
              <a:t>e</a:t>
            </a:r>
          </a:p>
        </p:txBody>
      </p:sp>
      <p:sp>
        <p:nvSpPr>
          <p:cNvPr id="45" name="TextBox 44">
            <a:extLst>
              <a:ext uri="{FF2B5EF4-FFF2-40B4-BE49-F238E27FC236}">
                <a16:creationId xmlns:a16="http://schemas.microsoft.com/office/drawing/2014/main" id="{E49625A5-CD28-D4BC-13C4-DBE99CD12E18}"/>
              </a:ext>
            </a:extLst>
          </p:cNvPr>
          <p:cNvSpPr txBox="1"/>
          <p:nvPr/>
        </p:nvSpPr>
        <p:spPr>
          <a:xfrm>
            <a:off x="5455776" y="4216438"/>
            <a:ext cx="277091" cy="369332"/>
          </a:xfrm>
          <a:prstGeom prst="rect">
            <a:avLst/>
          </a:prstGeom>
          <a:noFill/>
        </p:spPr>
        <p:txBody>
          <a:bodyPr wrap="square" rtlCol="0">
            <a:spAutoFit/>
          </a:bodyPr>
          <a:lstStyle/>
          <a:p>
            <a:r>
              <a:rPr lang="en-US" dirty="0"/>
              <a:t>c</a:t>
            </a:r>
          </a:p>
        </p:txBody>
      </p:sp>
      <p:sp>
        <p:nvSpPr>
          <p:cNvPr id="46" name="TextBox 45">
            <a:extLst>
              <a:ext uri="{FF2B5EF4-FFF2-40B4-BE49-F238E27FC236}">
                <a16:creationId xmlns:a16="http://schemas.microsoft.com/office/drawing/2014/main" id="{F23B994B-FE4F-7A72-6F2D-B91B00F83011}"/>
              </a:ext>
            </a:extLst>
          </p:cNvPr>
          <p:cNvSpPr txBox="1"/>
          <p:nvPr/>
        </p:nvSpPr>
        <p:spPr>
          <a:xfrm>
            <a:off x="11878549" y="4927363"/>
            <a:ext cx="277091" cy="369332"/>
          </a:xfrm>
          <a:prstGeom prst="rect">
            <a:avLst/>
          </a:prstGeom>
          <a:noFill/>
        </p:spPr>
        <p:txBody>
          <a:bodyPr wrap="square" rtlCol="0">
            <a:spAutoFit/>
          </a:bodyPr>
          <a:lstStyle/>
          <a:p>
            <a:r>
              <a:rPr lang="en-US" dirty="0"/>
              <a:t>g</a:t>
            </a:r>
          </a:p>
        </p:txBody>
      </p:sp>
    </p:spTree>
    <p:extLst>
      <p:ext uri="{BB962C8B-B14F-4D97-AF65-F5344CB8AC3E}">
        <p14:creationId xmlns:p14="http://schemas.microsoft.com/office/powerpoint/2010/main" val="213591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9" name="Title 1">
            <a:extLst>
              <a:ext uri="{FF2B5EF4-FFF2-40B4-BE49-F238E27FC236}">
                <a16:creationId xmlns:a16="http://schemas.microsoft.com/office/drawing/2014/main" id="{2BA7BF3F-F4C9-93BE-7595-AC2C9A7454E7}"/>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1985 - 2085 ( 2085| 1985)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539821A-5A3C-CAB8-9145-159512EF8E21}"/>
              </a:ext>
            </a:extLst>
          </p:cNvPr>
          <p:cNvSpPr txBox="1"/>
          <p:nvPr/>
        </p:nvSpPr>
        <p:spPr>
          <a:xfrm>
            <a:off x="3823855" y="5902036"/>
            <a:ext cx="184731" cy="369332"/>
          </a:xfrm>
          <a:prstGeom prst="rect">
            <a:avLst/>
          </a:prstGeom>
          <a:noFill/>
        </p:spPr>
        <p:txBody>
          <a:bodyPr wrap="none" rtlCol="0">
            <a:spAutoFit/>
          </a:bodyPr>
          <a:lstStyle/>
          <a:p>
            <a:endParaRPr lang="en-US" dirty="0"/>
          </a:p>
        </p:txBody>
      </p:sp>
      <p:grpSp>
        <p:nvGrpSpPr>
          <p:cNvPr id="28" name="Group 27">
            <a:extLst>
              <a:ext uri="{FF2B5EF4-FFF2-40B4-BE49-F238E27FC236}">
                <a16:creationId xmlns:a16="http://schemas.microsoft.com/office/drawing/2014/main" id="{C921888D-C3BD-1776-DA90-3026E625392F}"/>
              </a:ext>
            </a:extLst>
          </p:cNvPr>
          <p:cNvGrpSpPr>
            <a:grpSpLocks noChangeAspect="1"/>
          </p:cNvGrpSpPr>
          <p:nvPr/>
        </p:nvGrpSpPr>
        <p:grpSpPr>
          <a:xfrm>
            <a:off x="6273553" y="434369"/>
            <a:ext cx="5915803" cy="5451666"/>
            <a:chOff x="6211993" y="362877"/>
            <a:chExt cx="5915803" cy="5451666"/>
          </a:xfrm>
        </p:grpSpPr>
        <p:grpSp>
          <p:nvGrpSpPr>
            <p:cNvPr id="19" name="Group 18">
              <a:extLst>
                <a:ext uri="{FF2B5EF4-FFF2-40B4-BE49-F238E27FC236}">
                  <a16:creationId xmlns:a16="http://schemas.microsoft.com/office/drawing/2014/main" id="{D74286C4-D1C6-F044-D397-F7D5135DFA62}"/>
                </a:ext>
              </a:extLst>
            </p:cNvPr>
            <p:cNvGrpSpPr/>
            <p:nvPr/>
          </p:nvGrpSpPr>
          <p:grpSpPr>
            <a:xfrm>
              <a:off x="9634287" y="4183935"/>
              <a:ext cx="2493509" cy="1630608"/>
              <a:chOff x="9739778" y="4003020"/>
              <a:chExt cx="2579100" cy="1686580"/>
            </a:xfrm>
          </p:grpSpPr>
          <p:pic>
            <p:nvPicPr>
              <p:cNvPr id="7" name="Picture 6">
                <a:extLst>
                  <a:ext uri="{FF2B5EF4-FFF2-40B4-BE49-F238E27FC236}">
                    <a16:creationId xmlns:a16="http://schemas.microsoft.com/office/drawing/2014/main" id="{168BD174-BC9F-A620-74FE-6321897E904E}"/>
                  </a:ext>
                </a:extLst>
              </p:cNvPr>
              <p:cNvPicPr>
                <a:picLocks noChangeAspect="1"/>
              </p:cNvPicPr>
              <p:nvPr/>
            </p:nvPicPr>
            <p:blipFill rotWithShape="1">
              <a:blip r:embed="rId2"/>
              <a:srcRect l="2264" t="21702" r="2441" b="692"/>
              <a:stretch/>
            </p:blipFill>
            <p:spPr>
              <a:xfrm>
                <a:off x="9739778" y="4269679"/>
                <a:ext cx="2579099" cy="1419921"/>
              </a:xfrm>
              <a:prstGeom prst="rect">
                <a:avLst/>
              </a:prstGeom>
            </p:spPr>
          </p:pic>
          <p:sp>
            <p:nvSpPr>
              <p:cNvPr id="10" name="TextBox 9">
                <a:extLst>
                  <a:ext uri="{FF2B5EF4-FFF2-40B4-BE49-F238E27FC236}">
                    <a16:creationId xmlns:a16="http://schemas.microsoft.com/office/drawing/2014/main" id="{0117C982-1C6D-1D59-AAF2-1FDDB43D6A5C}"/>
                  </a:ext>
                </a:extLst>
              </p:cNvPr>
              <p:cNvSpPr txBox="1"/>
              <p:nvPr/>
            </p:nvSpPr>
            <p:spPr>
              <a:xfrm>
                <a:off x="9739779" y="4003020"/>
                <a:ext cx="2579099" cy="246221"/>
              </a:xfrm>
              <a:prstGeom prst="rect">
                <a:avLst/>
              </a:prstGeom>
              <a:noFill/>
              <a:ln>
                <a:noFill/>
              </a:ln>
            </p:spPr>
            <p:txBody>
              <a:bodyPr wrap="square" rtlCol="0">
                <a:spAutoFit/>
              </a:bodyPr>
              <a:lstStyle/>
              <a:p>
                <a:r>
                  <a:rPr lang="en-US" sz="1000" dirty="0"/>
                  <a:t>Area: Simulated Change from 1985-2085</a:t>
                </a:r>
              </a:p>
            </p:txBody>
          </p:sp>
        </p:grpSp>
        <p:grpSp>
          <p:nvGrpSpPr>
            <p:cNvPr id="24" name="Group 23">
              <a:extLst>
                <a:ext uri="{FF2B5EF4-FFF2-40B4-BE49-F238E27FC236}">
                  <a16:creationId xmlns:a16="http://schemas.microsoft.com/office/drawing/2014/main" id="{0FB9D7A5-3066-932F-D055-579E54702260}"/>
                </a:ext>
              </a:extLst>
            </p:cNvPr>
            <p:cNvGrpSpPr>
              <a:grpSpLocks noChangeAspect="1"/>
            </p:cNvGrpSpPr>
            <p:nvPr/>
          </p:nvGrpSpPr>
          <p:grpSpPr>
            <a:xfrm>
              <a:off x="6414492" y="362877"/>
              <a:ext cx="5713304" cy="3793353"/>
              <a:chOff x="5939548" y="387828"/>
              <a:chExt cx="5342105" cy="3546895"/>
            </a:xfrm>
          </p:grpSpPr>
          <p:pic>
            <p:nvPicPr>
              <p:cNvPr id="11" name="Picture 10">
                <a:extLst>
                  <a:ext uri="{FF2B5EF4-FFF2-40B4-BE49-F238E27FC236}">
                    <a16:creationId xmlns:a16="http://schemas.microsoft.com/office/drawing/2014/main" id="{97FA377F-497C-8617-034F-0B7CF5A96875}"/>
                  </a:ext>
                </a:extLst>
              </p:cNvPr>
              <p:cNvPicPr>
                <a:picLocks noChangeAspect="1"/>
              </p:cNvPicPr>
              <p:nvPr/>
            </p:nvPicPr>
            <p:blipFill>
              <a:blip r:embed="rId3"/>
              <a:stretch>
                <a:fillRect/>
              </a:stretch>
            </p:blipFill>
            <p:spPr>
              <a:xfrm>
                <a:off x="5939548" y="387828"/>
                <a:ext cx="5342105" cy="3546895"/>
              </a:xfrm>
              <a:prstGeom prst="rect">
                <a:avLst/>
              </a:prstGeom>
              <a:ln>
                <a:solidFill>
                  <a:schemeClr val="tx1"/>
                </a:solidFill>
              </a:ln>
            </p:spPr>
          </p:pic>
          <p:sp>
            <p:nvSpPr>
              <p:cNvPr id="18" name="TextBox 17">
                <a:extLst>
                  <a:ext uri="{FF2B5EF4-FFF2-40B4-BE49-F238E27FC236}">
                    <a16:creationId xmlns:a16="http://schemas.microsoft.com/office/drawing/2014/main" id="{17B6C1C8-B4C8-61F2-1C22-C5E0FBFF7DFD}"/>
                  </a:ext>
                </a:extLst>
              </p:cNvPr>
              <p:cNvSpPr txBox="1"/>
              <p:nvPr/>
            </p:nvSpPr>
            <p:spPr>
              <a:xfrm>
                <a:off x="10420927" y="3429000"/>
                <a:ext cx="766183" cy="345336"/>
              </a:xfrm>
              <a:prstGeom prst="rect">
                <a:avLst/>
              </a:prstGeom>
              <a:noFill/>
              <a:ln>
                <a:solidFill>
                  <a:schemeClr val="tx1"/>
                </a:solidFill>
              </a:ln>
            </p:spPr>
            <p:txBody>
              <a:bodyPr wrap="square" rtlCol="0">
                <a:spAutoFit/>
              </a:bodyPr>
              <a:lstStyle/>
              <a:p>
                <a:r>
                  <a:rPr lang="en-US" dirty="0"/>
                  <a:t>Run 2</a:t>
                </a:r>
              </a:p>
            </p:txBody>
          </p:sp>
        </p:grpSp>
        <p:sp>
          <p:nvSpPr>
            <p:cNvPr id="23" name="TextBox 22">
              <a:extLst>
                <a:ext uri="{FF2B5EF4-FFF2-40B4-BE49-F238E27FC236}">
                  <a16:creationId xmlns:a16="http://schemas.microsoft.com/office/drawing/2014/main" id="{E8908160-266F-EA82-7F61-7D119DDA6BF4}"/>
                </a:ext>
              </a:extLst>
            </p:cNvPr>
            <p:cNvSpPr txBox="1"/>
            <p:nvPr/>
          </p:nvSpPr>
          <p:spPr>
            <a:xfrm>
              <a:off x="6211993" y="4411253"/>
              <a:ext cx="3422294" cy="1384995"/>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From table b, Forest to Other, Forest to Built, and Other to Built had transitions of 5247, 15741, and 6127 respectively in 2085. Therefore, the total transitions in 2085 is 27115.</a:t>
              </a:r>
            </a:p>
            <a:p>
              <a:endParaRPr lang="en-US" dirty="0">
                <a:sym typeface="Arial"/>
              </a:endParaRPr>
            </a:p>
          </p:txBody>
        </p:sp>
      </p:grpSp>
      <p:grpSp>
        <p:nvGrpSpPr>
          <p:cNvPr id="27" name="Group 26">
            <a:extLst>
              <a:ext uri="{FF2B5EF4-FFF2-40B4-BE49-F238E27FC236}">
                <a16:creationId xmlns:a16="http://schemas.microsoft.com/office/drawing/2014/main" id="{7CFBDBB5-D3D6-C62A-044E-DC81F804868C}"/>
              </a:ext>
            </a:extLst>
          </p:cNvPr>
          <p:cNvGrpSpPr>
            <a:grpSpLocks noChangeAspect="1"/>
          </p:cNvGrpSpPr>
          <p:nvPr/>
        </p:nvGrpSpPr>
        <p:grpSpPr>
          <a:xfrm>
            <a:off x="-188152" y="431819"/>
            <a:ext cx="5999353" cy="5654883"/>
            <a:chOff x="-93312" y="362877"/>
            <a:chExt cx="5999353" cy="5654883"/>
          </a:xfrm>
        </p:grpSpPr>
        <p:grpSp>
          <p:nvGrpSpPr>
            <p:cNvPr id="17" name="Group 16">
              <a:extLst>
                <a:ext uri="{FF2B5EF4-FFF2-40B4-BE49-F238E27FC236}">
                  <a16:creationId xmlns:a16="http://schemas.microsoft.com/office/drawing/2014/main" id="{AF259BB1-EF1A-C3E0-7740-8A102DB5033E}"/>
                </a:ext>
              </a:extLst>
            </p:cNvPr>
            <p:cNvGrpSpPr/>
            <p:nvPr/>
          </p:nvGrpSpPr>
          <p:grpSpPr>
            <a:xfrm>
              <a:off x="3326942" y="4238610"/>
              <a:ext cx="2579099" cy="1578483"/>
              <a:chOff x="6816437" y="5710039"/>
              <a:chExt cx="2579099" cy="1578483"/>
            </a:xfrm>
          </p:grpSpPr>
          <p:pic>
            <p:nvPicPr>
              <p:cNvPr id="13" name="Picture 12">
                <a:extLst>
                  <a:ext uri="{FF2B5EF4-FFF2-40B4-BE49-F238E27FC236}">
                    <a16:creationId xmlns:a16="http://schemas.microsoft.com/office/drawing/2014/main" id="{BADA786B-11CF-094D-1367-6482F7CDAD28}"/>
                  </a:ext>
                </a:extLst>
              </p:cNvPr>
              <p:cNvPicPr>
                <a:picLocks noChangeAspect="1"/>
              </p:cNvPicPr>
              <p:nvPr/>
            </p:nvPicPr>
            <p:blipFill>
              <a:blip r:embed="rId4"/>
              <a:stretch>
                <a:fillRect/>
              </a:stretch>
            </p:blipFill>
            <p:spPr>
              <a:xfrm>
                <a:off x="6816437" y="5902036"/>
                <a:ext cx="2579099" cy="1386486"/>
              </a:xfrm>
              <a:prstGeom prst="rect">
                <a:avLst/>
              </a:prstGeom>
            </p:spPr>
          </p:pic>
          <p:sp>
            <p:nvSpPr>
              <p:cNvPr id="16" name="TextBox 15">
                <a:extLst>
                  <a:ext uri="{FF2B5EF4-FFF2-40B4-BE49-F238E27FC236}">
                    <a16:creationId xmlns:a16="http://schemas.microsoft.com/office/drawing/2014/main" id="{387622F1-C980-3977-D6A1-55484C993F8B}"/>
                  </a:ext>
                </a:extLst>
              </p:cNvPr>
              <p:cNvSpPr txBox="1"/>
              <p:nvPr/>
            </p:nvSpPr>
            <p:spPr>
              <a:xfrm>
                <a:off x="6816437" y="5710039"/>
                <a:ext cx="2579099" cy="246221"/>
              </a:xfrm>
              <a:prstGeom prst="rect">
                <a:avLst/>
              </a:prstGeom>
              <a:noFill/>
              <a:ln>
                <a:noFill/>
              </a:ln>
            </p:spPr>
            <p:txBody>
              <a:bodyPr wrap="square" rtlCol="0">
                <a:spAutoFit/>
              </a:bodyPr>
              <a:lstStyle/>
              <a:p>
                <a:r>
                  <a:rPr lang="en-US" sz="1000" dirty="0"/>
                  <a:t>Area: Simulated Change from 1985-2085</a:t>
                </a:r>
              </a:p>
            </p:txBody>
          </p:sp>
        </p:grpSp>
        <p:grpSp>
          <p:nvGrpSpPr>
            <p:cNvPr id="26" name="Group 25">
              <a:extLst>
                <a:ext uri="{FF2B5EF4-FFF2-40B4-BE49-F238E27FC236}">
                  <a16:creationId xmlns:a16="http://schemas.microsoft.com/office/drawing/2014/main" id="{BBE2FFD0-4694-06B7-0FF3-6EEDF89AE6E3}"/>
                </a:ext>
              </a:extLst>
            </p:cNvPr>
            <p:cNvGrpSpPr/>
            <p:nvPr/>
          </p:nvGrpSpPr>
          <p:grpSpPr>
            <a:xfrm>
              <a:off x="96368" y="362877"/>
              <a:ext cx="5809673" cy="3790790"/>
              <a:chOff x="0" y="313937"/>
              <a:chExt cx="5438476" cy="3668646"/>
            </a:xfrm>
          </p:grpSpPr>
          <p:pic>
            <p:nvPicPr>
              <p:cNvPr id="14" name="Picture 13">
                <a:extLst>
                  <a:ext uri="{FF2B5EF4-FFF2-40B4-BE49-F238E27FC236}">
                    <a16:creationId xmlns:a16="http://schemas.microsoft.com/office/drawing/2014/main" id="{CA05D9EA-327C-32E1-8162-B047BBA4E13F}"/>
                  </a:ext>
                </a:extLst>
              </p:cNvPr>
              <p:cNvPicPr>
                <a:picLocks noChangeAspect="1"/>
              </p:cNvPicPr>
              <p:nvPr/>
            </p:nvPicPr>
            <p:blipFill>
              <a:blip r:embed="rId5"/>
              <a:stretch>
                <a:fillRect/>
              </a:stretch>
            </p:blipFill>
            <p:spPr>
              <a:xfrm>
                <a:off x="0" y="313937"/>
                <a:ext cx="5438476" cy="3668646"/>
              </a:xfrm>
              <a:prstGeom prst="rect">
                <a:avLst/>
              </a:prstGeom>
              <a:ln>
                <a:solidFill>
                  <a:schemeClr val="tx1"/>
                </a:solidFill>
              </a:ln>
            </p:spPr>
          </p:pic>
          <p:sp>
            <p:nvSpPr>
              <p:cNvPr id="20" name="TextBox 19">
                <a:extLst>
                  <a:ext uri="{FF2B5EF4-FFF2-40B4-BE49-F238E27FC236}">
                    <a16:creationId xmlns:a16="http://schemas.microsoft.com/office/drawing/2014/main" id="{5006D1B2-0491-F775-A241-C2F399B54359}"/>
                  </a:ext>
                </a:extLst>
              </p:cNvPr>
              <p:cNvSpPr txBox="1"/>
              <p:nvPr/>
            </p:nvSpPr>
            <p:spPr>
              <a:xfrm>
                <a:off x="4539085" y="3429000"/>
                <a:ext cx="766618" cy="369332"/>
              </a:xfrm>
              <a:prstGeom prst="rect">
                <a:avLst/>
              </a:prstGeom>
              <a:noFill/>
              <a:ln>
                <a:solidFill>
                  <a:schemeClr val="tx1"/>
                </a:solidFill>
              </a:ln>
            </p:spPr>
            <p:txBody>
              <a:bodyPr wrap="square" rtlCol="0">
                <a:spAutoFit/>
              </a:bodyPr>
              <a:lstStyle/>
              <a:p>
                <a:r>
                  <a:rPr lang="en-US" dirty="0"/>
                  <a:t>Run 1</a:t>
                </a:r>
              </a:p>
            </p:txBody>
          </p:sp>
        </p:grpSp>
        <p:sp>
          <p:nvSpPr>
            <p:cNvPr id="25" name="TextBox 24">
              <a:extLst>
                <a:ext uri="{FF2B5EF4-FFF2-40B4-BE49-F238E27FC236}">
                  <a16:creationId xmlns:a16="http://schemas.microsoft.com/office/drawing/2014/main" id="{CCBEA872-1C1D-94A4-BB63-DBD2A553A58B}"/>
                </a:ext>
              </a:extLst>
            </p:cNvPr>
            <p:cNvSpPr txBox="1"/>
            <p:nvPr/>
          </p:nvSpPr>
          <p:spPr>
            <a:xfrm>
              <a:off x="-93312" y="4417322"/>
              <a:ext cx="3422294" cy="1600438"/>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From table a, 10494 pixels transitioned from Forest to Other, Forest to Built also had 10494 pixels transitioning, and finally a total of 11374 pixels transitioned from Other to Built in 2085. Thus a total of 32362 pixels transitioned.</a:t>
              </a:r>
            </a:p>
            <a:p>
              <a:endParaRPr lang="en-US" dirty="0">
                <a:sym typeface="Arial"/>
              </a:endParaRPr>
            </a:p>
          </p:txBody>
        </p:sp>
      </p:grpSp>
      <p:sp>
        <p:nvSpPr>
          <p:cNvPr id="29" name="TextBox 28">
            <a:extLst>
              <a:ext uri="{FF2B5EF4-FFF2-40B4-BE49-F238E27FC236}">
                <a16:creationId xmlns:a16="http://schemas.microsoft.com/office/drawing/2014/main" id="{EF871790-467B-6C62-E744-FE55536519D2}"/>
              </a:ext>
            </a:extLst>
          </p:cNvPr>
          <p:cNvSpPr txBox="1"/>
          <p:nvPr/>
        </p:nvSpPr>
        <p:spPr>
          <a:xfrm>
            <a:off x="5765285" y="4227722"/>
            <a:ext cx="277091" cy="369332"/>
          </a:xfrm>
          <a:prstGeom prst="rect">
            <a:avLst/>
          </a:prstGeom>
          <a:noFill/>
        </p:spPr>
        <p:txBody>
          <a:bodyPr wrap="square" rtlCol="0">
            <a:spAutoFit/>
          </a:bodyPr>
          <a:lstStyle/>
          <a:p>
            <a:r>
              <a:rPr lang="en-US" dirty="0"/>
              <a:t>a</a:t>
            </a:r>
          </a:p>
        </p:txBody>
      </p:sp>
      <p:sp>
        <p:nvSpPr>
          <p:cNvPr id="30" name="TextBox 29">
            <a:extLst>
              <a:ext uri="{FF2B5EF4-FFF2-40B4-BE49-F238E27FC236}">
                <a16:creationId xmlns:a16="http://schemas.microsoft.com/office/drawing/2014/main" id="{CBB27A09-AB83-401E-AC5F-C430CBBB3857}"/>
              </a:ext>
            </a:extLst>
          </p:cNvPr>
          <p:cNvSpPr txBox="1"/>
          <p:nvPr/>
        </p:nvSpPr>
        <p:spPr>
          <a:xfrm>
            <a:off x="11949698" y="4222609"/>
            <a:ext cx="277091"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26557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7</a:t>
            </a:fld>
            <a:endParaRPr lang="en-US" dirty="0"/>
          </a:p>
        </p:txBody>
      </p:sp>
      <p:sp>
        <p:nvSpPr>
          <p:cNvPr id="16" name="Title 1">
            <a:extLst>
              <a:ext uri="{FF2B5EF4-FFF2-40B4-BE49-F238E27FC236}">
                <a16:creationId xmlns:a16="http://schemas.microsoft.com/office/drawing/2014/main" id="{FBD1DBF3-B4B3-7B5A-60B4-4C0B6A741D12}"/>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Comparison between Simulated change using Static and Dynamic Logistic Regression</a:t>
            </a:r>
            <a:endParaRPr kumimoji="0" lang="en-US" sz="26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4D91C66-C25D-2C55-053B-DE817B1D0827}"/>
              </a:ext>
            </a:extLst>
          </p:cNvPr>
          <p:cNvSpPr txBox="1"/>
          <p:nvPr/>
        </p:nvSpPr>
        <p:spPr>
          <a:xfrm>
            <a:off x="-59301" y="4465170"/>
            <a:ext cx="12136144" cy="2031325"/>
          </a:xfrm>
          <a:prstGeom prst="rect">
            <a:avLst/>
          </a:prstGeom>
          <a:noFill/>
          <a:ln>
            <a:noFill/>
          </a:ln>
        </p:spPr>
        <p:txBody>
          <a:bodyPr wrap="square" numCol="2"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Run 1-  Using crosstab of the calibration map of 1985 and simulated 2085 as shown in Table b, a total of 32362 pixels experienced change which tallies with the sum of the simulated changes for the two stages. The similarity in simulated change is because of the Static variable used. This assumes that the pixels that are candidates for change after stage 1 are not considered candidates for change in stage 2.</a:t>
            </a:r>
          </a:p>
          <a:p>
            <a:r>
              <a:rPr lang="en-US" dirty="0"/>
              <a:t>Also, the Simulated change is almost the same as simulated pixels in Slide 2 although Run 1 is less by 2 pixels. But comparing the portions, it is the same as the proportions used to derive the simulated pixels in slide 2.</a:t>
            </a:r>
          </a:p>
          <a:p>
            <a:r>
              <a:rPr lang="en-US" dirty="0"/>
              <a:t>While in Run 2, the simulated change between 1985-285 is 27115 which is less than the sum of simulated change for the two stages (32362), and also lesser than the Simulated change of 32364 calculated in Slide 2. The difference in the quantity of change is a result of the Dynamic (Run 2) variable used where pixels that transitioned in stage 1 are used again as candidates for change in stage 2.  This results in some pixels transitioning twice as shown in category 3|2|1 in Table c where 5247 pixels of Forest transitioned to Other in 2035 and transitioned again to Built in 2085.</a:t>
            </a:r>
          </a:p>
        </p:txBody>
      </p:sp>
      <p:grpSp>
        <p:nvGrpSpPr>
          <p:cNvPr id="20" name="Group 19">
            <a:extLst>
              <a:ext uri="{FF2B5EF4-FFF2-40B4-BE49-F238E27FC236}">
                <a16:creationId xmlns:a16="http://schemas.microsoft.com/office/drawing/2014/main" id="{689B4F79-635B-DB01-D9FC-C2A4C679609C}"/>
              </a:ext>
            </a:extLst>
          </p:cNvPr>
          <p:cNvGrpSpPr/>
          <p:nvPr/>
        </p:nvGrpSpPr>
        <p:grpSpPr>
          <a:xfrm>
            <a:off x="0" y="381982"/>
            <a:ext cx="5578195" cy="3904268"/>
            <a:chOff x="0" y="319089"/>
            <a:chExt cx="5881251" cy="4016526"/>
          </a:xfrm>
        </p:grpSpPr>
        <p:grpSp>
          <p:nvGrpSpPr>
            <p:cNvPr id="19" name="Group 18">
              <a:extLst>
                <a:ext uri="{FF2B5EF4-FFF2-40B4-BE49-F238E27FC236}">
                  <a16:creationId xmlns:a16="http://schemas.microsoft.com/office/drawing/2014/main" id="{5E63899D-876C-779C-C651-F888E18A6228}"/>
                </a:ext>
              </a:extLst>
            </p:cNvPr>
            <p:cNvGrpSpPr/>
            <p:nvPr/>
          </p:nvGrpSpPr>
          <p:grpSpPr>
            <a:xfrm>
              <a:off x="0" y="319089"/>
              <a:ext cx="5881250" cy="2951196"/>
              <a:chOff x="0" y="319089"/>
              <a:chExt cx="5881250" cy="2951196"/>
            </a:xfrm>
          </p:grpSpPr>
          <p:pic>
            <p:nvPicPr>
              <p:cNvPr id="25" name="Picture 24">
                <a:extLst>
                  <a:ext uri="{FF2B5EF4-FFF2-40B4-BE49-F238E27FC236}">
                    <a16:creationId xmlns:a16="http://schemas.microsoft.com/office/drawing/2014/main" id="{3A18112C-D2FD-AFDD-5EB1-FFCC9D20EC76}"/>
                  </a:ext>
                </a:extLst>
              </p:cNvPr>
              <p:cNvPicPr>
                <a:picLocks noChangeAspect="1"/>
              </p:cNvPicPr>
              <p:nvPr/>
            </p:nvPicPr>
            <p:blipFill>
              <a:blip r:embed="rId2"/>
              <a:stretch>
                <a:fillRect/>
              </a:stretch>
            </p:blipFill>
            <p:spPr>
              <a:xfrm>
                <a:off x="0" y="319089"/>
                <a:ext cx="4443309" cy="2930596"/>
              </a:xfrm>
              <a:prstGeom prst="rect">
                <a:avLst/>
              </a:prstGeom>
              <a:ln>
                <a:noFill/>
              </a:ln>
            </p:spPr>
          </p:pic>
          <p:pic>
            <p:nvPicPr>
              <p:cNvPr id="27" name="Picture 26">
                <a:extLst>
                  <a:ext uri="{FF2B5EF4-FFF2-40B4-BE49-F238E27FC236}">
                    <a16:creationId xmlns:a16="http://schemas.microsoft.com/office/drawing/2014/main" id="{C4032AB5-0697-8ED2-7F69-4658E989920E}"/>
                  </a:ext>
                </a:extLst>
              </p:cNvPr>
              <p:cNvPicPr>
                <a:picLocks noChangeAspect="1"/>
              </p:cNvPicPr>
              <p:nvPr/>
            </p:nvPicPr>
            <p:blipFill rotWithShape="1">
              <a:blip r:embed="rId3"/>
              <a:srcRect l="2578" t="15731" r="11770" b="1685"/>
              <a:stretch/>
            </p:blipFill>
            <p:spPr>
              <a:xfrm>
                <a:off x="3727948" y="1568483"/>
                <a:ext cx="2153302" cy="1701802"/>
              </a:xfrm>
              <a:prstGeom prst="rect">
                <a:avLst/>
              </a:prstGeom>
            </p:spPr>
          </p:pic>
          <p:sp>
            <p:nvSpPr>
              <p:cNvPr id="14" name="TextBox 13">
                <a:extLst>
                  <a:ext uri="{FF2B5EF4-FFF2-40B4-BE49-F238E27FC236}">
                    <a16:creationId xmlns:a16="http://schemas.microsoft.com/office/drawing/2014/main" id="{50C746A3-76BD-58BA-3AB9-BEBE61145B49}"/>
                  </a:ext>
                </a:extLst>
              </p:cNvPr>
              <p:cNvSpPr txBox="1">
                <a:spLocks noChangeAspect="1"/>
              </p:cNvSpPr>
              <p:nvPr/>
            </p:nvSpPr>
            <p:spPr>
              <a:xfrm>
                <a:off x="4489501" y="319089"/>
                <a:ext cx="846302" cy="407721"/>
              </a:xfrm>
              <a:prstGeom prst="rect">
                <a:avLst/>
              </a:prstGeom>
              <a:noFill/>
              <a:ln>
                <a:solidFill>
                  <a:schemeClr val="tx1"/>
                </a:solidFill>
              </a:ln>
            </p:spPr>
            <p:txBody>
              <a:bodyPr wrap="square" rtlCol="0">
                <a:spAutoFit/>
              </a:bodyPr>
              <a:lstStyle/>
              <a:p>
                <a:r>
                  <a:rPr lang="en-US" dirty="0"/>
                  <a:t>Run 1</a:t>
                </a:r>
              </a:p>
            </p:txBody>
          </p:sp>
        </p:grpSp>
        <p:pic>
          <p:nvPicPr>
            <p:cNvPr id="9" name="Picture 8">
              <a:extLst>
                <a:ext uri="{FF2B5EF4-FFF2-40B4-BE49-F238E27FC236}">
                  <a16:creationId xmlns:a16="http://schemas.microsoft.com/office/drawing/2014/main" id="{BB186651-0A38-83C7-B7DF-575685905660}"/>
                </a:ext>
              </a:extLst>
            </p:cNvPr>
            <p:cNvPicPr>
              <a:picLocks noChangeAspect="1"/>
            </p:cNvPicPr>
            <p:nvPr/>
          </p:nvPicPr>
          <p:blipFill>
            <a:blip r:embed="rId4"/>
            <a:stretch>
              <a:fillRect/>
            </a:stretch>
          </p:blipFill>
          <p:spPr>
            <a:xfrm>
              <a:off x="0" y="3367231"/>
              <a:ext cx="5881251" cy="968384"/>
            </a:xfrm>
            <a:prstGeom prst="rect">
              <a:avLst/>
            </a:prstGeom>
            <a:ln>
              <a:solidFill>
                <a:schemeClr val="tx1"/>
              </a:solidFill>
            </a:ln>
          </p:spPr>
        </p:pic>
      </p:grpSp>
      <p:grpSp>
        <p:nvGrpSpPr>
          <p:cNvPr id="21" name="Group 20">
            <a:extLst>
              <a:ext uri="{FF2B5EF4-FFF2-40B4-BE49-F238E27FC236}">
                <a16:creationId xmlns:a16="http://schemas.microsoft.com/office/drawing/2014/main" id="{4AF1BE7A-EBCB-8E19-2ED7-1D94548326DC}"/>
              </a:ext>
            </a:extLst>
          </p:cNvPr>
          <p:cNvGrpSpPr/>
          <p:nvPr/>
        </p:nvGrpSpPr>
        <p:grpSpPr>
          <a:xfrm>
            <a:off x="6574401" y="382192"/>
            <a:ext cx="5502442" cy="3904058"/>
            <a:chOff x="6268111" y="319299"/>
            <a:chExt cx="5877419" cy="4016316"/>
          </a:xfrm>
        </p:grpSpPr>
        <p:pic>
          <p:nvPicPr>
            <p:cNvPr id="12" name="Picture 11">
              <a:extLst>
                <a:ext uri="{FF2B5EF4-FFF2-40B4-BE49-F238E27FC236}">
                  <a16:creationId xmlns:a16="http://schemas.microsoft.com/office/drawing/2014/main" id="{1A7915B2-9597-E015-3DF2-EC6F5AF0F146}"/>
                </a:ext>
              </a:extLst>
            </p:cNvPr>
            <p:cNvPicPr>
              <a:picLocks noChangeAspect="1"/>
            </p:cNvPicPr>
            <p:nvPr/>
          </p:nvPicPr>
          <p:blipFill>
            <a:blip r:embed="rId5"/>
            <a:stretch>
              <a:fillRect/>
            </a:stretch>
          </p:blipFill>
          <p:spPr>
            <a:xfrm>
              <a:off x="6310751" y="321660"/>
              <a:ext cx="4327565" cy="2925453"/>
            </a:xfrm>
            <a:prstGeom prst="rect">
              <a:avLst/>
            </a:prstGeom>
            <a:ln>
              <a:noFill/>
            </a:ln>
          </p:spPr>
        </p:pic>
        <p:pic>
          <p:nvPicPr>
            <p:cNvPr id="23" name="Picture 22">
              <a:extLst>
                <a:ext uri="{FF2B5EF4-FFF2-40B4-BE49-F238E27FC236}">
                  <a16:creationId xmlns:a16="http://schemas.microsoft.com/office/drawing/2014/main" id="{9345974D-2B6E-C0AA-805D-7B966F150E9D}"/>
                </a:ext>
              </a:extLst>
            </p:cNvPr>
            <p:cNvPicPr>
              <a:picLocks noChangeAspect="1"/>
            </p:cNvPicPr>
            <p:nvPr/>
          </p:nvPicPr>
          <p:blipFill rotWithShape="1">
            <a:blip r:embed="rId6"/>
            <a:srcRect l="7553" t="17106" r="11412" b="5178"/>
            <a:stretch/>
          </p:blipFill>
          <p:spPr>
            <a:xfrm>
              <a:off x="9928803" y="1491074"/>
              <a:ext cx="2216727" cy="1756039"/>
            </a:xfrm>
            <a:prstGeom prst="rect">
              <a:avLst/>
            </a:prstGeom>
          </p:spPr>
        </p:pic>
        <p:sp>
          <p:nvSpPr>
            <p:cNvPr id="15" name="TextBox 14">
              <a:extLst>
                <a:ext uri="{FF2B5EF4-FFF2-40B4-BE49-F238E27FC236}">
                  <a16:creationId xmlns:a16="http://schemas.microsoft.com/office/drawing/2014/main" id="{F8BC2E90-5CEF-365C-4392-784D836B6186}"/>
                </a:ext>
              </a:extLst>
            </p:cNvPr>
            <p:cNvSpPr txBox="1"/>
            <p:nvPr/>
          </p:nvSpPr>
          <p:spPr>
            <a:xfrm>
              <a:off x="10707471" y="319299"/>
              <a:ext cx="766183" cy="369122"/>
            </a:xfrm>
            <a:prstGeom prst="rect">
              <a:avLst/>
            </a:prstGeom>
            <a:noFill/>
            <a:ln>
              <a:solidFill>
                <a:schemeClr val="tx1"/>
              </a:solidFill>
            </a:ln>
          </p:spPr>
          <p:txBody>
            <a:bodyPr wrap="square" rtlCol="0">
              <a:spAutoFit/>
            </a:bodyPr>
            <a:lstStyle/>
            <a:p>
              <a:r>
                <a:rPr lang="en-US" dirty="0"/>
                <a:t>Run 2</a:t>
              </a:r>
            </a:p>
          </p:txBody>
        </p:sp>
        <p:pic>
          <p:nvPicPr>
            <p:cNvPr id="10" name="Picture 9">
              <a:extLst>
                <a:ext uri="{FF2B5EF4-FFF2-40B4-BE49-F238E27FC236}">
                  <a16:creationId xmlns:a16="http://schemas.microsoft.com/office/drawing/2014/main" id="{0350E619-832C-BBCD-C6A9-FD1DACC56ABB}"/>
                </a:ext>
              </a:extLst>
            </p:cNvPr>
            <p:cNvPicPr>
              <a:picLocks noChangeAspect="1"/>
            </p:cNvPicPr>
            <p:nvPr/>
          </p:nvPicPr>
          <p:blipFill>
            <a:blip r:embed="rId7"/>
            <a:stretch>
              <a:fillRect/>
            </a:stretch>
          </p:blipFill>
          <p:spPr>
            <a:xfrm>
              <a:off x="6268111" y="3370934"/>
              <a:ext cx="5858756" cy="964681"/>
            </a:xfrm>
            <a:prstGeom prst="rect">
              <a:avLst/>
            </a:prstGeom>
            <a:ln>
              <a:solidFill>
                <a:schemeClr val="tx1"/>
              </a:solidFill>
            </a:ln>
          </p:spPr>
        </p:pic>
      </p:grpSp>
      <p:sp>
        <p:nvSpPr>
          <p:cNvPr id="11" name="TextBox 10">
            <a:extLst>
              <a:ext uri="{FF2B5EF4-FFF2-40B4-BE49-F238E27FC236}">
                <a16:creationId xmlns:a16="http://schemas.microsoft.com/office/drawing/2014/main" id="{04FC0A46-B023-92D7-C763-069598AC7ED0}"/>
              </a:ext>
            </a:extLst>
          </p:cNvPr>
          <p:cNvSpPr txBox="1"/>
          <p:nvPr/>
        </p:nvSpPr>
        <p:spPr>
          <a:xfrm>
            <a:off x="5435911" y="1403155"/>
            <a:ext cx="214750" cy="307777"/>
          </a:xfrm>
          <a:prstGeom prst="rect">
            <a:avLst/>
          </a:prstGeom>
          <a:noFill/>
        </p:spPr>
        <p:txBody>
          <a:bodyPr wrap="square" rtlCol="0">
            <a:spAutoFit/>
          </a:bodyPr>
          <a:lstStyle/>
          <a:p>
            <a:r>
              <a:rPr lang="en-US" sz="1400" b="1" dirty="0"/>
              <a:t>a</a:t>
            </a:r>
          </a:p>
        </p:txBody>
      </p:sp>
      <p:sp>
        <p:nvSpPr>
          <p:cNvPr id="13" name="TextBox 12">
            <a:extLst>
              <a:ext uri="{FF2B5EF4-FFF2-40B4-BE49-F238E27FC236}">
                <a16:creationId xmlns:a16="http://schemas.microsoft.com/office/drawing/2014/main" id="{99CD966A-A092-0401-94EF-D3A62C263836}"/>
              </a:ext>
            </a:extLst>
          </p:cNvPr>
          <p:cNvSpPr txBox="1"/>
          <p:nvPr/>
        </p:nvSpPr>
        <p:spPr>
          <a:xfrm>
            <a:off x="5470305" y="3128198"/>
            <a:ext cx="214750" cy="307777"/>
          </a:xfrm>
          <a:prstGeom prst="rect">
            <a:avLst/>
          </a:prstGeom>
          <a:noFill/>
        </p:spPr>
        <p:txBody>
          <a:bodyPr wrap="square" rtlCol="0">
            <a:spAutoFit/>
          </a:bodyPr>
          <a:lstStyle/>
          <a:p>
            <a:r>
              <a:rPr lang="en-US" sz="1400" b="1" dirty="0"/>
              <a:t>b</a:t>
            </a:r>
          </a:p>
        </p:txBody>
      </p:sp>
      <p:sp>
        <p:nvSpPr>
          <p:cNvPr id="17" name="TextBox 16">
            <a:extLst>
              <a:ext uri="{FF2B5EF4-FFF2-40B4-BE49-F238E27FC236}">
                <a16:creationId xmlns:a16="http://schemas.microsoft.com/office/drawing/2014/main" id="{A547B7DD-CD5D-2EB1-DC3F-AD682E6437F4}"/>
              </a:ext>
            </a:extLst>
          </p:cNvPr>
          <p:cNvSpPr txBox="1"/>
          <p:nvPr/>
        </p:nvSpPr>
        <p:spPr>
          <a:xfrm>
            <a:off x="11966626" y="1307147"/>
            <a:ext cx="214750" cy="307777"/>
          </a:xfrm>
          <a:prstGeom prst="rect">
            <a:avLst/>
          </a:prstGeom>
          <a:noFill/>
        </p:spPr>
        <p:txBody>
          <a:bodyPr wrap="square" rtlCol="0">
            <a:spAutoFit/>
          </a:bodyPr>
          <a:lstStyle/>
          <a:p>
            <a:r>
              <a:rPr lang="en-US" sz="1400" b="1" dirty="0"/>
              <a:t>c</a:t>
            </a:r>
          </a:p>
        </p:txBody>
      </p:sp>
      <p:sp>
        <p:nvSpPr>
          <p:cNvPr id="18" name="TextBox 17">
            <a:extLst>
              <a:ext uri="{FF2B5EF4-FFF2-40B4-BE49-F238E27FC236}">
                <a16:creationId xmlns:a16="http://schemas.microsoft.com/office/drawing/2014/main" id="{55BD8DA4-A5C3-66CF-9C88-87F64047AC11}"/>
              </a:ext>
            </a:extLst>
          </p:cNvPr>
          <p:cNvSpPr txBox="1"/>
          <p:nvPr/>
        </p:nvSpPr>
        <p:spPr>
          <a:xfrm>
            <a:off x="11966626" y="3096806"/>
            <a:ext cx="214750" cy="307777"/>
          </a:xfrm>
          <a:prstGeom prst="rect">
            <a:avLst/>
          </a:prstGeom>
          <a:noFill/>
        </p:spPr>
        <p:txBody>
          <a:bodyPr wrap="square" rtlCol="0">
            <a:spAutoFit/>
          </a:bodyPr>
          <a:lstStyle/>
          <a:p>
            <a:r>
              <a:rPr lang="en-US" sz="1400" b="1" dirty="0"/>
              <a:t>d</a:t>
            </a:r>
          </a:p>
        </p:txBody>
      </p:sp>
    </p:spTree>
    <p:extLst>
      <p:ext uri="{BB962C8B-B14F-4D97-AF65-F5344CB8AC3E}">
        <p14:creationId xmlns:p14="http://schemas.microsoft.com/office/powerpoint/2010/main" val="342243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770"/>
            <a:ext cx="10515600" cy="1325563"/>
          </a:xfrm>
        </p:spPr>
        <p:txBody>
          <a:bodyPr/>
          <a:lstStyle/>
          <a:p>
            <a:r>
              <a:rPr lang="en-US" dirty="0"/>
              <a:t>The Voluntary Carbon Standard rule specifies:</a:t>
            </a:r>
          </a:p>
        </p:txBody>
      </p:sp>
      <p:sp>
        <p:nvSpPr>
          <p:cNvPr id="3" name="Content Placeholder 2"/>
          <p:cNvSpPr>
            <a:spLocks noGrp="1"/>
          </p:cNvSpPr>
          <p:nvPr>
            <p:ph idx="1"/>
          </p:nvPr>
        </p:nvSpPr>
        <p:spPr>
          <a:xfrm>
            <a:off x="0" y="1182757"/>
            <a:ext cx="12192000" cy="5675243"/>
          </a:xfrm>
        </p:spPr>
        <p:txBody>
          <a:bodyPr>
            <a:noAutofit/>
          </a:bodyPr>
          <a:lstStyle/>
          <a:p>
            <a:pPr marL="0" indent="0">
              <a:buNone/>
            </a:pPr>
            <a:r>
              <a:rPr lang="en-US" sz="3200" dirty="0"/>
              <a:t>“The minimum threshold for the best fit as measured by the Figure of Merit (FOM) shall be defined by the net observed change in the reference region for the calibration period of the model. Net observed change shall be calculated as the total area of change being modeled in reference region during the calibration period as percentage of the total area of the reference region. The FOM value shall be at least equivalent to this value.” </a:t>
            </a:r>
          </a:p>
          <a:p>
            <a:pPr marL="0" indent="0">
              <a:buNone/>
            </a:pPr>
            <a:r>
              <a:rPr lang="en-US" sz="3200" dirty="0"/>
              <a:t>Figure of Merit = FOM = Hits / (Misses + Hits + False Alarms)</a:t>
            </a:r>
          </a:p>
          <a:p>
            <a:pPr marL="0" indent="0">
              <a:buNone/>
            </a:pPr>
            <a:endParaRPr lang="en-US" sz="3200" dirty="0"/>
          </a:p>
          <a:p>
            <a:pPr marL="0" indent="0">
              <a:buNone/>
            </a:pPr>
            <a:r>
              <a:rPr lang="en-US" sz="3200" dirty="0"/>
              <a:t>The simulation model qualifies when </a:t>
            </a:r>
          </a:p>
          <a:p>
            <a:pPr marL="0" indent="0">
              <a:buNone/>
            </a:pPr>
            <a:r>
              <a:rPr lang="en-US" sz="3200" dirty="0"/>
              <a:t>Figure of Merit &gt; |Forest Loss during calibration|/Forest Start Size</a:t>
            </a:r>
            <a:br>
              <a:rPr lang="en-US" sz="3200" dirty="0"/>
            </a:br>
            <a:endParaRPr lang="en-US" sz="3200" dirty="0"/>
          </a:p>
        </p:txBody>
      </p:sp>
      <p:sp>
        <p:nvSpPr>
          <p:cNvPr id="4" name="Slide Number Placeholder 3"/>
          <p:cNvSpPr>
            <a:spLocks noGrp="1"/>
          </p:cNvSpPr>
          <p:nvPr>
            <p:ph type="sldNum" sz="quarter" idx="12"/>
          </p:nvPr>
        </p:nvSpPr>
        <p:spPr/>
        <p:txBody>
          <a:bodyPr/>
          <a:lstStyle/>
          <a:p>
            <a:fld id="{D47C6A6E-F6BB-4697-B856-8A66036D8304}" type="slidenum">
              <a:rPr lang="en-US" smtClean="0"/>
              <a:t>8</a:t>
            </a:fld>
            <a:endParaRPr lang="en-US" dirty="0"/>
          </a:p>
        </p:txBody>
      </p:sp>
    </p:spTree>
    <p:extLst>
      <p:ext uri="{BB962C8B-B14F-4D97-AF65-F5344CB8AC3E}">
        <p14:creationId xmlns:p14="http://schemas.microsoft.com/office/powerpoint/2010/main" val="401090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3251" y="0"/>
            <a:ext cx="3028749" cy="5370897"/>
          </a:xfrm>
        </p:spPr>
        <p:txBody>
          <a:bodyPr>
            <a:normAutofit fontScale="90000"/>
          </a:bodyPr>
          <a:lstStyle/>
          <a:p>
            <a:r>
              <a:rPr lang="en-US" sz="3200" dirty="0"/>
              <a:t>Award-Winning AAG poster</a:t>
            </a:r>
            <a:br>
              <a:rPr lang="en-US" sz="3200" dirty="0"/>
            </a:br>
            <a:br>
              <a:rPr lang="en-US" sz="3200" dirty="0"/>
            </a:br>
            <a:r>
              <a:rPr lang="en-US" sz="3200" dirty="0"/>
              <a:t>Note the excellent ratio of figures to text.</a:t>
            </a:r>
            <a:br>
              <a:rPr lang="en-US" sz="3200" dirty="0"/>
            </a:br>
            <a:br>
              <a:rPr lang="en-US" sz="3200" dirty="0"/>
            </a:br>
            <a:r>
              <a:rPr lang="en-US" sz="3200" dirty="0"/>
              <a:t>If you can understand the figures from this distance, then the poster is effective.</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63251" cy="6872438"/>
          </a:xfrm>
        </p:spPr>
      </p:pic>
      <p:sp>
        <p:nvSpPr>
          <p:cNvPr id="4" name="Slide Number Placeholder 3"/>
          <p:cNvSpPr>
            <a:spLocks noGrp="1"/>
          </p:cNvSpPr>
          <p:nvPr>
            <p:ph type="sldNum" sz="quarter" idx="12"/>
          </p:nvPr>
        </p:nvSpPr>
        <p:spPr/>
        <p:txBody>
          <a:bodyPr/>
          <a:lstStyle/>
          <a:p>
            <a:fld id="{D47C6A6E-F6BB-4697-B856-8A66036D8304}" type="slidenum">
              <a:rPr lang="en-US" smtClean="0"/>
              <a:t>9</a:t>
            </a:fld>
            <a:endParaRPr lang="en-US"/>
          </a:p>
        </p:txBody>
      </p:sp>
    </p:spTree>
    <p:extLst>
      <p:ext uri="{BB962C8B-B14F-4D97-AF65-F5344CB8AC3E}">
        <p14:creationId xmlns:p14="http://schemas.microsoft.com/office/powerpoint/2010/main" val="2196210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4218</TotalTime>
  <Words>2471</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Agenda for GEOG260/360 GIS &amp; Land Change Models</vt:lpstr>
      <vt:lpstr>PowerPoint Presentation</vt:lpstr>
      <vt:lpstr>PowerPoint Presentation</vt:lpstr>
      <vt:lpstr>PowerPoint Presentation</vt:lpstr>
      <vt:lpstr>PowerPoint Presentation</vt:lpstr>
      <vt:lpstr>PowerPoint Presentation</vt:lpstr>
      <vt:lpstr>PowerPoint Presentation</vt:lpstr>
      <vt:lpstr>The Voluntary Carbon Standard rule specifies:</vt:lpstr>
      <vt:lpstr>Award-Winning AAG poster  Note the excellent ratio of figures to text.  If you can understand the figures from this distance, then the poster is effective.</vt:lpstr>
      <vt:lpstr>Pop Quiz Does Comparison 1 or Comparison 2 agree more with the Reference?</vt:lpstr>
      <vt:lpstr>Pop Quiz Kappa says Comparison 1 agrees more with the Reference?</vt:lpstr>
      <vt:lpstr>Quantity and Allocation components explain the disagreement.</vt:lpstr>
      <vt:lpstr>Two-map validation of a prediction shows proportion correct is 0.70 and kappa is 0.67 for ten classes</vt:lpstr>
      <vt:lpstr>Three-map validation of a prediction of change shows more error than hits. A null model of zero change also has kappa = 0.67.</vt:lpstr>
      <vt:lpstr>Kappa is an index of agreement that many authors use for validation despite kappa’s flaws. Consider the following:</vt:lpstr>
      <vt:lpstr>Convoluted story of how a flexible FOM became the VCS standard to qualify for REDD</vt:lpstr>
      <vt:lpstr>https://www.terracarbon.com/team </vt:lpstr>
      <vt:lpstr>2021 Message from Gil Pontius to Becky Dickson</vt:lpstr>
      <vt:lpstr>Becky Dickson responds</vt:lpstr>
      <vt:lpstr>Pontius’ saga with the Kappa index of agreement</vt:lpstr>
      <vt:lpstr>Abstract of the Death to Kappa paper</vt:lpstr>
      <vt:lpstr>Examples of how some authors cited the Death to Kappa paper (Pontius and Millones 2011).</vt:lpstr>
      <vt:lpstr>The number of sampled articles classified according to four combinations of using the first recommendation or using the second recommendation of the Death to Kappa paper (Pontius and Millones 2011).</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GEOG260 and GEOG360 GIS &amp; Land Change Models</dc:title>
  <dc:creator>Robert Pontius</dc:creator>
  <cp:lastModifiedBy>Robert Pontius</cp:lastModifiedBy>
  <cp:revision>613</cp:revision>
  <dcterms:created xsi:type="dcterms:W3CDTF">2019-08-14T08:35:27Z</dcterms:created>
  <dcterms:modified xsi:type="dcterms:W3CDTF">2023-10-31T02:21:13Z</dcterms:modified>
</cp:coreProperties>
</file>