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6" r:id="rId4"/>
    <p:sldId id="265" r:id="rId5"/>
    <p:sldId id="266" r:id="rId6"/>
    <p:sldId id="268" r:id="rId7"/>
    <p:sldId id="269" r:id="rId8"/>
    <p:sldId id="264"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A30BB92-DDD4-4527-9E0C-DEEF14109D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46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21896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25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79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25432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62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42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34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63397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94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F30377-1023-4772-B7C5-851B5768A973}"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82763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F30377-1023-4772-B7C5-851B5768A973}" type="datetimeFigureOut">
              <a:rPr lang="en-US" smtClean="0"/>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0BB92-DDD4-4527-9E0C-DEEF14109D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82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30377-1023-4772-B7C5-851B5768A973}" type="datetimeFigureOut">
              <a:rPr lang="en-US" smtClean="0"/>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17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30377-1023-4772-B7C5-851B5768A973}" type="datetimeFigureOut">
              <a:rPr lang="en-US" smtClean="0"/>
              <a:t>12/18/2017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16926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5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03032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30377-1023-4772-B7C5-851B5768A973}" type="datetimeFigureOut">
              <a:rPr lang="en-US" smtClean="0"/>
              <a:t>12/18/2017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0BB92-DDD4-4527-9E0C-DEEF14109DE4}" type="slidenum">
              <a:rPr lang="en-US" smtClean="0"/>
              <a:t>‹#›</a:t>
            </a:fld>
            <a:endParaRPr lang="en-US"/>
          </a:p>
        </p:txBody>
      </p:sp>
    </p:spTree>
    <p:extLst>
      <p:ext uri="{BB962C8B-B14F-4D97-AF65-F5344CB8AC3E}">
        <p14:creationId xmlns:p14="http://schemas.microsoft.com/office/powerpoint/2010/main" val="1317107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smtClean="0"/>
              <a:t>PBDA </a:t>
            </a:r>
            <a:r>
              <a:rPr lang="en-US" sz="6600" b="1" dirty="0" smtClean="0"/>
              <a:t>Project</a:t>
            </a:r>
            <a:br>
              <a:rPr lang="en-US" sz="6600" b="1" dirty="0" smtClean="0"/>
            </a:br>
            <a:r>
              <a:rPr lang="en-US" sz="6600" b="1" dirty="0" smtClean="0"/>
              <a:t>YouTube Video Analysis</a:t>
            </a:r>
            <a:endParaRPr lang="en-US" sz="6600" b="1" dirty="0"/>
          </a:p>
        </p:txBody>
      </p:sp>
      <p:sp>
        <p:nvSpPr>
          <p:cNvPr id="3" name="Content Placeholder 2"/>
          <p:cNvSpPr>
            <a:spLocks noGrp="1"/>
          </p:cNvSpPr>
          <p:nvPr>
            <p:ph idx="1"/>
          </p:nvPr>
        </p:nvSpPr>
        <p:spPr/>
        <p:txBody>
          <a:bodyPr/>
          <a:lstStyle/>
          <a:p>
            <a:pPr marL="0" indent="0" algn="ctr">
              <a:buNone/>
            </a:pPr>
            <a:r>
              <a:rPr lang="en-US" sz="2800" b="1" u="sng" dirty="0" smtClean="0"/>
              <a:t>Group Members</a:t>
            </a:r>
          </a:p>
          <a:p>
            <a:pPr marL="0" indent="0" algn="ctr">
              <a:buNone/>
            </a:pPr>
            <a:endParaRPr lang="en-US" dirty="0"/>
          </a:p>
          <a:p>
            <a:pPr algn="ctr"/>
            <a:r>
              <a:rPr lang="en-US" sz="2000" dirty="0" smtClean="0"/>
              <a:t>Sagar Patel (sap590)</a:t>
            </a:r>
          </a:p>
          <a:p>
            <a:pPr algn="ctr"/>
            <a:r>
              <a:rPr lang="en-US" sz="2000" dirty="0" err="1" smtClean="0"/>
              <a:t>Aakar</a:t>
            </a:r>
            <a:r>
              <a:rPr lang="en-US" sz="2000" dirty="0" smtClean="0"/>
              <a:t> </a:t>
            </a:r>
            <a:r>
              <a:rPr lang="en-US" sz="2000" dirty="0" err="1" smtClean="0"/>
              <a:t>Jinwala</a:t>
            </a:r>
            <a:r>
              <a:rPr lang="en-US" sz="2000" dirty="0" smtClean="0"/>
              <a:t> (adj329)</a:t>
            </a:r>
          </a:p>
          <a:p>
            <a:pPr algn="ctr"/>
            <a:r>
              <a:rPr lang="en-US" sz="2000" dirty="0" err="1" smtClean="0"/>
              <a:t>Sanket</a:t>
            </a:r>
            <a:r>
              <a:rPr lang="en-US" sz="2000" dirty="0" smtClean="0"/>
              <a:t> </a:t>
            </a:r>
            <a:r>
              <a:rPr lang="en-US" sz="2000" dirty="0" err="1" smtClean="0"/>
              <a:t>Nawale</a:t>
            </a:r>
            <a:r>
              <a:rPr lang="en-US" sz="2000" dirty="0" smtClean="0"/>
              <a:t> (</a:t>
            </a:r>
            <a:r>
              <a:rPr lang="en-US" sz="2000" dirty="0" smtClean="0"/>
              <a:t>skn288) </a:t>
            </a:r>
            <a:endParaRPr lang="en-US" sz="2000" dirty="0"/>
          </a:p>
        </p:txBody>
      </p:sp>
    </p:spTree>
    <p:extLst>
      <p:ext uri="{BB962C8B-B14F-4D97-AF65-F5344CB8AC3E}">
        <p14:creationId xmlns:p14="http://schemas.microsoft.com/office/powerpoint/2010/main" val="3616707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2</a:t>
            </a:r>
            <a:endParaRPr lang="en-US" dirty="0"/>
          </a:p>
        </p:txBody>
      </p:sp>
      <p:sp>
        <p:nvSpPr>
          <p:cNvPr id="3" name="Content Placeholder 2"/>
          <p:cNvSpPr>
            <a:spLocks noGrp="1"/>
          </p:cNvSpPr>
          <p:nvPr>
            <p:ph idx="4294967295"/>
          </p:nvPr>
        </p:nvSpPr>
        <p:spPr>
          <a:xfrm>
            <a:off x="1169894" y="1938898"/>
            <a:ext cx="9601200" cy="3317875"/>
          </a:xfrm>
        </p:spPr>
        <p:txBody>
          <a:bodyPr/>
          <a:lstStyle/>
          <a:p>
            <a:r>
              <a:rPr lang="en-US" dirty="0" smtClean="0"/>
              <a:t>Trending Category</a:t>
            </a:r>
            <a:endParaRPr lang="en-US" dirty="0"/>
          </a:p>
        </p:txBody>
      </p:sp>
    </p:spTree>
    <p:extLst>
      <p:ext uri="{BB962C8B-B14F-4D97-AF65-F5344CB8AC3E}">
        <p14:creationId xmlns:p14="http://schemas.microsoft.com/office/powerpoint/2010/main" val="4264535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3</a:t>
            </a:r>
            <a:endParaRPr lang="en-US" dirty="0"/>
          </a:p>
        </p:txBody>
      </p:sp>
      <p:sp>
        <p:nvSpPr>
          <p:cNvPr id="3" name="Content Placeholder 2"/>
          <p:cNvSpPr>
            <a:spLocks noGrp="1"/>
          </p:cNvSpPr>
          <p:nvPr>
            <p:ph idx="1"/>
          </p:nvPr>
        </p:nvSpPr>
        <p:spPr/>
        <p:txBody>
          <a:bodyPr/>
          <a:lstStyle/>
          <a:p>
            <a:r>
              <a:rPr lang="en-US" dirty="0" smtClean="0"/>
              <a:t>Average views and likes across categories.</a:t>
            </a:r>
            <a:endParaRPr lang="en-US" dirty="0"/>
          </a:p>
        </p:txBody>
      </p:sp>
    </p:spTree>
    <p:extLst>
      <p:ext uri="{BB962C8B-B14F-4D97-AF65-F5344CB8AC3E}">
        <p14:creationId xmlns:p14="http://schemas.microsoft.com/office/powerpoint/2010/main" val="2168402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Subtitle 2"/>
          <p:cNvSpPr>
            <a:spLocks noGrp="1"/>
          </p:cNvSpPr>
          <p:nvPr>
            <p:ph idx="1"/>
          </p:nvPr>
        </p:nvSpPr>
        <p:spPr/>
        <p:txBody>
          <a:bodyPr>
            <a:normAutofit/>
          </a:bodyPr>
          <a:lstStyle/>
          <a:p>
            <a:pPr marL="457200" indent="-457200">
              <a:buFont typeface="+mj-lt"/>
              <a:buAutoNum type="arabicPeriod"/>
            </a:pPr>
            <a:r>
              <a:rPr lang="en-US" dirty="0" smtClean="0"/>
              <a:t>To find the top trending videos in each category.</a:t>
            </a:r>
          </a:p>
          <a:p>
            <a:pPr marL="457200" indent="-457200">
              <a:buFont typeface="+mj-lt"/>
              <a:buAutoNum type="arabicPeriod"/>
            </a:pPr>
            <a:r>
              <a:rPr lang="en-US" dirty="0" smtClean="0"/>
              <a:t>To find the trending category based on views of videos</a:t>
            </a:r>
            <a:r>
              <a:rPr lang="en-US" dirty="0" smtClean="0"/>
              <a:t>.</a:t>
            </a:r>
          </a:p>
          <a:p>
            <a:pPr marL="457200" indent="-457200">
              <a:buFont typeface="+mj-lt"/>
              <a:buAutoNum type="arabicPeriod"/>
            </a:pPr>
            <a:r>
              <a:rPr lang="en-US" dirty="0" smtClean="0"/>
              <a:t>Analysis of categories.</a:t>
            </a:r>
            <a:endParaRPr lang="en-US" dirty="0" smtClean="0"/>
          </a:p>
          <a:p>
            <a:pPr marL="457200" indent="-457200">
              <a:buFont typeface="+mj-lt"/>
              <a:buAutoNum type="arabicPeriod"/>
            </a:pPr>
            <a:r>
              <a:rPr lang="en-US" dirty="0" smtClean="0"/>
              <a:t>Average number of Views and average number of Likes for each </a:t>
            </a:r>
            <a:r>
              <a:rPr lang="en-US" dirty="0" smtClean="0"/>
              <a:t>category.</a:t>
            </a:r>
            <a:endParaRPr lang="en-US" dirty="0" smtClean="0"/>
          </a:p>
        </p:txBody>
      </p:sp>
    </p:spTree>
    <p:extLst>
      <p:ext uri="{BB962C8B-B14F-4D97-AF65-F5344CB8AC3E}">
        <p14:creationId xmlns:p14="http://schemas.microsoft.com/office/powerpoint/2010/main" val="44208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812755" y="912649"/>
            <a:ext cx="2205318" cy="307777"/>
          </a:xfrm>
          <a:prstGeom prst="rect">
            <a:avLst/>
          </a:prstGeom>
          <a:noFill/>
        </p:spPr>
        <p:txBody>
          <a:bodyPr wrap="square" rtlCol="0">
            <a:spAutoFit/>
          </a:bodyPr>
          <a:lstStyle/>
          <a:p>
            <a:r>
              <a:rPr lang="en-US" sz="1400" dirty="0" err="1" smtClean="0"/>
              <a:t>Youtube</a:t>
            </a:r>
            <a:r>
              <a:rPr lang="en-US" sz="1400" dirty="0" smtClean="0"/>
              <a:t> Data </a:t>
            </a:r>
            <a:r>
              <a:rPr lang="en-US" sz="1400" dirty="0" err="1" smtClean="0"/>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650097" y="3832089"/>
            <a:ext cx="1255256" cy="338554"/>
          </a:xfrm>
          <a:prstGeom prst="rect">
            <a:avLst/>
          </a:prstGeom>
          <a:noFill/>
        </p:spPr>
        <p:txBody>
          <a:bodyPr wrap="square" rtlCol="0">
            <a:spAutoFit/>
          </a:bodyPr>
          <a:lstStyle/>
          <a:p>
            <a:r>
              <a:rPr lang="en-US" sz="1600" dirty="0" err="1" smtClean="0"/>
              <a:t>Youtube</a:t>
            </a:r>
            <a:r>
              <a:rPr lang="en-US" sz="1600" dirty="0" smtClean="0"/>
              <a:t> API</a:t>
            </a:r>
            <a:endParaRPr lang="en-US" sz="1600" dirty="0"/>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3352080" y="4207939"/>
            <a:ext cx="2009540" cy="307777"/>
          </a:xfrm>
          <a:prstGeom prst="rect">
            <a:avLst/>
          </a:prstGeom>
          <a:noFill/>
        </p:spPr>
        <p:txBody>
          <a:bodyPr wrap="square" rtlCol="0">
            <a:spAutoFit/>
          </a:bodyPr>
          <a:lstStyle/>
          <a:p>
            <a:r>
              <a:rPr lang="en-US" sz="1400" dirty="0" smtClean="0"/>
              <a:t>Kafka Message Queue</a:t>
            </a:r>
            <a:endParaRPr lang="en-US" sz="1400" dirty="0"/>
          </a:p>
        </p:txBody>
      </p:sp>
      <p:sp>
        <p:nvSpPr>
          <p:cNvPr id="22" name="Flowchart: Magnetic Disk 21"/>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4"/>
          <a:stretch>
            <a:fillRect/>
          </a:stretch>
        </p:blipFill>
        <p:spPr>
          <a:xfrm>
            <a:off x="6100577" y="2115168"/>
            <a:ext cx="2133415" cy="492327"/>
          </a:xfrm>
          <a:prstGeom prst="rect">
            <a:avLst/>
          </a:prstGeom>
        </p:spPr>
      </p:pic>
      <p:cxnSp>
        <p:nvCxnSpPr>
          <p:cNvPr id="26" name="Straight Arrow Connector 25"/>
          <p:cNvCxnSpPr>
            <a:stCxn id="9" idx="4"/>
            <a:endCxn id="22"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055705" y="4814056"/>
            <a:ext cx="1765954" cy="307777"/>
          </a:xfrm>
          <a:prstGeom prst="rect">
            <a:avLst/>
          </a:prstGeom>
          <a:noFill/>
        </p:spPr>
        <p:txBody>
          <a:bodyPr wrap="square" rtlCol="0">
            <a:spAutoFit/>
          </a:bodyPr>
          <a:lstStyle/>
          <a:p>
            <a:r>
              <a:rPr lang="en-US" sz="1400" dirty="0" err="1" smtClean="0"/>
              <a:t>MemSQL</a:t>
            </a:r>
            <a:r>
              <a:rPr lang="en-US" sz="1400" dirty="0" smtClean="0"/>
              <a:t> Data Store</a:t>
            </a:r>
            <a:endParaRPr lang="en-US" sz="1400" dirty="0"/>
          </a:p>
        </p:txBody>
      </p:sp>
      <p:sp>
        <p:nvSpPr>
          <p:cNvPr id="28" name="Flowchart: Process 27"/>
          <p:cNvSpPr/>
          <p:nvPr/>
        </p:nvSpPr>
        <p:spPr>
          <a:xfrm>
            <a:off x="8861613" y="2160450"/>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stretch>
            <a:fillRect/>
          </a:stretch>
        </p:blipFill>
        <p:spPr>
          <a:xfrm>
            <a:off x="8861613" y="1587571"/>
            <a:ext cx="1019128" cy="472014"/>
          </a:xfrm>
          <a:prstGeom prst="rect">
            <a:avLst/>
          </a:prstGeom>
        </p:spPr>
      </p:pic>
      <p:sp>
        <p:nvSpPr>
          <p:cNvPr id="31" name="TextBox 30"/>
          <p:cNvSpPr txBox="1"/>
          <p:nvPr/>
        </p:nvSpPr>
        <p:spPr>
          <a:xfrm>
            <a:off x="9618009" y="5020236"/>
            <a:ext cx="1082487" cy="307777"/>
          </a:xfrm>
          <a:prstGeom prst="rect">
            <a:avLst/>
          </a:prstGeom>
          <a:noFill/>
        </p:spPr>
        <p:txBody>
          <a:bodyPr wrap="square" rtlCol="0">
            <a:spAutoFit/>
          </a:bodyPr>
          <a:lstStyle/>
          <a:p>
            <a:r>
              <a:rPr lang="en-US" sz="1400" dirty="0" smtClean="0"/>
              <a:t>Spark code </a:t>
            </a:r>
            <a:endParaRPr lang="en-US" sz="1400" dirty="0"/>
          </a:p>
        </p:txBody>
      </p:sp>
      <p:cxnSp>
        <p:nvCxnSpPr>
          <p:cNvPr id="33" name="Elbow Connector 32"/>
          <p:cNvCxnSpPr>
            <a:stCxn id="22" idx="4"/>
            <a:endCxn id="28" idx="1"/>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130620" y="799129"/>
            <a:ext cx="7321128" cy="830997"/>
          </a:xfrm>
          <a:prstGeom prst="rect">
            <a:avLst/>
          </a:prstGeom>
          <a:noFill/>
        </p:spPr>
        <p:txBody>
          <a:bodyPr wrap="square" rtlCol="0">
            <a:spAutoFit/>
          </a:bodyPr>
          <a:lstStyle/>
          <a:p>
            <a:r>
              <a:rPr lang="en-US" sz="4800" dirty="0" smtClean="0"/>
              <a:t>Architecture Diagram</a:t>
            </a:r>
            <a:endParaRPr lang="en-US" sz="4800" dirty="0"/>
          </a:p>
        </p:txBody>
      </p:sp>
    </p:spTree>
    <p:extLst>
      <p:ext uri="{BB962C8B-B14F-4D97-AF65-F5344CB8AC3E}">
        <p14:creationId xmlns:p14="http://schemas.microsoft.com/office/powerpoint/2010/main" val="378369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746497" y="816018"/>
            <a:ext cx="3314515" cy="2077142"/>
            <a:chOff x="582327" y="744320"/>
            <a:chExt cx="5885711" cy="4036694"/>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582327" y="744320"/>
              <a:ext cx="3441423" cy="598130"/>
            </a:xfrm>
            <a:prstGeom prst="rect">
              <a:avLst/>
            </a:prstGeom>
            <a:noFill/>
          </p:spPr>
          <p:txBody>
            <a:bodyPr wrap="square" rtlCol="0">
              <a:spAutoFit/>
            </a:bodyPr>
            <a:lstStyle/>
            <a:p>
              <a:r>
                <a:rPr lang="en-US" sz="1400" dirty="0" err="1" smtClean="0"/>
                <a:t>Youtube</a:t>
              </a:r>
              <a:r>
                <a:rPr lang="en-US" sz="1400" dirty="0" smtClean="0"/>
                <a:t> Data </a:t>
              </a:r>
              <a:r>
                <a:rPr lang="en-US" sz="1400" dirty="0" err="1" smtClean="0"/>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944311" y="3667499"/>
              <a:ext cx="1701983" cy="1016820"/>
            </a:xfrm>
            <a:prstGeom prst="rect">
              <a:avLst/>
            </a:prstGeom>
            <a:noFill/>
          </p:spPr>
          <p:txBody>
            <a:bodyPr wrap="square" rtlCol="0">
              <a:spAutoFit/>
            </a:bodyPr>
            <a:lstStyle/>
            <a:p>
              <a:r>
                <a:rPr lang="en-US" sz="1400" dirty="0" err="1" smtClean="0"/>
                <a:t>Youtube</a:t>
              </a:r>
              <a:r>
                <a:rPr lang="en-US" sz="1400" dirty="0" smtClean="0"/>
                <a:t> API</a:t>
              </a:r>
              <a:endParaRPr lang="en-US" sz="1400" dirty="0"/>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2787913" y="4182884"/>
              <a:ext cx="3569648" cy="598130"/>
            </a:xfrm>
            <a:prstGeom prst="rect">
              <a:avLst/>
            </a:prstGeom>
            <a:noFill/>
          </p:spPr>
          <p:txBody>
            <a:bodyPr wrap="square" rtlCol="0">
              <a:spAutoFit/>
            </a:bodyPr>
            <a:lstStyle/>
            <a:p>
              <a:r>
                <a:rPr lang="en-US" sz="1400" dirty="0" smtClean="0"/>
                <a:t>Kafka Message Queue</a:t>
              </a:r>
              <a:endParaRPr lang="en-US" sz="1400" dirty="0"/>
            </a:p>
          </p:txBody>
        </p:sp>
        <p:cxnSp>
          <p:nvCxnSpPr>
            <p:cNvPr id="26" name="Straight Arrow Connector 25"/>
            <p:cNvCxnSpPr>
              <a:stCxn id="9" idx="4"/>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Content Placeholder 9"/>
          <p:cNvSpPr>
            <a:spLocks noGrp="1"/>
          </p:cNvSpPr>
          <p:nvPr>
            <p:ph idx="1"/>
          </p:nvPr>
        </p:nvSpPr>
        <p:spPr>
          <a:xfrm>
            <a:off x="1295401" y="3039922"/>
            <a:ext cx="9601196" cy="2835945"/>
          </a:xfrm>
        </p:spPr>
        <p:txBody>
          <a:bodyPr>
            <a:noAutofit/>
          </a:bodyPr>
          <a:lstStyle/>
          <a:p>
            <a:r>
              <a:rPr lang="en-US" sz="2000" dirty="0" smtClean="0"/>
              <a:t>Kafka Message Bus. It enables us to stream real-time data to our spark code to perform the analysis.</a:t>
            </a:r>
          </a:p>
          <a:p>
            <a:r>
              <a:rPr lang="en-US" sz="2000" dirty="0" smtClean="0"/>
              <a:t>There are two topics corresponding to 2 types of data which we receive from the API requests.</a:t>
            </a:r>
          </a:p>
          <a:p>
            <a:r>
              <a:rPr lang="en-US" sz="2000" dirty="0" smtClean="0"/>
              <a:t>The topics currently have 1 partition only. But, we can leverage this parameter to further partition the topics based on categories and so on.</a:t>
            </a:r>
            <a:r>
              <a:rPr lang="en-US" sz="2000" dirty="0"/>
              <a:t> </a:t>
            </a:r>
            <a:r>
              <a:rPr lang="en-US" sz="2000" dirty="0" smtClean="0"/>
              <a:t>This will enable us to parallelize the analysis step further.</a:t>
            </a:r>
          </a:p>
          <a:p>
            <a:r>
              <a:rPr lang="en-US" sz="2000" dirty="0" smtClean="0"/>
              <a:t>Kafka follows a Producer/Consumer Model.</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smtClean="0"/>
              <a:t>Component Breakdown</a:t>
            </a:r>
            <a:endParaRPr lang="en-US" sz="4800" dirty="0"/>
          </a:p>
        </p:txBody>
      </p:sp>
    </p:spTree>
    <p:extLst>
      <p:ext uri="{BB962C8B-B14F-4D97-AF65-F5344CB8AC3E}">
        <p14:creationId xmlns:p14="http://schemas.microsoft.com/office/powerpoint/2010/main" val="1404333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err="1"/>
              <a:t>MemSQL</a:t>
            </a:r>
            <a:r>
              <a:rPr lang="en-US" sz="2000" dirty="0"/>
              <a:t> is a real-time data warehouse for cloud and on-premises that delivers immediate insights across live and historical </a:t>
            </a:r>
            <a:r>
              <a:rPr lang="en-US" sz="2000" dirty="0" smtClean="0"/>
              <a:t>data.</a:t>
            </a:r>
            <a:endParaRPr lang="en-US" sz="2000" dirty="0"/>
          </a:p>
          <a:p>
            <a:r>
              <a:rPr lang="en-US" sz="2000" dirty="0" err="1" smtClean="0"/>
              <a:t>MemSQL</a:t>
            </a:r>
            <a:r>
              <a:rPr lang="en-US" sz="2000" dirty="0" smtClean="0"/>
              <a:t> is like an in-memory persistent Data Store which has two tables namely Video and Statistics which consume data from Kafka and maintain a persistent storage for the data.</a:t>
            </a:r>
          </a:p>
          <a:p>
            <a:r>
              <a:rPr lang="en-US" sz="2000" dirty="0" smtClean="0"/>
              <a:t>We have used this component since in our use case we could not perform analysis on live streaming data and required a batch or a set of data to be available.</a:t>
            </a:r>
          </a:p>
          <a:p>
            <a:r>
              <a:rPr lang="en-US" sz="2000" dirty="0" err="1" smtClean="0"/>
              <a:t>MemSQL</a:t>
            </a:r>
            <a:r>
              <a:rPr lang="en-US" sz="2000" dirty="0" smtClean="0"/>
              <a:t> pipelines consume data from Kafka and insert it into the Tables.</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smtClean="0"/>
              <a:t>Component Breakdown</a:t>
            </a:r>
            <a:endParaRPr lang="en-US" sz="4800" dirty="0"/>
          </a:p>
        </p:txBody>
      </p:sp>
      <p:grpSp>
        <p:nvGrpSpPr>
          <p:cNvPr id="15" name="Group 14"/>
          <p:cNvGrpSpPr/>
          <p:nvPr/>
        </p:nvGrpSpPr>
        <p:grpSpPr>
          <a:xfrm>
            <a:off x="750096" y="607412"/>
            <a:ext cx="3303722" cy="1797662"/>
            <a:chOff x="2951633" y="2115168"/>
            <a:chExt cx="5909980" cy="2812517"/>
          </a:xfrm>
        </p:grpSpPr>
        <p:sp>
          <p:nvSpPr>
            <p:cNvPr id="16" name="Flowchart: Direct Access Storage 15"/>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 name="Picture 18"/>
            <p:cNvPicPr>
              <a:picLocks noChangeAspect="1"/>
            </p:cNvPicPr>
            <p:nvPr/>
          </p:nvPicPr>
          <p:blipFill rotWithShape="1">
            <a:blip r:embed="rId2"/>
            <a:srcRect l="33204" r="27342"/>
            <a:stretch/>
          </p:blipFill>
          <p:spPr>
            <a:xfrm>
              <a:off x="3271936" y="2543171"/>
              <a:ext cx="428719" cy="621987"/>
            </a:xfrm>
            <a:prstGeom prst="rect">
              <a:avLst/>
            </a:prstGeom>
          </p:spPr>
        </p:pic>
        <p:sp>
          <p:nvSpPr>
            <p:cNvPr id="22" name="TextBox 21"/>
            <p:cNvSpPr txBox="1"/>
            <p:nvPr/>
          </p:nvSpPr>
          <p:spPr>
            <a:xfrm>
              <a:off x="3352080" y="4207939"/>
              <a:ext cx="2009540" cy="307777"/>
            </a:xfrm>
            <a:prstGeom prst="rect">
              <a:avLst/>
            </a:prstGeom>
            <a:noFill/>
          </p:spPr>
          <p:txBody>
            <a:bodyPr wrap="square" rtlCol="0">
              <a:spAutoFit/>
            </a:bodyPr>
            <a:lstStyle/>
            <a:p>
              <a:r>
                <a:rPr lang="en-US" sz="1400" dirty="0" smtClean="0"/>
                <a:t>Kafka Message Queue</a:t>
              </a:r>
              <a:endParaRPr lang="en-US" sz="1400" dirty="0"/>
            </a:p>
          </p:txBody>
        </p:sp>
        <p:sp>
          <p:nvSpPr>
            <p:cNvPr id="23" name="Flowchart: Magnetic Disk 22"/>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6100577" y="2115168"/>
              <a:ext cx="2133415" cy="492327"/>
            </a:xfrm>
            <a:prstGeom prst="rect">
              <a:avLst/>
            </a:prstGeom>
          </p:spPr>
        </p:pic>
        <p:cxnSp>
          <p:nvCxnSpPr>
            <p:cNvPr id="27" name="Straight Arrow Connector 26"/>
            <p:cNvCxnSpPr>
              <a:stCxn id="16" idx="4"/>
              <a:endCxn id="23"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403566" y="4619908"/>
              <a:ext cx="1765954" cy="307777"/>
            </a:xfrm>
            <a:prstGeom prst="rect">
              <a:avLst/>
            </a:prstGeom>
            <a:noFill/>
          </p:spPr>
          <p:txBody>
            <a:bodyPr wrap="square" rtlCol="0">
              <a:spAutoFit/>
            </a:bodyPr>
            <a:lstStyle/>
            <a:p>
              <a:r>
                <a:rPr lang="en-US" sz="1400" dirty="0" err="1" smtClean="0"/>
                <a:t>MemSQL</a:t>
              </a:r>
              <a:r>
                <a:rPr lang="en-US" sz="1400" dirty="0" smtClean="0"/>
                <a:t> Data Store</a:t>
              </a:r>
              <a:endParaRPr lang="en-US" sz="1400" dirty="0"/>
            </a:p>
          </p:txBody>
        </p:sp>
        <p:cxnSp>
          <p:nvCxnSpPr>
            <p:cNvPr id="29" name="Elbow Connector 28"/>
            <p:cNvCxnSpPr>
              <a:stCxn id="23" idx="4"/>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23320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lnSpcReduction="10000"/>
          </a:bodyPr>
          <a:lstStyle/>
          <a:p>
            <a:r>
              <a:rPr lang="en-US" sz="2000" dirty="0" smtClean="0"/>
              <a:t>Spark as we know, one the best technologies to work with Big Data. Even though currently we do not have such huge amount of data, but with YouTube Data we can be safe to assume that we will have to deal with Big Data in practical purposes.</a:t>
            </a:r>
          </a:p>
          <a:p>
            <a:r>
              <a:rPr lang="en-US" sz="2000" dirty="0" smtClean="0"/>
              <a:t>We have leveraged the Spark SQL abilities to perform various types of analysis on the data we received out of YouTube.</a:t>
            </a:r>
          </a:p>
          <a:p>
            <a:r>
              <a:rPr lang="en-US" sz="2000" dirty="0" smtClean="0"/>
              <a:t>Spark constantly queries the </a:t>
            </a:r>
            <a:r>
              <a:rPr lang="en-US" sz="2000" dirty="0" err="1" smtClean="0"/>
              <a:t>MemSQL</a:t>
            </a:r>
            <a:r>
              <a:rPr lang="en-US" sz="2000" dirty="0" smtClean="0"/>
              <a:t> tables to fetch data and perform analysis.</a:t>
            </a:r>
          </a:p>
          <a:p>
            <a:r>
              <a:rPr lang="en-US" sz="2000" dirty="0" smtClean="0"/>
              <a:t>We can also write out results back into some result table in </a:t>
            </a:r>
            <a:r>
              <a:rPr lang="en-US" sz="2000" dirty="0" err="1" smtClean="0"/>
              <a:t>MemSQL</a:t>
            </a:r>
            <a:r>
              <a:rPr lang="en-US" sz="2000" dirty="0" smtClean="0"/>
              <a:t>.</a:t>
            </a:r>
          </a:p>
          <a:p>
            <a:r>
              <a:rPr lang="en-US" sz="2000" dirty="0" smtClean="0"/>
              <a:t>We have used </a:t>
            </a:r>
            <a:r>
              <a:rPr lang="en-US" sz="2000" dirty="0" err="1" smtClean="0"/>
              <a:t>scala</a:t>
            </a:r>
            <a:r>
              <a:rPr lang="en-US" sz="2000" dirty="0" smtClean="0"/>
              <a:t> to write spark code.</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smtClean="0"/>
              <a:t>Component Breakdown</a:t>
            </a:r>
            <a:endParaRPr lang="en-US" sz="4800" dirty="0"/>
          </a:p>
        </p:txBody>
      </p:sp>
      <p:grpSp>
        <p:nvGrpSpPr>
          <p:cNvPr id="14" name="Group 13"/>
          <p:cNvGrpSpPr/>
          <p:nvPr/>
        </p:nvGrpSpPr>
        <p:grpSpPr>
          <a:xfrm>
            <a:off x="671747" y="537882"/>
            <a:ext cx="3335477" cy="2057400"/>
            <a:chOff x="5936740" y="1800922"/>
            <a:chExt cx="4991452" cy="3344705"/>
          </a:xfrm>
        </p:grpSpPr>
        <p:sp>
          <p:nvSpPr>
            <p:cNvPr id="17" name="Flowchart: Process 16"/>
            <p:cNvSpPr/>
            <p:nvPr/>
          </p:nvSpPr>
          <p:spPr>
            <a:xfrm>
              <a:off x="8772134" y="2312662"/>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8772134" y="1800922"/>
              <a:ext cx="1019128" cy="472014"/>
            </a:xfrm>
            <a:prstGeom prst="rect">
              <a:avLst/>
            </a:prstGeom>
          </p:spPr>
        </p:pic>
        <p:sp>
          <p:nvSpPr>
            <p:cNvPr id="20" name="TextBox 19"/>
            <p:cNvSpPr txBox="1"/>
            <p:nvPr/>
          </p:nvSpPr>
          <p:spPr>
            <a:xfrm>
              <a:off x="9308919" y="4837850"/>
              <a:ext cx="1082487" cy="307777"/>
            </a:xfrm>
            <a:prstGeom prst="rect">
              <a:avLst/>
            </a:prstGeom>
            <a:noFill/>
          </p:spPr>
          <p:txBody>
            <a:bodyPr wrap="square" rtlCol="0">
              <a:spAutoFit/>
            </a:bodyPr>
            <a:lstStyle/>
            <a:p>
              <a:r>
                <a:rPr lang="en-US" sz="1400" dirty="0" smtClean="0"/>
                <a:t>Spark code </a:t>
              </a:r>
              <a:endParaRPr lang="en-US" sz="1400" dirty="0"/>
            </a:p>
          </p:txBody>
        </p:sp>
        <p:sp>
          <p:nvSpPr>
            <p:cNvPr id="21" name="Flowchart: Magnetic Disk 20"/>
            <p:cNvSpPr/>
            <p:nvPr/>
          </p:nvSpPr>
          <p:spPr>
            <a:xfrm>
              <a:off x="6304201" y="2690280"/>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5936740" y="2157693"/>
              <a:ext cx="2133415" cy="492327"/>
            </a:xfrm>
            <a:prstGeom prst="rect">
              <a:avLst/>
            </a:prstGeom>
          </p:spPr>
        </p:pic>
        <p:sp>
          <p:nvSpPr>
            <p:cNvPr id="30" name="TextBox 29"/>
            <p:cNvSpPr txBox="1"/>
            <p:nvPr/>
          </p:nvSpPr>
          <p:spPr>
            <a:xfrm>
              <a:off x="6120470" y="4767158"/>
              <a:ext cx="1765954" cy="307777"/>
            </a:xfrm>
            <a:prstGeom prst="rect">
              <a:avLst/>
            </a:prstGeom>
            <a:noFill/>
          </p:spPr>
          <p:txBody>
            <a:bodyPr wrap="square" rtlCol="0">
              <a:spAutoFit/>
            </a:bodyPr>
            <a:lstStyle/>
            <a:p>
              <a:r>
                <a:rPr lang="en-US" sz="1400" dirty="0" err="1" smtClean="0"/>
                <a:t>MemSQL</a:t>
              </a:r>
              <a:r>
                <a:rPr lang="en-US" sz="1400" dirty="0" smtClean="0"/>
                <a:t> Data Store</a:t>
              </a:r>
              <a:endParaRPr lang="en-US" sz="1400" dirty="0"/>
            </a:p>
          </p:txBody>
        </p:sp>
        <p:cxnSp>
          <p:nvCxnSpPr>
            <p:cNvPr id="31" name="Elbow Connector 30"/>
            <p:cNvCxnSpPr>
              <a:stCxn id="21" idx="4"/>
              <a:endCxn id="17" idx="1"/>
            </p:cNvCxnSpPr>
            <p:nvPr/>
          </p:nvCxnSpPr>
          <p:spPr>
            <a:xfrm flipV="1">
              <a:off x="7702695" y="3539910"/>
              <a:ext cx="1069439" cy="19326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7247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smtClean="0"/>
              <a:t>The complete technology stack that we have implemented in our project is highly and easily scalable to accommodate themselves into machines which have Big Data processing capabilities.</a:t>
            </a:r>
          </a:p>
          <a:p>
            <a:r>
              <a:rPr lang="en-US" sz="2000" dirty="0" smtClean="0"/>
              <a:t>For </a:t>
            </a:r>
            <a:r>
              <a:rPr lang="en-US" sz="2000" dirty="0" err="1" smtClean="0"/>
              <a:t>eg</a:t>
            </a:r>
            <a:r>
              <a:rPr lang="en-US" sz="2000" dirty="0" smtClean="0"/>
              <a:t>: Kafka and </a:t>
            </a:r>
            <a:r>
              <a:rPr lang="en-US" sz="2000" dirty="0" err="1" smtClean="0"/>
              <a:t>MemSQL</a:t>
            </a:r>
            <a:r>
              <a:rPr lang="en-US" sz="2000" dirty="0" smtClean="0"/>
              <a:t> can be easily installed and used on the AWS EC2 instances.</a:t>
            </a:r>
          </a:p>
          <a:p>
            <a:r>
              <a:rPr lang="en-US" sz="2000" dirty="0" smtClean="0"/>
              <a:t>Also spark can be used very efficiently on the AWS EMR Cluster.</a:t>
            </a:r>
          </a:p>
        </p:txBody>
      </p:sp>
      <p:sp>
        <p:nvSpPr>
          <p:cNvPr id="25" name="Title 24"/>
          <p:cNvSpPr txBox="1">
            <a:spLocks noGrp="1"/>
          </p:cNvSpPr>
          <p:nvPr>
            <p:ph type="title"/>
          </p:nvPr>
        </p:nvSpPr>
        <p:spPr>
          <a:xfrm>
            <a:off x="2792506" y="1024216"/>
            <a:ext cx="6606986" cy="830997"/>
          </a:xfrm>
          <a:prstGeom prst="rect">
            <a:avLst/>
          </a:prstGeom>
          <a:noFill/>
        </p:spPr>
        <p:txBody>
          <a:bodyPr wrap="square" rtlCol="0">
            <a:spAutoFit/>
          </a:bodyPr>
          <a:lstStyle/>
          <a:p>
            <a:r>
              <a:rPr lang="en-US" sz="4800" dirty="0" smtClean="0"/>
              <a:t>Architecture Scalability</a:t>
            </a:r>
            <a:endParaRPr lang="en-US" sz="4800" dirty="0"/>
          </a:p>
        </p:txBody>
      </p:sp>
    </p:spTree>
    <p:extLst>
      <p:ext uri="{BB962C8B-B14F-4D97-AF65-F5344CB8AC3E}">
        <p14:creationId xmlns:p14="http://schemas.microsoft.com/office/powerpoint/2010/main" val="2338188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 1</a:t>
            </a:r>
            <a:endParaRPr lang="en-US" dirty="0"/>
          </a:p>
        </p:txBody>
      </p:sp>
      <p:sp>
        <p:nvSpPr>
          <p:cNvPr id="3" name="Content Placeholder 2"/>
          <p:cNvSpPr>
            <a:spLocks noGrp="1"/>
          </p:cNvSpPr>
          <p:nvPr>
            <p:ph type="subTitle" idx="1"/>
          </p:nvPr>
        </p:nvSpPr>
        <p:spPr/>
        <p:txBody>
          <a:bodyPr/>
          <a:lstStyle/>
          <a:p>
            <a:r>
              <a:rPr lang="en-US" dirty="0" smtClean="0"/>
              <a:t>Top trending videos of each </a:t>
            </a:r>
            <a:r>
              <a:rPr lang="en-US" dirty="0" smtClean="0"/>
              <a:t>categories (based on View Count)</a:t>
            </a:r>
          </a:p>
          <a:p>
            <a:r>
              <a:rPr lang="en-US" dirty="0"/>
              <a:t>Top trending videos of each </a:t>
            </a:r>
            <a:r>
              <a:rPr lang="en-US" dirty="0" smtClean="0"/>
              <a:t>categories (based on Like Count)</a:t>
            </a:r>
            <a:endParaRPr lang="en-US" dirty="0"/>
          </a:p>
          <a:p>
            <a:endParaRPr lang="en-US" dirty="0"/>
          </a:p>
        </p:txBody>
      </p:sp>
    </p:spTree>
    <p:extLst>
      <p:ext uri="{BB962C8B-B14F-4D97-AF65-F5344CB8AC3E}">
        <p14:creationId xmlns:p14="http://schemas.microsoft.com/office/powerpoint/2010/main" val="97886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5" y="635031"/>
            <a:ext cx="9601196" cy="1303867"/>
          </a:xfrm>
        </p:spPr>
        <p:txBody>
          <a:bodyPr/>
          <a:lstStyle/>
          <a:p>
            <a:r>
              <a:rPr lang="en-US" dirty="0" smtClean="0"/>
              <a:t>Visualization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39" y="168508"/>
            <a:ext cx="11486028" cy="6460892"/>
          </a:xfrm>
          <a:prstGeom prst="rect">
            <a:avLst/>
          </a:prstGeom>
        </p:spPr>
      </p:pic>
    </p:spTree>
    <p:extLst>
      <p:ext uri="{BB962C8B-B14F-4D97-AF65-F5344CB8AC3E}">
        <p14:creationId xmlns:p14="http://schemas.microsoft.com/office/powerpoint/2010/main" val="1376790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186</TotalTime>
  <Words>487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PBDA Project YouTube Video Analysis</vt:lpstr>
      <vt:lpstr>Problem Statement</vt:lpstr>
      <vt:lpstr>PowerPoint Presentation</vt:lpstr>
      <vt:lpstr>Component Breakdown</vt:lpstr>
      <vt:lpstr>Component Breakdown</vt:lpstr>
      <vt:lpstr>Component Breakdown</vt:lpstr>
      <vt:lpstr>Architecture Scalability</vt:lpstr>
      <vt:lpstr>Visualization 1</vt:lpstr>
      <vt:lpstr>Visualization 1</vt:lpstr>
      <vt:lpstr>Visualization 2</vt:lpstr>
      <vt:lpstr>Visualization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Patel</dc:creator>
  <cp:lastModifiedBy>Sagar Patel</cp:lastModifiedBy>
  <cp:revision>15</cp:revision>
  <dcterms:created xsi:type="dcterms:W3CDTF">2017-12-17T18:34:45Z</dcterms:created>
  <dcterms:modified xsi:type="dcterms:W3CDTF">2017-12-19T00:22:29Z</dcterms:modified>
</cp:coreProperties>
</file>