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59" r:id="rId5"/>
    <p:sldId id="260" r:id="rId6"/>
    <p:sldId id="261" r:id="rId7"/>
    <p:sldId id="268" r:id="rId8"/>
    <p:sldId id="269"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Nagpal" initials="R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4AE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21B18-C369-4508-A4A9-CE9C0240291E}"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9B72-889E-49E2-B75F-6E7ABB15606D}" type="slidenum">
              <a:rPr lang="en-US" smtClean="0"/>
              <a:t>‹#›</a:t>
            </a:fld>
            <a:endParaRPr lang="en-US"/>
          </a:p>
        </p:txBody>
      </p:sp>
    </p:spTree>
    <p:extLst>
      <p:ext uri="{BB962C8B-B14F-4D97-AF65-F5344CB8AC3E}">
        <p14:creationId xmlns:p14="http://schemas.microsoft.com/office/powerpoint/2010/main" val="25695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5F2DDE4-8A1B-4791-BF54-351FE8908DB6}" type="datetime1">
              <a:rPr lang="en-US" smtClean="0"/>
              <a:t>4/26/2020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7470CF2-300B-4E18-A981-F5008EB0785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4448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096CD-892A-4553-9297-5EAA740CE740}" type="datetime1">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135303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2CA1E-5C46-4DB7-9413-4339B08C0D77}" type="datetime1">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71915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7F58D-4AB9-4196-9C9E-DC691F2B9640}" type="datetime1">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64418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70D58E6-8E1A-4CFB-9453-4B58E3D6D1B8}" type="datetime1">
              <a:rPr lang="en-US" smtClean="0"/>
              <a:t>4/26/2020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7470CF2-300B-4E18-A981-F5008EB0785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358116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02DD3-D51D-4601-AC4A-9AA17435427E}" type="datetime1">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4132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8A886-6959-4A79-80FB-1A01D56AC420}" type="datetime1">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22221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DCD15-643D-4C79-BE1A-2226FF8BA672}" type="datetime1">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21520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C77C5-A8AC-46B5-A9E7-D359CC890883}" type="datetime1">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70CF2-300B-4E18-A981-F5008EB0785F}" type="slidenum">
              <a:rPr lang="en-US" smtClean="0"/>
              <a:t>‹#›</a:t>
            </a:fld>
            <a:endParaRPr lang="en-US"/>
          </a:p>
        </p:txBody>
      </p:sp>
    </p:spTree>
    <p:extLst>
      <p:ext uri="{BB962C8B-B14F-4D97-AF65-F5344CB8AC3E}">
        <p14:creationId xmlns:p14="http://schemas.microsoft.com/office/powerpoint/2010/main" val="60952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905B614-E8C8-4DC5-85EC-3CF7641FFCB1}" type="datetime1">
              <a:rPr lang="en-US" smtClean="0"/>
              <a:t>4/26/2020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470CF2-300B-4E18-A981-F5008EB0785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08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3F92523-D5FB-40A6-B239-5B2F764AB189}" type="datetime1">
              <a:rPr lang="en-US" smtClean="0"/>
              <a:t>4/26/2020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7470CF2-300B-4E18-A981-F5008EB0785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23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8FEF6C-28BC-4325-8357-6E5F99A38C73}" type="datetime1">
              <a:rPr lang="en-US" smtClean="0"/>
              <a:t>4/26/2020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7470CF2-300B-4E18-A981-F5008EB0785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65011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09ADC9-6EAF-4268-9415-1ED5ECFA2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7198D7-732C-409A-AD06-5BD501BA7E39}"/>
              </a:ext>
            </a:extLst>
          </p:cNvPr>
          <p:cNvPicPr>
            <a:picLocks noChangeAspect="1"/>
          </p:cNvPicPr>
          <p:nvPr/>
        </p:nvPicPr>
        <p:blipFill rotWithShape="1">
          <a:blip r:embed="rId2">
            <a:alphaModFix amt="40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ED7F2361-EDF3-41E8-9A29-D6161EF8EC34}"/>
              </a:ext>
            </a:extLst>
          </p:cNvPr>
          <p:cNvSpPr>
            <a:spLocks noGrp="1"/>
          </p:cNvSpPr>
          <p:nvPr>
            <p:ph type="ctrTitle"/>
          </p:nvPr>
        </p:nvSpPr>
        <p:spPr>
          <a:xfrm>
            <a:off x="1915128" y="1788454"/>
            <a:ext cx="8361229" cy="2098226"/>
          </a:xfrm>
        </p:spPr>
        <p:txBody>
          <a:bodyPr>
            <a:normAutofit/>
          </a:bodyPr>
          <a:lstStyle/>
          <a:p>
            <a:r>
              <a:rPr lang="en-US" sz="4500" cap="small"/>
              <a:t>Kaggle Competition: </a:t>
            </a:r>
            <a:br>
              <a:rPr lang="en-US" sz="4500" cap="small"/>
            </a:br>
            <a:r>
              <a:rPr lang="en-US" sz="4500" cap="small"/>
              <a:t>FLOWER CLASSIFICATION USING TPU</a:t>
            </a:r>
            <a:endParaRPr lang="en-US" sz="4500"/>
          </a:p>
        </p:txBody>
      </p:sp>
      <p:sp>
        <p:nvSpPr>
          <p:cNvPr id="3" name="Subtitle 2">
            <a:extLst>
              <a:ext uri="{FF2B5EF4-FFF2-40B4-BE49-F238E27FC236}">
                <a16:creationId xmlns:a16="http://schemas.microsoft.com/office/drawing/2014/main" id="{A4370A16-A4EB-478E-8682-FF3CC6B84A63}"/>
              </a:ext>
            </a:extLst>
          </p:cNvPr>
          <p:cNvSpPr>
            <a:spLocks noGrp="1"/>
          </p:cNvSpPr>
          <p:nvPr>
            <p:ph type="subTitle" idx="1"/>
          </p:nvPr>
        </p:nvSpPr>
        <p:spPr>
          <a:xfrm>
            <a:off x="2679906" y="3956279"/>
            <a:ext cx="6831673" cy="1086237"/>
          </a:xfrm>
        </p:spPr>
        <p:txBody>
          <a:bodyPr>
            <a:normAutofit/>
          </a:bodyPr>
          <a:lstStyle/>
          <a:p>
            <a:pPr>
              <a:lnSpc>
                <a:spcPct val="102000"/>
              </a:lnSpc>
              <a:spcAft>
                <a:spcPts val="600"/>
              </a:spcAft>
            </a:pPr>
            <a:r>
              <a:rPr lang="en-US" sz="1800" b="1"/>
              <a:t>Team</a:t>
            </a:r>
            <a:r>
              <a:rPr lang="en-US" sz="1800"/>
              <a:t>:</a:t>
            </a:r>
          </a:p>
          <a:p>
            <a:pPr>
              <a:lnSpc>
                <a:spcPct val="102000"/>
              </a:lnSpc>
              <a:spcAft>
                <a:spcPts val="600"/>
              </a:spcAft>
            </a:pPr>
            <a:r>
              <a:rPr lang="en-US" sz="1800"/>
              <a:t>Apoorva </a:t>
            </a:r>
            <a:r>
              <a:rPr lang="en-US" sz="1800" err="1"/>
              <a:t>Nerkar</a:t>
            </a:r>
            <a:endParaRPr lang="en-US" sz="1800"/>
          </a:p>
          <a:p>
            <a:pPr>
              <a:lnSpc>
                <a:spcPct val="102000"/>
              </a:lnSpc>
              <a:spcAft>
                <a:spcPts val="600"/>
              </a:spcAft>
            </a:pPr>
            <a:r>
              <a:rPr lang="en-US" sz="1800"/>
              <a:t>Rohit Nagpal </a:t>
            </a:r>
          </a:p>
        </p:txBody>
      </p:sp>
      <p:sp>
        <p:nvSpPr>
          <p:cNvPr id="4" name="Slide Number Placeholder 3">
            <a:extLst>
              <a:ext uri="{FF2B5EF4-FFF2-40B4-BE49-F238E27FC236}">
                <a16:creationId xmlns:a16="http://schemas.microsoft.com/office/drawing/2014/main" id="{9CE4CBB6-F7FC-4F3C-B363-E780627E18BB}"/>
              </a:ext>
            </a:extLst>
          </p:cNvPr>
          <p:cNvSpPr>
            <a:spLocks noGrp="1"/>
          </p:cNvSpPr>
          <p:nvPr>
            <p:ph type="sldNum" sz="quarter" idx="12"/>
          </p:nvPr>
        </p:nvSpPr>
        <p:spPr>
          <a:xfrm>
            <a:off x="9830683" y="6453386"/>
            <a:ext cx="1596292" cy="404614"/>
          </a:xfrm>
        </p:spPr>
        <p:txBody>
          <a:bodyPr>
            <a:normAutofit/>
          </a:bodyPr>
          <a:lstStyle/>
          <a:p>
            <a:pPr>
              <a:spcAft>
                <a:spcPts val="600"/>
              </a:spcAft>
            </a:pPr>
            <a:fld id="{A7470CF2-300B-4E18-A981-F5008EB0785F}" type="slidenum">
              <a:rPr lang="en-US" smtClean="0"/>
              <a:pPr>
                <a:spcAft>
                  <a:spcPts val="600"/>
                </a:spcAft>
              </a:pPr>
              <a:t>1</a:t>
            </a:fld>
            <a:endParaRPr lang="en-US"/>
          </a:p>
        </p:txBody>
      </p:sp>
    </p:spTree>
    <p:extLst>
      <p:ext uri="{BB962C8B-B14F-4D97-AF65-F5344CB8AC3E}">
        <p14:creationId xmlns:p14="http://schemas.microsoft.com/office/powerpoint/2010/main" val="4909146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MODEL IMPLEMENTATION</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25048"/>
            <a:ext cx="9601200" cy="4815086"/>
          </a:xfrm>
        </p:spPr>
        <p:txBody>
          <a:bodyPr>
            <a:normAutofit/>
          </a:bodyPr>
          <a:lstStyle/>
          <a:p>
            <a:pPr marL="0" indent="0">
              <a:buNone/>
            </a:pPr>
            <a:r>
              <a:rPr lang="en-US" b="1" dirty="0"/>
              <a:t>Using Saved Models:</a:t>
            </a:r>
          </a:p>
          <a:p>
            <a:r>
              <a:rPr lang="en-US" sz="1800" dirty="0"/>
              <a:t>From the implementation and demo perspective, </a:t>
            </a:r>
            <a:r>
              <a:rPr lang="en-US" sz="1800" i="1" dirty="0"/>
              <a:t>w</a:t>
            </a:r>
            <a:r>
              <a:rPr lang="en-US" sz="1800" dirty="0"/>
              <a:t>e created a interactive script in Google </a:t>
            </a:r>
            <a:r>
              <a:rPr lang="en-US" sz="1800" dirty="0" err="1"/>
              <a:t>Colab</a:t>
            </a:r>
            <a:r>
              <a:rPr lang="en-US" sz="1800" dirty="0"/>
              <a:t> which does the following:</a:t>
            </a:r>
          </a:p>
          <a:p>
            <a:pPr lvl="1"/>
            <a:r>
              <a:rPr lang="en-US" sz="1800" i="0" dirty="0"/>
              <a:t>Load the saved models trained by us. Models are: </a:t>
            </a:r>
            <a:r>
              <a:rPr lang="en-US" sz="1800" dirty="0"/>
              <a:t>DenseNet201 and EfficientNetB7</a:t>
            </a:r>
          </a:p>
          <a:p>
            <a:pPr lvl="1"/>
            <a:r>
              <a:rPr lang="en-US" sz="1800" i="0" dirty="0"/>
              <a:t>Asks the user to provide any flower image </a:t>
            </a:r>
            <a:r>
              <a:rPr lang="en-US" sz="1800" i="0" dirty="0" err="1"/>
              <a:t>url</a:t>
            </a:r>
            <a:r>
              <a:rPr lang="en-US" sz="1800" i="0" dirty="0"/>
              <a:t> for the prediction</a:t>
            </a:r>
          </a:p>
          <a:p>
            <a:pPr lvl="1"/>
            <a:r>
              <a:rPr lang="en-US" sz="1800" i="0" dirty="0"/>
              <a:t>Download the flower image from the </a:t>
            </a:r>
            <a:r>
              <a:rPr lang="en-US" sz="1800" i="0" dirty="0" err="1"/>
              <a:t>url</a:t>
            </a:r>
            <a:r>
              <a:rPr lang="en-US" sz="1800" i="0" dirty="0"/>
              <a:t> </a:t>
            </a:r>
          </a:p>
          <a:p>
            <a:pPr lvl="1"/>
            <a:r>
              <a:rPr lang="en-US" sz="1800" i="0" dirty="0"/>
              <a:t>Process the image to convert it into size of (512, 512, 3) as our model is trained on that size</a:t>
            </a:r>
          </a:p>
          <a:p>
            <a:pPr lvl="1"/>
            <a:r>
              <a:rPr lang="en-US" sz="1800" i="0" dirty="0"/>
              <a:t>Predict the class of the flower and shows with predicted result</a:t>
            </a:r>
            <a:endParaRPr lang="en-US" sz="1800" i="1" dirty="0"/>
          </a:p>
          <a:p>
            <a:pPr marL="0" indent="0">
              <a:buNone/>
            </a:pPr>
            <a:r>
              <a:rPr lang="en-US" b="1" dirty="0"/>
              <a:t>Online Application for Flower Classification:</a:t>
            </a:r>
          </a:p>
          <a:p>
            <a:r>
              <a:rPr lang="en-US" sz="1800" dirty="0"/>
              <a:t>As a potential next step of implementation, we can scale-up this model and build a online application where user would just need to provide the image </a:t>
            </a:r>
            <a:r>
              <a:rPr lang="en-US" sz="1800" dirty="0" err="1"/>
              <a:t>url</a:t>
            </a:r>
            <a:r>
              <a:rPr lang="en-US" sz="1800" dirty="0"/>
              <a:t> or upload the flower image and get to know the class of the flower it belongs to as output</a:t>
            </a:r>
          </a:p>
          <a:p>
            <a:endParaRPr lang="en-US" i="0" dirty="0"/>
          </a:p>
          <a:p>
            <a:pPr lvl="5"/>
            <a:endParaRPr lang="en-US" i="0"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10</a:t>
            </a:fld>
            <a:endParaRPr lang="en-US"/>
          </a:p>
        </p:txBody>
      </p:sp>
    </p:spTree>
    <p:extLst>
      <p:ext uri="{BB962C8B-B14F-4D97-AF65-F5344CB8AC3E}">
        <p14:creationId xmlns:p14="http://schemas.microsoft.com/office/powerpoint/2010/main" val="324784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a:t>SUBMISSION TO COMPETITION (1/2)</a:t>
            </a:r>
            <a:endParaRPr lang="en-US" sz="3600" dirty="0"/>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25048"/>
            <a:ext cx="9601200" cy="4815086"/>
          </a:xfrm>
        </p:spPr>
        <p:txBody>
          <a:bodyPr>
            <a:normAutofit/>
          </a:bodyPr>
          <a:lstStyle/>
          <a:p>
            <a:pPr marL="0" indent="0">
              <a:buNone/>
            </a:pPr>
            <a:r>
              <a:rPr lang="en-US" b="1"/>
              <a:t>Final Model:</a:t>
            </a:r>
          </a:p>
          <a:p>
            <a:r>
              <a:rPr lang="en-US" sz="1800"/>
              <a:t>For the prediction of test images we used combined effect of two models – DenseNet and EfficientNet-B7</a:t>
            </a:r>
          </a:p>
          <a:p>
            <a:r>
              <a:rPr lang="en-US" sz="1800"/>
              <a:t>We took the equal weightage (50%) of prediction from both the models and then used “argmax” function to get the class label with highest probability</a:t>
            </a:r>
          </a:p>
          <a:p>
            <a:pPr marL="0" indent="0">
              <a:buNone/>
            </a:pPr>
            <a:r>
              <a:rPr lang="en-US" b="1"/>
              <a:t>Submission:</a:t>
            </a:r>
          </a:p>
          <a:p>
            <a:pPr>
              <a:lnSpc>
                <a:spcPct val="100000"/>
              </a:lnSpc>
            </a:pPr>
            <a:r>
              <a:rPr lang="en-US" sz="1800"/>
              <a:t>As a submission we needed to submit a csv file with two fields - id and label</a:t>
            </a:r>
          </a:p>
          <a:p>
            <a:pPr lvl="1" fontAlgn="base">
              <a:lnSpc>
                <a:spcPct val="100000"/>
              </a:lnSpc>
            </a:pPr>
            <a:r>
              <a:rPr lang="en-US" sz="1800"/>
              <a:t>id - a unique ID for each test sample images </a:t>
            </a:r>
          </a:p>
          <a:p>
            <a:pPr lvl="1" fontAlgn="base">
              <a:lnSpc>
                <a:spcPct val="100000"/>
              </a:lnSpc>
            </a:pPr>
            <a:r>
              <a:rPr lang="en-US" sz="1800"/>
              <a:t>label - the class of flower represented by the test sample</a:t>
            </a:r>
            <a:endParaRPr lang="en-US"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a:xfrm>
            <a:off x="9472736" y="6453386"/>
            <a:ext cx="1596292" cy="404614"/>
          </a:xfrm>
        </p:spPr>
        <p:txBody>
          <a:bodyPr/>
          <a:lstStyle/>
          <a:p>
            <a:fld id="{A7470CF2-300B-4E18-A981-F5008EB0785F}" type="slidenum">
              <a:rPr lang="en-US" smtClean="0"/>
              <a:t>11</a:t>
            </a:fld>
            <a:endParaRPr lang="en-US"/>
          </a:p>
        </p:txBody>
      </p:sp>
    </p:spTree>
    <p:extLst>
      <p:ext uri="{BB962C8B-B14F-4D97-AF65-F5344CB8AC3E}">
        <p14:creationId xmlns:p14="http://schemas.microsoft.com/office/powerpoint/2010/main" val="352264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a:t>SUBMISSION TO COMPETITION (2/2)</a:t>
            </a:r>
            <a:endParaRPr lang="en-US" sz="3600" dirty="0"/>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25048"/>
            <a:ext cx="9601200" cy="4815086"/>
          </a:xfrm>
        </p:spPr>
        <p:txBody>
          <a:bodyPr>
            <a:normAutofit/>
          </a:bodyPr>
          <a:lstStyle/>
          <a:p>
            <a:pPr marL="0" indent="0" fontAlgn="base">
              <a:buNone/>
            </a:pPr>
            <a:r>
              <a:rPr lang="en-US" b="1" dirty="0"/>
              <a:t>Rank Achieved:</a:t>
            </a:r>
          </a:p>
          <a:p>
            <a:pPr fontAlgn="base"/>
            <a:r>
              <a:rPr lang="en-US" sz="1800" i="0" dirty="0"/>
              <a:t>We managed to achieve the least rank of 54 out of ~700 participated teams</a:t>
            </a:r>
          </a:p>
          <a:p>
            <a:pPr marL="0" indent="0" fontAlgn="base">
              <a:buNone/>
            </a:pPr>
            <a:endParaRPr lang="en-US" i="0"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a:xfrm>
            <a:off x="9472736" y="6453386"/>
            <a:ext cx="1596292" cy="404614"/>
          </a:xfrm>
        </p:spPr>
        <p:txBody>
          <a:bodyPr/>
          <a:lstStyle/>
          <a:p>
            <a:fld id="{A7470CF2-300B-4E18-A981-F5008EB0785F}" type="slidenum">
              <a:rPr lang="en-US" smtClean="0"/>
              <a:t>12</a:t>
            </a:fld>
            <a:endParaRPr lang="en-US"/>
          </a:p>
        </p:txBody>
      </p:sp>
      <p:pic>
        <p:nvPicPr>
          <p:cNvPr id="5" name="Picture 4">
            <a:extLst>
              <a:ext uri="{FF2B5EF4-FFF2-40B4-BE49-F238E27FC236}">
                <a16:creationId xmlns:a16="http://schemas.microsoft.com/office/drawing/2014/main" id="{D0D58AFF-66FF-4516-A5CB-C5AE9E7BC5A9}"/>
              </a:ext>
            </a:extLst>
          </p:cNvPr>
          <p:cNvPicPr>
            <a:picLocks noChangeAspect="1"/>
          </p:cNvPicPr>
          <p:nvPr/>
        </p:nvPicPr>
        <p:blipFill>
          <a:blip r:embed="rId2"/>
          <a:stretch>
            <a:fillRect/>
          </a:stretch>
        </p:blipFill>
        <p:spPr>
          <a:xfrm>
            <a:off x="1899339" y="2487175"/>
            <a:ext cx="8371543" cy="4168518"/>
          </a:xfrm>
          <a:prstGeom prst="rect">
            <a:avLst/>
          </a:prstGeom>
        </p:spPr>
      </p:pic>
    </p:spTree>
    <p:extLst>
      <p:ext uri="{BB962C8B-B14F-4D97-AF65-F5344CB8AC3E}">
        <p14:creationId xmlns:p14="http://schemas.microsoft.com/office/powerpoint/2010/main" val="336405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705678"/>
          </a:xfrm>
        </p:spPr>
        <p:txBody>
          <a:bodyPr>
            <a:normAutofit/>
          </a:bodyPr>
          <a:lstStyle/>
          <a:p>
            <a:r>
              <a:rPr lang="en-US" sz="3600"/>
              <a:t>INTRODUCTION (1/2)</a:t>
            </a:r>
            <a:endParaRPr lang="en-US" sz="3600" dirty="0"/>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38300"/>
            <a:ext cx="9601200" cy="4815086"/>
          </a:xfrm>
        </p:spPr>
        <p:txBody>
          <a:bodyPr>
            <a:normAutofit/>
          </a:bodyPr>
          <a:lstStyle/>
          <a:p>
            <a:pPr marL="0" indent="0">
              <a:buNone/>
            </a:pPr>
            <a:r>
              <a:rPr lang="en-US" b="1"/>
              <a:t>Description:</a:t>
            </a:r>
          </a:p>
          <a:p>
            <a:r>
              <a:rPr lang="en-US"/>
              <a:t>For our project we decided to participate in an active Kaggle competition of Flower Classification with TPU's. TPU, which stands for Tensor Processing Unit, are powerful hardware accelerators specialized in deep learning tasks.</a:t>
            </a:r>
          </a:p>
          <a:p>
            <a:pPr marL="0" indent="0">
              <a:buNone/>
            </a:pPr>
            <a:r>
              <a:rPr lang="en-US" b="1"/>
              <a:t>Objective:</a:t>
            </a:r>
          </a:p>
          <a:p>
            <a:r>
              <a:rPr lang="en-US"/>
              <a:t>The objective of the competition is to build a Deep Learning model to classify 104 types of flowers using TPUs. </a:t>
            </a:r>
          </a:p>
          <a:p>
            <a:r>
              <a:rPr lang="en-US"/>
              <a:t>As we know, training a deep learning model with high resolution images is very time consuming and resource exhaustive, without using GPUs or TPUs, it can take up to hours to train the model even for 1 epoch whereas it could be done within seconds using GPUs and TPUs.</a:t>
            </a:r>
          </a:p>
          <a:p>
            <a:r>
              <a:rPr lang="en-US"/>
              <a:t>Therefore, the main objective of this competition is to make sure competitors learn to use the TPUs and analyze how the solutions are accelerated by TPU's.</a:t>
            </a:r>
          </a:p>
          <a:p>
            <a:endParaRPr lang="en-US"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a:xfrm>
            <a:off x="9472736" y="6453386"/>
            <a:ext cx="1596292" cy="404614"/>
          </a:xfrm>
        </p:spPr>
        <p:txBody>
          <a:bodyPr/>
          <a:lstStyle/>
          <a:p>
            <a:fld id="{A7470CF2-300B-4E18-A981-F5008EB0785F}" type="slidenum">
              <a:rPr lang="en-US" smtClean="0"/>
              <a:t>2</a:t>
            </a:fld>
            <a:endParaRPr lang="en-US"/>
          </a:p>
        </p:txBody>
      </p:sp>
    </p:spTree>
    <p:extLst>
      <p:ext uri="{BB962C8B-B14F-4D97-AF65-F5344CB8AC3E}">
        <p14:creationId xmlns:p14="http://schemas.microsoft.com/office/powerpoint/2010/main" val="96012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a:t>INTRODUCTION (2/2)</a:t>
            </a:r>
            <a:endParaRPr lang="en-US" sz="3600" dirty="0"/>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38300"/>
            <a:ext cx="9601200" cy="4815086"/>
          </a:xfrm>
        </p:spPr>
        <p:txBody>
          <a:bodyPr>
            <a:normAutofit/>
          </a:bodyPr>
          <a:lstStyle/>
          <a:p>
            <a:pPr marL="0" indent="0">
              <a:buNone/>
            </a:pPr>
            <a:r>
              <a:rPr lang="en-US" b="1"/>
              <a:t>Difference between CPU, GPU and TPU:</a:t>
            </a:r>
          </a:p>
          <a:p>
            <a:r>
              <a:rPr lang="en-US" b="1"/>
              <a:t>CPU (Central Processing Unit): </a:t>
            </a:r>
            <a:r>
              <a:rPr lang="en-US"/>
              <a:t> CPU is a general-purpose processor means a CPU works with software and memory. A CPU store the calculation results on memory thus limiting the total throughput and consuming significant energy.</a:t>
            </a:r>
            <a:endParaRPr lang="en-US" b="1"/>
          </a:p>
          <a:p>
            <a:r>
              <a:rPr lang="en-US" b="1"/>
              <a:t>GPU (Graphics Processing Unit): </a:t>
            </a:r>
            <a:r>
              <a:rPr lang="en-US"/>
              <a:t>To gain higher throughput than a CPU the modern GPU usually has 2,500–5,000 ALUs in a single processor that means we could execute thousands of multiplications and additions simultaneously. But, the GPU is still a general purpose processor and GPU need shared memory to read and store the intermediate calculation results.</a:t>
            </a:r>
            <a:endParaRPr lang="en-US" b="1"/>
          </a:p>
          <a:p>
            <a:r>
              <a:rPr lang="en-US" b="1"/>
              <a:t>TPU (Tensor Processing Unit): </a:t>
            </a:r>
            <a:r>
              <a:rPr lang="en-US"/>
              <a:t>In case of TPU, instead of having a general-purpose processor, it has a matrix processor specialized for neural network workloads. They can handle the massive multiplications and additions for neural networks, at blazingly fast speeds while consuming much less power and inside a smaller physical footprint.</a:t>
            </a:r>
          </a:p>
          <a:p>
            <a:endParaRPr lang="en-US"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a:xfrm>
            <a:off x="9472736" y="6453386"/>
            <a:ext cx="1596292" cy="404614"/>
          </a:xfrm>
        </p:spPr>
        <p:txBody>
          <a:bodyPr/>
          <a:lstStyle/>
          <a:p>
            <a:fld id="{A7470CF2-300B-4E18-A981-F5008EB0785F}" type="slidenum">
              <a:rPr lang="en-US" smtClean="0"/>
              <a:t>3</a:t>
            </a:fld>
            <a:endParaRPr lang="en-US"/>
          </a:p>
        </p:txBody>
      </p:sp>
    </p:spTree>
    <p:extLst>
      <p:ext uri="{BB962C8B-B14F-4D97-AF65-F5344CB8AC3E}">
        <p14:creationId xmlns:p14="http://schemas.microsoft.com/office/powerpoint/2010/main" val="386405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a:t>DATA DESCRIPTION AND DATA PREPARATION</a:t>
            </a:r>
            <a:endParaRPr lang="en-US" sz="3600" dirty="0"/>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38300"/>
            <a:ext cx="9601200" cy="4815086"/>
          </a:xfrm>
        </p:spPr>
        <p:txBody>
          <a:bodyPr>
            <a:normAutofit fontScale="92500" lnSpcReduction="10000"/>
          </a:bodyPr>
          <a:lstStyle/>
          <a:p>
            <a:pPr marL="0" indent="0">
              <a:buNone/>
            </a:pPr>
            <a:r>
              <a:rPr lang="en-US" b="1"/>
              <a:t>Dataset Description:</a:t>
            </a:r>
          </a:p>
          <a:p>
            <a:r>
              <a:rPr lang="en-US"/>
              <a:t> In this competition we are classifying 104 types of flowers based on their images drawn from different public datasets. The images provided are of 4 different size:</a:t>
            </a:r>
          </a:p>
          <a:p>
            <a:pPr lvl="3" fontAlgn="base"/>
            <a:r>
              <a:rPr lang="en-US"/>
              <a:t>192x192</a:t>
            </a:r>
          </a:p>
          <a:p>
            <a:pPr lvl="3" fontAlgn="base"/>
            <a:r>
              <a:rPr lang="en-US"/>
              <a:t>224x224</a:t>
            </a:r>
          </a:p>
          <a:p>
            <a:pPr lvl="3" fontAlgn="base"/>
            <a:r>
              <a:rPr lang="en-US"/>
              <a:t>331x331</a:t>
            </a:r>
          </a:p>
          <a:p>
            <a:pPr lvl="3" fontAlgn="base"/>
            <a:r>
              <a:rPr lang="en-US"/>
              <a:t>512x512</a:t>
            </a:r>
          </a:p>
          <a:p>
            <a:r>
              <a:rPr lang="en-US"/>
              <a:t>Some classes are very narrow, containing only a sub-type of flower (e.g. pink primroses) while other classes contain many sub-types (e.g. wild roses).</a:t>
            </a:r>
          </a:p>
          <a:p>
            <a:pPr marL="0" indent="0">
              <a:buNone/>
            </a:pPr>
            <a:r>
              <a:rPr lang="en-US" b="1"/>
              <a:t>Data Format:</a:t>
            </a:r>
          </a:p>
          <a:p>
            <a:r>
              <a:rPr lang="en-US"/>
              <a:t>The images provided are in TFRecord format. The TFRecord format is a container format frequently used in Tensorflow to group and shard data files for optimal training performance.</a:t>
            </a:r>
          </a:p>
          <a:p>
            <a:r>
              <a:rPr lang="en-US"/>
              <a:t>All the different sizes of images have been classified into 3 segments - Train, Validation (with labels) and Test (without labels)</a:t>
            </a:r>
            <a:endParaRPr lang="en-US" b="1"/>
          </a:p>
          <a:p>
            <a:endParaRPr lang="en-US"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a:xfrm>
            <a:off x="9472736" y="6453386"/>
            <a:ext cx="1596292" cy="404614"/>
          </a:xfrm>
        </p:spPr>
        <p:txBody>
          <a:bodyPr/>
          <a:lstStyle/>
          <a:p>
            <a:fld id="{A7470CF2-300B-4E18-A981-F5008EB0785F}" type="slidenum">
              <a:rPr lang="en-US" smtClean="0"/>
              <a:t>4</a:t>
            </a:fld>
            <a:endParaRPr lang="en-US"/>
          </a:p>
        </p:txBody>
      </p:sp>
    </p:spTree>
    <p:extLst>
      <p:ext uri="{BB962C8B-B14F-4D97-AF65-F5344CB8AC3E}">
        <p14:creationId xmlns:p14="http://schemas.microsoft.com/office/powerpoint/2010/main" val="54109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MODEL DESCRIPTION (1/2)</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38300"/>
            <a:ext cx="9601200" cy="4815086"/>
          </a:xfrm>
        </p:spPr>
        <p:txBody>
          <a:bodyPr>
            <a:normAutofit lnSpcReduction="10000"/>
          </a:bodyPr>
          <a:lstStyle/>
          <a:p>
            <a:pPr marL="0" indent="0">
              <a:buNone/>
            </a:pPr>
            <a:r>
              <a:rPr lang="en-US" b="1" dirty="0"/>
              <a:t>EfficientNet-B7:</a:t>
            </a:r>
          </a:p>
          <a:p>
            <a:r>
              <a:rPr lang="en-US" sz="1800" dirty="0"/>
              <a:t>The model architecture uses mobile inverted bottleneck convolution (</a:t>
            </a:r>
            <a:r>
              <a:rPr lang="en-US" sz="1800" dirty="0" err="1"/>
              <a:t>MBConv</a:t>
            </a:r>
            <a:r>
              <a:rPr lang="en-US" sz="1800" dirty="0"/>
              <a:t>) .</a:t>
            </a:r>
          </a:p>
          <a:p>
            <a:r>
              <a:rPr lang="en-US" sz="1800" dirty="0"/>
              <a:t>The </a:t>
            </a:r>
            <a:r>
              <a:rPr lang="en-US" sz="1800" dirty="0" err="1"/>
              <a:t>MBConv</a:t>
            </a:r>
            <a:r>
              <a:rPr lang="en-US" sz="1800" dirty="0"/>
              <a:t> blocks have 3 features:</a:t>
            </a:r>
          </a:p>
          <a:p>
            <a:pPr lvl="3"/>
            <a:r>
              <a:rPr lang="en-US" i="0" dirty="0" err="1"/>
              <a:t>Depthwise</a:t>
            </a:r>
            <a:r>
              <a:rPr lang="en-US" i="0" dirty="0"/>
              <a:t> Convolution + Pointwise Convolution It divides original convolution to two steps to reduce computational cost significantly with minimal accuracy loss. </a:t>
            </a:r>
          </a:p>
          <a:p>
            <a:pPr lvl="3"/>
            <a:r>
              <a:rPr lang="en-US" i="0" dirty="0"/>
              <a:t>In </a:t>
            </a:r>
            <a:r>
              <a:rPr lang="en-US" i="0" dirty="0" err="1"/>
              <a:t>MBConv</a:t>
            </a:r>
            <a:r>
              <a:rPr lang="en-US" i="0" dirty="0"/>
              <a:t>, blocks are composed with a layer that first expands channels, then squeeze them, so layers that have less channels are skip-connected. </a:t>
            </a:r>
          </a:p>
          <a:p>
            <a:pPr lvl="3"/>
            <a:r>
              <a:rPr lang="en-US" i="0" dirty="0"/>
              <a:t>Linear Bottleneck -  It uses linear activation in the last layer in each block to prevent information loss from </a:t>
            </a:r>
            <a:r>
              <a:rPr lang="en-US" i="0" dirty="0" err="1"/>
              <a:t>ReLU</a:t>
            </a:r>
            <a:endParaRPr lang="en-US" i="0" dirty="0"/>
          </a:p>
          <a:p>
            <a:pPr lvl="4"/>
            <a:r>
              <a:rPr lang="en-US" sz="1800" dirty="0"/>
              <a:t>There are two types of “weights” that can be used with the model:</a:t>
            </a:r>
          </a:p>
          <a:p>
            <a:pPr lvl="5"/>
            <a:r>
              <a:rPr lang="en-US" sz="1800" b="1" u="sng" dirty="0" err="1"/>
              <a:t>Imagenet</a:t>
            </a:r>
            <a:r>
              <a:rPr lang="en-US" sz="1800" b="1" u="sng" dirty="0"/>
              <a:t>:</a:t>
            </a:r>
            <a:r>
              <a:rPr lang="en-US" sz="1800" i="0" dirty="0"/>
              <a:t> ImageNet is an image database. Images in the database are organized into a hierarchy, with each node of the hierarchy depicted by hundreds and thousands of images</a:t>
            </a:r>
          </a:p>
          <a:p>
            <a:pPr lvl="5"/>
            <a:r>
              <a:rPr lang="en-US" sz="1800" b="1" u="sng" dirty="0"/>
              <a:t>Noisy-Student: </a:t>
            </a:r>
            <a:r>
              <a:rPr lang="en-US" sz="1800" i="0" dirty="0"/>
              <a:t>Self-training with Noisy Student improves ImageNet classification. First train an </a:t>
            </a:r>
            <a:r>
              <a:rPr lang="en-US" sz="1800" i="0" dirty="0" err="1"/>
              <a:t>EfficientNet</a:t>
            </a:r>
            <a:r>
              <a:rPr lang="en-US" sz="1800" i="0" dirty="0"/>
              <a:t> model on labeled ImageNet images and use it as a teacher to generate pseudo labels on 300M unlabeled images</a:t>
            </a:r>
          </a:p>
          <a:p>
            <a:pPr lvl="5"/>
            <a:endParaRPr lang="en-US" i="0" dirty="0"/>
          </a:p>
          <a:p>
            <a:pPr lvl="5"/>
            <a:endParaRPr lang="en-US" i="0"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5</a:t>
            </a:fld>
            <a:endParaRPr lang="en-US"/>
          </a:p>
        </p:txBody>
      </p:sp>
    </p:spTree>
    <p:extLst>
      <p:ext uri="{BB962C8B-B14F-4D97-AF65-F5344CB8AC3E}">
        <p14:creationId xmlns:p14="http://schemas.microsoft.com/office/powerpoint/2010/main" val="83444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MODEL DESCRIPTION (2/2)</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25048"/>
            <a:ext cx="9601200" cy="4815086"/>
          </a:xfrm>
        </p:spPr>
        <p:txBody>
          <a:bodyPr>
            <a:normAutofit lnSpcReduction="10000"/>
          </a:bodyPr>
          <a:lstStyle/>
          <a:p>
            <a:pPr marL="0" indent="0">
              <a:buNone/>
            </a:pPr>
            <a:r>
              <a:rPr lang="en-US" b="1" dirty="0"/>
              <a:t>DenseNet201:</a:t>
            </a:r>
          </a:p>
          <a:p>
            <a:r>
              <a:rPr lang="en-US" sz="1800" dirty="0"/>
              <a:t>Dense Convolutional Network (</a:t>
            </a:r>
            <a:r>
              <a:rPr lang="en-US" sz="1800" dirty="0" err="1"/>
              <a:t>DenseNet</a:t>
            </a:r>
            <a:r>
              <a:rPr lang="en-US" sz="1800" dirty="0"/>
              <a:t>) connects each layer to every other layer in a feed-forward fashion .</a:t>
            </a:r>
          </a:p>
          <a:p>
            <a:r>
              <a:rPr lang="en-US" sz="1800" dirty="0"/>
              <a:t>Whereas traditional convolutional networks with L layers have L connections - one between each layer and its subsequent layer - our network has L(L+1)/2 direct connections</a:t>
            </a:r>
          </a:p>
          <a:p>
            <a:r>
              <a:rPr lang="en-US" sz="1800" dirty="0" err="1"/>
              <a:t>DenseNet</a:t>
            </a:r>
            <a:r>
              <a:rPr lang="en-US" sz="1800" dirty="0"/>
              <a:t> models have several compelling advantages: they alleviate the vanishing-gradient problem, strengthen feature propagation, encourage feature reuse, and substantially reduce the number of parameters.</a:t>
            </a:r>
          </a:p>
          <a:p>
            <a:r>
              <a:rPr lang="en-US" sz="1800" dirty="0"/>
              <a:t>In </a:t>
            </a:r>
            <a:r>
              <a:rPr lang="en-US" sz="1800" dirty="0" err="1"/>
              <a:t>DenseNet</a:t>
            </a:r>
            <a:r>
              <a:rPr lang="en-US" sz="1800" dirty="0"/>
              <a:t>, each layer obtains additional inputs from all preceding layers and passes on its own feature-maps to all subsequent layers. </a:t>
            </a:r>
          </a:p>
          <a:p>
            <a:r>
              <a:rPr lang="en-US" sz="1800" dirty="0" err="1"/>
              <a:t>Densenet</a:t>
            </a:r>
            <a:r>
              <a:rPr lang="en-US" sz="1800" dirty="0"/>
              <a:t> contains a feature layer (convolutional layer) capturing low-level features from images, </a:t>
            </a:r>
            <a:r>
              <a:rPr lang="en-US" sz="1800" dirty="0" err="1"/>
              <a:t>serveral</a:t>
            </a:r>
            <a:r>
              <a:rPr lang="en-US" sz="1800" dirty="0"/>
              <a:t> dense blocks, and transition layers between adjacent dense blocks.</a:t>
            </a:r>
          </a:p>
          <a:p>
            <a:r>
              <a:rPr lang="en-US" sz="1800" b="1" dirty="0"/>
              <a:t>Used ImageNet weights:</a:t>
            </a:r>
            <a:r>
              <a:rPr lang="en-US" sz="1800" dirty="0"/>
              <a:t> ImageNet is an image database organized according to the WordNet hierarchy (currently only the nouns), in which each node of the hierarchy is depicted by hundreds and thousands of images.</a:t>
            </a:r>
          </a:p>
          <a:p>
            <a:endParaRPr lang="en-US" i="0" dirty="0"/>
          </a:p>
          <a:p>
            <a:pPr lvl="5"/>
            <a:endParaRPr lang="en-US" i="0"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6</a:t>
            </a:fld>
            <a:endParaRPr lang="en-US"/>
          </a:p>
        </p:txBody>
      </p:sp>
    </p:spTree>
    <p:extLst>
      <p:ext uri="{BB962C8B-B14F-4D97-AF65-F5344CB8AC3E}">
        <p14:creationId xmlns:p14="http://schemas.microsoft.com/office/powerpoint/2010/main" val="48619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ALTERNATIVE MODELS (1/2)</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51552"/>
            <a:ext cx="9601200" cy="4815086"/>
          </a:xfrm>
        </p:spPr>
        <p:txBody>
          <a:bodyPr>
            <a:normAutofit fontScale="92500" lnSpcReduction="10000"/>
          </a:bodyPr>
          <a:lstStyle/>
          <a:p>
            <a:pPr marL="0" indent="0">
              <a:buNone/>
            </a:pPr>
            <a:r>
              <a:rPr lang="en-US" sz="2200" b="1" dirty="0"/>
              <a:t>Modelling using GPU and TPU:</a:t>
            </a:r>
          </a:p>
          <a:p>
            <a:r>
              <a:rPr lang="en-US" sz="1900" b="1" i="1" dirty="0"/>
              <a:t>CNN model for input size of (192,192,3) and (224,224,3) using GPU:</a:t>
            </a:r>
          </a:p>
          <a:p>
            <a:pPr lvl="1"/>
            <a:r>
              <a:rPr lang="en-US" sz="1700" b="1" i="0" dirty="0"/>
              <a:t>Layers</a:t>
            </a:r>
            <a:r>
              <a:rPr lang="en-US" sz="1700" i="0" dirty="0"/>
              <a:t>: Conv2D, </a:t>
            </a:r>
            <a:r>
              <a:rPr lang="en-US" sz="1700" i="0" dirty="0" err="1"/>
              <a:t>BatchNormalization</a:t>
            </a:r>
            <a:r>
              <a:rPr lang="en-US" sz="1700" i="0" dirty="0"/>
              <a:t>. Dropout and GlobalAveragePooling2D (or Flatten) </a:t>
            </a:r>
          </a:p>
          <a:p>
            <a:pPr lvl="1"/>
            <a:r>
              <a:rPr lang="en-US" sz="1700" b="1" i="0" dirty="0" err="1"/>
              <a:t>Regularizer</a:t>
            </a:r>
            <a:r>
              <a:rPr lang="en-US" sz="1700" i="0" dirty="0"/>
              <a:t>: </a:t>
            </a:r>
            <a:r>
              <a:rPr lang="en-US" sz="1700" i="0" dirty="0" err="1"/>
              <a:t>EarlyStopping</a:t>
            </a:r>
            <a:r>
              <a:rPr lang="en-US" sz="1700" i="0" dirty="0"/>
              <a:t> with 30 Epochs</a:t>
            </a:r>
          </a:p>
          <a:p>
            <a:pPr lvl="1" fontAlgn="base"/>
            <a:r>
              <a:rPr lang="en-US" sz="1700" b="1" i="0" dirty="0"/>
              <a:t>Dataset: </a:t>
            </a:r>
            <a:r>
              <a:rPr lang="en-US" sz="1700" i="0" dirty="0"/>
              <a:t>12753 training, 3712 validation images, 7382 unlabeled test images</a:t>
            </a:r>
          </a:p>
          <a:p>
            <a:pPr lvl="1"/>
            <a:r>
              <a:rPr lang="en-US" sz="1700" b="1" i="0" dirty="0"/>
              <a:t>Performance:  </a:t>
            </a:r>
            <a:r>
              <a:rPr lang="en-US" sz="1700" b="1" dirty="0">
                <a:solidFill>
                  <a:srgbClr val="FF0000"/>
                </a:solidFill>
              </a:rPr>
              <a:t>~70-72% Validation Accuracy</a:t>
            </a:r>
          </a:p>
          <a:p>
            <a:pPr lvl="1"/>
            <a:r>
              <a:rPr lang="en-US" sz="1700" b="1" i="0" dirty="0"/>
              <a:t>Time taken: </a:t>
            </a:r>
            <a:r>
              <a:rPr lang="en-US" sz="1700" b="1" dirty="0">
                <a:solidFill>
                  <a:srgbClr val="FF0000"/>
                </a:solidFill>
              </a:rPr>
              <a:t>Avg. 3 to 4 hours along with "Resource Exhausted“ error for size (331 &amp; 512)</a:t>
            </a:r>
          </a:p>
          <a:p>
            <a:r>
              <a:rPr lang="en-US" sz="1900" b="1" i="1" dirty="0"/>
              <a:t>CNN model for input size of (331,331,3) and (512,512,3) using TPU:</a:t>
            </a:r>
          </a:p>
          <a:p>
            <a:pPr lvl="1"/>
            <a:r>
              <a:rPr lang="en-US" sz="1700" b="1" i="0" dirty="0"/>
              <a:t>Layers</a:t>
            </a:r>
            <a:r>
              <a:rPr lang="en-US" sz="1700" i="0" dirty="0"/>
              <a:t>: Conv2D, </a:t>
            </a:r>
            <a:r>
              <a:rPr lang="en-US" sz="1700" i="0" dirty="0" err="1"/>
              <a:t>BatchNormalization</a:t>
            </a:r>
            <a:r>
              <a:rPr lang="en-US" sz="1700" i="0" dirty="0"/>
              <a:t>. Dropout and GlobalAveragePooling2D (or Flatten) </a:t>
            </a:r>
          </a:p>
          <a:p>
            <a:pPr lvl="1"/>
            <a:r>
              <a:rPr lang="en-US" sz="1700" b="1" i="0" dirty="0" err="1"/>
              <a:t>Regularizer</a:t>
            </a:r>
            <a:r>
              <a:rPr lang="en-US" sz="1700" i="0" dirty="0"/>
              <a:t>: </a:t>
            </a:r>
            <a:r>
              <a:rPr lang="en-US" sz="1700" i="0" dirty="0" err="1"/>
              <a:t>EarlyStopping</a:t>
            </a:r>
            <a:r>
              <a:rPr lang="en-US" sz="1700" i="0" dirty="0"/>
              <a:t> with 30 Epochs</a:t>
            </a:r>
          </a:p>
          <a:p>
            <a:pPr lvl="1" fontAlgn="base"/>
            <a:r>
              <a:rPr lang="en-US" sz="1700" b="1" i="0" dirty="0"/>
              <a:t>Dataset: </a:t>
            </a:r>
            <a:r>
              <a:rPr lang="en-US" sz="1700" i="0" dirty="0"/>
              <a:t>12753 training, 3712 validation images, 7382 unlabeled test images</a:t>
            </a:r>
          </a:p>
          <a:p>
            <a:pPr lvl="1"/>
            <a:r>
              <a:rPr lang="en-US" sz="1700" b="1" i="0" dirty="0"/>
              <a:t>Performance:  </a:t>
            </a:r>
            <a:r>
              <a:rPr lang="en-US" sz="1700" b="1" i="0" dirty="0">
                <a:solidFill>
                  <a:srgbClr val="FF0000"/>
                </a:solidFill>
              </a:rPr>
              <a:t>~74-76% Validation Accuracy</a:t>
            </a:r>
          </a:p>
          <a:p>
            <a:pPr lvl="1"/>
            <a:r>
              <a:rPr lang="en-US" sz="1700" b="1" i="0" dirty="0"/>
              <a:t>Time taken: </a:t>
            </a:r>
            <a:r>
              <a:rPr lang="en-US" sz="1700" b="1" dirty="0">
                <a:solidFill>
                  <a:srgbClr val="00B050"/>
                </a:solidFill>
              </a:rPr>
              <a:t>Avg. 1.5 to 2 hours</a:t>
            </a:r>
          </a:p>
          <a:p>
            <a:r>
              <a:rPr lang="en-US" sz="1900" b="1" dirty="0">
                <a:solidFill>
                  <a:schemeClr val="tx1"/>
                </a:solidFill>
              </a:rPr>
              <a:t>Conclusion: </a:t>
            </a:r>
            <a:r>
              <a:rPr lang="en-US" sz="1900" dirty="0">
                <a:solidFill>
                  <a:schemeClr val="tx1"/>
                </a:solidFill>
              </a:rPr>
              <a:t>From mentioned stats we can conclude that TPU not only helped in processing the model at faster rate but also helped in improving the accuracy of the model.</a:t>
            </a:r>
            <a:endParaRPr lang="en-US" sz="1900" b="1" dirty="0">
              <a:solidFill>
                <a:schemeClr val="tx1"/>
              </a:solidFill>
            </a:endParaRPr>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7</a:t>
            </a:fld>
            <a:endParaRPr lang="en-US"/>
          </a:p>
        </p:txBody>
      </p:sp>
    </p:spTree>
    <p:extLst>
      <p:ext uri="{BB962C8B-B14F-4D97-AF65-F5344CB8AC3E}">
        <p14:creationId xmlns:p14="http://schemas.microsoft.com/office/powerpoint/2010/main" val="412791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ALTERNATIVE MODELS (2/2)</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25048"/>
            <a:ext cx="9601200" cy="4815086"/>
          </a:xfrm>
        </p:spPr>
        <p:txBody>
          <a:bodyPr>
            <a:normAutofit fontScale="92500" lnSpcReduction="10000"/>
          </a:bodyPr>
          <a:lstStyle/>
          <a:p>
            <a:pPr marL="0" indent="0">
              <a:buNone/>
            </a:pPr>
            <a:r>
              <a:rPr lang="en-US" sz="2200" b="1" dirty="0"/>
              <a:t>Modelling using pre-trained Models (VGG16, DenseNet201 &amp; EfficientNetB7):</a:t>
            </a:r>
          </a:p>
          <a:p>
            <a:r>
              <a:rPr lang="en-US" sz="1900" b="1" i="1" dirty="0"/>
              <a:t>Fine tuning using VGG16 with and without </a:t>
            </a:r>
            <a:r>
              <a:rPr lang="en-US" sz="1900" b="1" i="1" dirty="0" err="1"/>
              <a:t>LearningRateScheduler</a:t>
            </a:r>
            <a:r>
              <a:rPr lang="en-US" sz="1900" b="1" i="1" dirty="0"/>
              <a:t> :</a:t>
            </a:r>
          </a:p>
          <a:p>
            <a:pPr lvl="1"/>
            <a:r>
              <a:rPr lang="en-US" sz="1700" b="1" i="0" dirty="0"/>
              <a:t>Layers</a:t>
            </a:r>
            <a:r>
              <a:rPr lang="en-US" sz="1700" i="0" dirty="0"/>
              <a:t>: VGG16, GlobalAveragePooling2D (or Flatten) </a:t>
            </a:r>
          </a:p>
          <a:p>
            <a:pPr lvl="1"/>
            <a:r>
              <a:rPr lang="en-US" sz="1700" b="1" i="0" dirty="0" err="1"/>
              <a:t>Regularizer</a:t>
            </a:r>
            <a:r>
              <a:rPr lang="en-US" sz="1700" i="0" dirty="0"/>
              <a:t>: </a:t>
            </a:r>
            <a:r>
              <a:rPr lang="en-US" sz="1700" i="0" dirty="0" err="1"/>
              <a:t>EarlyStopping</a:t>
            </a:r>
            <a:r>
              <a:rPr lang="en-US" sz="1700" i="0" dirty="0"/>
              <a:t> with 30 Epochs and 50 Epochs having </a:t>
            </a:r>
            <a:r>
              <a:rPr lang="en-US" sz="1700" i="0" dirty="0" err="1"/>
              <a:t>LearningRateScheduler</a:t>
            </a:r>
            <a:endParaRPr lang="en-US" sz="1700" i="0" dirty="0"/>
          </a:p>
          <a:p>
            <a:pPr lvl="1" fontAlgn="base"/>
            <a:r>
              <a:rPr lang="en-US" sz="1700" b="1" i="0" dirty="0"/>
              <a:t>Dataset: </a:t>
            </a:r>
            <a:r>
              <a:rPr lang="en-US" sz="1700" i="0" dirty="0"/>
              <a:t>12753 training, 3712 validation images, 7382 unlabeled test images</a:t>
            </a:r>
          </a:p>
          <a:p>
            <a:pPr lvl="1"/>
            <a:r>
              <a:rPr lang="en-US" sz="1700" b="1" i="0" dirty="0"/>
              <a:t>Performance: </a:t>
            </a:r>
            <a:r>
              <a:rPr lang="en-US" sz="1700" b="1" i="0" dirty="0">
                <a:solidFill>
                  <a:srgbClr val="B88C00"/>
                </a:solidFill>
              </a:rPr>
              <a:t> </a:t>
            </a:r>
            <a:r>
              <a:rPr lang="en-US" sz="1700" b="1" dirty="0">
                <a:solidFill>
                  <a:srgbClr val="B88C00"/>
                </a:solidFill>
              </a:rPr>
              <a:t>~95-96% Training Accuracy</a:t>
            </a:r>
          </a:p>
          <a:p>
            <a:pPr lvl="1"/>
            <a:r>
              <a:rPr lang="en-US" sz="1700" b="1" i="0" dirty="0"/>
              <a:t>Time taken: </a:t>
            </a:r>
            <a:r>
              <a:rPr lang="en-US" sz="1700" b="1" dirty="0">
                <a:solidFill>
                  <a:srgbClr val="B88C00"/>
                </a:solidFill>
              </a:rPr>
              <a:t>Avg. 1.5 to 2 hours</a:t>
            </a:r>
          </a:p>
          <a:p>
            <a:r>
              <a:rPr lang="en-US" sz="1900" b="1" i="1" dirty="0"/>
              <a:t>Fine tuning using </a:t>
            </a:r>
            <a:r>
              <a:rPr lang="en-US" sz="1900" b="1" i="1" dirty="0" err="1"/>
              <a:t>DenseNet</a:t>
            </a:r>
            <a:r>
              <a:rPr lang="en-US" sz="1900" b="1" i="1" dirty="0"/>
              <a:t> and </a:t>
            </a:r>
            <a:r>
              <a:rPr lang="en-US" sz="1900" b="1" i="1" dirty="0" err="1"/>
              <a:t>EfficientNet</a:t>
            </a:r>
            <a:r>
              <a:rPr lang="en-US" sz="1900" b="1" i="1" dirty="0"/>
              <a:t> EB7 along with </a:t>
            </a:r>
            <a:r>
              <a:rPr lang="en-US" sz="1900" b="1" i="1" dirty="0" err="1"/>
              <a:t>LearningRateScheduler</a:t>
            </a:r>
            <a:r>
              <a:rPr lang="en-US" sz="1900" b="1" i="1" dirty="0"/>
              <a:t> :</a:t>
            </a:r>
          </a:p>
          <a:p>
            <a:pPr lvl="1"/>
            <a:r>
              <a:rPr lang="en-US" sz="1700" b="1" i="0" dirty="0"/>
              <a:t>Layers</a:t>
            </a:r>
            <a:r>
              <a:rPr lang="en-US" sz="1700" i="0" dirty="0"/>
              <a:t>: DenseNet201, GlobalAveragePooling2D (or Flatten) </a:t>
            </a:r>
          </a:p>
          <a:p>
            <a:pPr lvl="1"/>
            <a:r>
              <a:rPr lang="en-US" sz="1700" b="1" i="0" dirty="0" err="1"/>
              <a:t>Regularizer</a:t>
            </a:r>
            <a:r>
              <a:rPr lang="en-US" sz="1700" i="0" dirty="0"/>
              <a:t>: </a:t>
            </a:r>
            <a:r>
              <a:rPr lang="en-US" sz="1700" i="0" dirty="0" err="1"/>
              <a:t>EarlyStopping</a:t>
            </a:r>
            <a:r>
              <a:rPr lang="en-US" sz="1700" i="0" dirty="0"/>
              <a:t> with 50 Epochs, </a:t>
            </a:r>
            <a:r>
              <a:rPr lang="en-US" sz="1700" i="0" dirty="0" err="1"/>
              <a:t>LearningRateScheduler</a:t>
            </a:r>
            <a:endParaRPr lang="en-US" sz="1700" i="0" dirty="0"/>
          </a:p>
          <a:p>
            <a:pPr lvl="1" fontAlgn="base"/>
            <a:r>
              <a:rPr lang="en-US" sz="1700" b="1" i="0" dirty="0"/>
              <a:t>Dataset: </a:t>
            </a:r>
            <a:r>
              <a:rPr lang="en-US" sz="1700" i="0" dirty="0"/>
              <a:t>For Training used sets of both Training and Validation -  12753 training, 3712 validation images</a:t>
            </a:r>
          </a:p>
          <a:p>
            <a:pPr lvl="1"/>
            <a:r>
              <a:rPr lang="en-US" sz="1700" b="1" i="0" dirty="0"/>
              <a:t>Performance:  </a:t>
            </a:r>
            <a:r>
              <a:rPr lang="en-US" sz="1700" b="1" dirty="0">
                <a:solidFill>
                  <a:srgbClr val="00B050"/>
                </a:solidFill>
              </a:rPr>
              <a:t>~99-100% Training Accuracy</a:t>
            </a:r>
          </a:p>
          <a:p>
            <a:pPr lvl="1"/>
            <a:r>
              <a:rPr lang="en-US" sz="1700" b="1" i="0" dirty="0"/>
              <a:t>Time taken: </a:t>
            </a:r>
            <a:r>
              <a:rPr lang="en-US" sz="1700" b="1" dirty="0">
                <a:solidFill>
                  <a:srgbClr val="00B050"/>
                </a:solidFill>
              </a:rPr>
              <a:t>Avg. 2 to 3 hours</a:t>
            </a:r>
          </a:p>
          <a:p>
            <a:r>
              <a:rPr lang="en-US" sz="1900" b="1" dirty="0">
                <a:solidFill>
                  <a:schemeClr val="tx1"/>
                </a:solidFill>
              </a:rPr>
              <a:t>Conclusion: </a:t>
            </a:r>
            <a:r>
              <a:rPr lang="en-US" sz="1900" dirty="0"/>
              <a:t>Model took more time to converge due to low learning rate with higher epochs</a:t>
            </a:r>
            <a:r>
              <a:rPr lang="en-US" sz="1900" dirty="0">
                <a:solidFill>
                  <a:schemeClr val="tx1"/>
                </a:solidFill>
              </a:rPr>
              <a:t> but resulted in overall higher accuracy.</a:t>
            </a:r>
            <a:endParaRPr lang="en-US" sz="1900" b="1" dirty="0">
              <a:solidFill>
                <a:schemeClr val="tx1"/>
              </a:solidFill>
            </a:endParaRPr>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8</a:t>
            </a:fld>
            <a:endParaRPr lang="en-US"/>
          </a:p>
        </p:txBody>
      </p:sp>
    </p:spTree>
    <p:extLst>
      <p:ext uri="{BB962C8B-B14F-4D97-AF65-F5344CB8AC3E}">
        <p14:creationId xmlns:p14="http://schemas.microsoft.com/office/powerpoint/2010/main" val="348303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BD0-6A30-410E-A5E4-0A7467C768CC}"/>
              </a:ext>
            </a:extLst>
          </p:cNvPr>
          <p:cNvSpPr>
            <a:spLocks noGrp="1"/>
          </p:cNvSpPr>
          <p:nvPr>
            <p:ph type="title"/>
          </p:nvPr>
        </p:nvSpPr>
        <p:spPr>
          <a:xfrm>
            <a:off x="1371600" y="685800"/>
            <a:ext cx="9601200" cy="692426"/>
          </a:xfrm>
        </p:spPr>
        <p:txBody>
          <a:bodyPr>
            <a:normAutofit/>
          </a:bodyPr>
          <a:lstStyle/>
          <a:p>
            <a:r>
              <a:rPr lang="en-US" sz="3600" dirty="0"/>
              <a:t>MODEL OPTIMIZATION</a:t>
            </a:r>
          </a:p>
        </p:txBody>
      </p:sp>
      <p:sp>
        <p:nvSpPr>
          <p:cNvPr id="3" name="Content Placeholder 2">
            <a:extLst>
              <a:ext uri="{FF2B5EF4-FFF2-40B4-BE49-F238E27FC236}">
                <a16:creationId xmlns:a16="http://schemas.microsoft.com/office/drawing/2014/main" id="{11770DF8-CA4A-47EA-8C92-7A2972EDBD0B}"/>
              </a:ext>
            </a:extLst>
          </p:cNvPr>
          <p:cNvSpPr>
            <a:spLocks noGrp="1"/>
          </p:cNvSpPr>
          <p:nvPr>
            <p:ph idx="1"/>
          </p:nvPr>
        </p:nvSpPr>
        <p:spPr>
          <a:xfrm>
            <a:off x="1371600" y="1638300"/>
            <a:ext cx="9601200" cy="4815086"/>
          </a:xfrm>
        </p:spPr>
        <p:txBody>
          <a:bodyPr>
            <a:normAutofit/>
          </a:bodyPr>
          <a:lstStyle/>
          <a:p>
            <a:pPr marL="0" indent="0">
              <a:buNone/>
            </a:pPr>
            <a:r>
              <a:rPr lang="en-US" b="1" dirty="0"/>
              <a:t>Below optimization techniques were used to optimize the results:</a:t>
            </a:r>
          </a:p>
          <a:p>
            <a:r>
              <a:rPr lang="en-US" sz="1800" b="1" dirty="0"/>
              <a:t>Batch Normalization</a:t>
            </a:r>
            <a:r>
              <a:rPr lang="en-US" sz="1800" b="1" i="1" dirty="0"/>
              <a:t>:</a:t>
            </a:r>
            <a:r>
              <a:rPr lang="en-US" sz="1800" dirty="0"/>
              <a:t> Used batch norm in order to speed up models learning process</a:t>
            </a:r>
            <a:endParaRPr lang="en-US" sz="1800" i="1" dirty="0"/>
          </a:p>
          <a:p>
            <a:r>
              <a:rPr lang="en-US" sz="1800" b="1" i="0" dirty="0"/>
              <a:t>Dropout</a:t>
            </a:r>
            <a:r>
              <a:rPr lang="en-US" sz="1800" b="1" dirty="0"/>
              <a:t>: </a:t>
            </a:r>
            <a:r>
              <a:rPr lang="en-US" sz="1800" dirty="0"/>
              <a:t>Used dropout in order to prevent models from overfitting</a:t>
            </a:r>
            <a:endParaRPr lang="en-US" dirty="0"/>
          </a:p>
          <a:p>
            <a:pPr fontAlgn="base"/>
            <a:r>
              <a:rPr lang="en-US" sz="1800" b="1" i="0" dirty="0"/>
              <a:t>Fine Tuning: </a:t>
            </a:r>
            <a:r>
              <a:rPr lang="en-US" sz="1800" dirty="0"/>
              <a:t>Used fine tuning to accelerate the training of neural networks as a weight initialization scheme and feature extraction method</a:t>
            </a:r>
            <a:endParaRPr lang="en-US" sz="1800" i="1" dirty="0"/>
          </a:p>
          <a:p>
            <a:pPr fontAlgn="base"/>
            <a:r>
              <a:rPr lang="en-US" sz="1800" b="1" i="0" dirty="0"/>
              <a:t>Callbacks</a:t>
            </a:r>
            <a:r>
              <a:rPr lang="en-US" sz="1800" b="1" dirty="0"/>
              <a:t>: </a:t>
            </a:r>
            <a:r>
              <a:rPr lang="en-US" sz="1800" dirty="0"/>
              <a:t>A callback is a set of functions to be applied at given stages of the training procedure. We can use callbacks to get a view on internal states and statistics of the model during training. </a:t>
            </a:r>
          </a:p>
          <a:p>
            <a:pPr lvl="1" fontAlgn="base"/>
            <a:r>
              <a:rPr lang="en-US" sz="1600" b="1" dirty="0"/>
              <a:t>Early Stopping: </a:t>
            </a:r>
            <a:r>
              <a:rPr lang="en-US" sz="1600" i="0" dirty="0"/>
              <a:t>Used early stopping to avoid overfitting and underfitting as too many epochs can lead to overfitting of the training dataset, whereas too few may result in an underfit model. </a:t>
            </a:r>
          </a:p>
          <a:p>
            <a:r>
              <a:rPr lang="en-US" sz="1700" b="1" dirty="0"/>
              <a:t>Learning Rate Scheduler: </a:t>
            </a:r>
            <a:r>
              <a:rPr lang="en-US" sz="1700" i="0" dirty="0"/>
              <a:t>It adjusts the learning rate over time using a schedule that we write beforehand. This function returns the desired learning rate (output) based on the current epoch (epoch index as input):</a:t>
            </a:r>
            <a:br>
              <a:rPr lang="en-US" dirty="0"/>
            </a:br>
            <a:r>
              <a:rPr lang="en-US" sz="1600" b="1" i="1" dirty="0">
                <a:solidFill>
                  <a:srgbClr val="00B050"/>
                </a:solidFill>
              </a:rPr>
              <a:t>In our model, we are reducing the learning rate over the time which helps in making large changes at the beginning of training process thus resulting in good weights early and fine tuning them later. </a:t>
            </a:r>
          </a:p>
          <a:p>
            <a:pPr marL="0" indent="0">
              <a:buNone/>
            </a:pPr>
            <a:endParaRPr lang="en-US" sz="1900" i="0" dirty="0"/>
          </a:p>
        </p:txBody>
      </p:sp>
      <p:sp>
        <p:nvSpPr>
          <p:cNvPr id="4" name="Slide Number Placeholder 3">
            <a:extLst>
              <a:ext uri="{FF2B5EF4-FFF2-40B4-BE49-F238E27FC236}">
                <a16:creationId xmlns:a16="http://schemas.microsoft.com/office/drawing/2014/main" id="{1C536868-C44D-4DCA-836E-FB0CF62CA507}"/>
              </a:ext>
            </a:extLst>
          </p:cNvPr>
          <p:cNvSpPr>
            <a:spLocks noGrp="1"/>
          </p:cNvSpPr>
          <p:nvPr>
            <p:ph type="sldNum" sz="quarter" idx="12"/>
          </p:nvPr>
        </p:nvSpPr>
        <p:spPr/>
        <p:txBody>
          <a:bodyPr/>
          <a:lstStyle/>
          <a:p>
            <a:fld id="{A7470CF2-300B-4E18-A981-F5008EB0785F}" type="slidenum">
              <a:rPr lang="en-US" smtClean="0"/>
              <a:t>9</a:t>
            </a:fld>
            <a:endParaRPr lang="en-US"/>
          </a:p>
        </p:txBody>
      </p:sp>
    </p:spTree>
    <p:extLst>
      <p:ext uri="{BB962C8B-B14F-4D97-AF65-F5344CB8AC3E}">
        <p14:creationId xmlns:p14="http://schemas.microsoft.com/office/powerpoint/2010/main" val="22505422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737</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Kaggle Competition:  FLOWER CLASSIFICATION USING TPU</vt:lpstr>
      <vt:lpstr>INTRODUCTION (1/2)</vt:lpstr>
      <vt:lpstr>INTRODUCTION (2/2)</vt:lpstr>
      <vt:lpstr>DATA DESCRIPTION AND DATA PREPARATION</vt:lpstr>
      <vt:lpstr>MODEL DESCRIPTION (1/2)</vt:lpstr>
      <vt:lpstr>MODEL DESCRIPTION (2/2)</vt:lpstr>
      <vt:lpstr>ALTERNATIVE MODELS (1/2)</vt:lpstr>
      <vt:lpstr>ALTERNATIVE MODELS (2/2)</vt:lpstr>
      <vt:lpstr>MODEL OPTIMIZATION</vt:lpstr>
      <vt:lpstr>MODEL IMPLEMENTATION</vt:lpstr>
      <vt:lpstr>SUBMISSION TO COMPETITION (1/2)</vt:lpstr>
      <vt:lpstr>SUBMISSION TO COMPETITION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Analysis</dc:title>
  <dc:creator>Rohit Nagpal</dc:creator>
  <cp:lastModifiedBy>Rohit Nagpal</cp:lastModifiedBy>
  <cp:revision>154</cp:revision>
  <dcterms:created xsi:type="dcterms:W3CDTF">2020-03-14T05:54:28Z</dcterms:created>
  <dcterms:modified xsi:type="dcterms:W3CDTF">2020-04-26T08:50:50Z</dcterms:modified>
</cp:coreProperties>
</file>