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6" r:id="rId5"/>
    <p:sldId id="258" r:id="rId6"/>
    <p:sldId id="288" r:id="rId7"/>
    <p:sldId id="293" r:id="rId8"/>
    <p:sldId id="286" r:id="rId9"/>
    <p:sldId id="283" r:id="rId10"/>
    <p:sldId id="287" r:id="rId11"/>
    <p:sldId id="290" r:id="rId12"/>
    <p:sldId id="291" r:id="rId13"/>
    <p:sldId id="292"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96" y="18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1/29/2024</a:t>
            </a:fld>
            <a:endParaRPr lang="en-US" dirty="0"/>
          </a:p>
        </p:txBody>
      </p:sp>
      <p:sp>
        <p:nvSpPr>
          <p:cNvPr id="4" name="Footer Placeholder 3">
            <a:extLst>
              <a:ext uri="{FF2B5EF4-FFF2-40B4-BE49-F238E27FC236}">
                <a16:creationId xmlns=""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a:xfrm>
            <a:off x="1906438" y="1101766"/>
            <a:ext cx="9264770" cy="3073419"/>
          </a:xfrm>
        </p:spPr>
        <p:txBody>
          <a:bodyPr/>
          <a:lstStyle/>
          <a:p>
            <a:pPr algn="ctr"/>
            <a:r>
              <a:rPr lang="en-IN" dirty="0" smtClean="0"/>
              <a:t>Tic </a:t>
            </a:r>
            <a:r>
              <a:rPr lang="en-IN" dirty="0"/>
              <a:t>Tac Toe Game with </a:t>
            </a:r>
            <a:r>
              <a:rPr lang="en-IN" dirty="0" smtClean="0"/>
              <a:t>Python</a:t>
            </a:r>
            <a:endParaRPr lang="en-US" dirty="0"/>
          </a:p>
        </p:txBody>
      </p:sp>
    </p:spTree>
    <p:extLst>
      <p:ext uri="{BB962C8B-B14F-4D97-AF65-F5344CB8AC3E}">
        <p14:creationId xmlns:p14="http://schemas.microsoft.com/office/powerpoint/2010/main" val="39469345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5E3981-F0D7-482C-A8E0-6A57700BECA7}"/>
              </a:ext>
            </a:extLst>
          </p:cNvPr>
          <p:cNvSpPr>
            <a:spLocks noGrp="1"/>
          </p:cNvSpPr>
          <p:nvPr>
            <p:ph type="title"/>
          </p:nvPr>
        </p:nvSpPr>
        <p:spPr/>
        <p:txBody>
          <a:bodyPr/>
          <a:lstStyle/>
          <a:p>
            <a:r>
              <a:rPr lang="en-US" dirty="0" smtClean="0"/>
              <a:t>Reflection and Project Experience</a:t>
            </a:r>
            <a:endParaRPr lang="en-US" dirty="0"/>
          </a:p>
        </p:txBody>
      </p:sp>
      <p:sp>
        <p:nvSpPr>
          <p:cNvPr id="19" name="Text Placeholder 18">
            <a:extLst>
              <a:ext uri="{FF2B5EF4-FFF2-40B4-BE49-F238E27FC236}">
                <a16:creationId xmlns="" xmlns:a16="http://schemas.microsoft.com/office/drawing/2014/main" id="{782206B1-586F-4254-9B36-D06C4E294ACF}"/>
              </a:ext>
            </a:extLst>
          </p:cNvPr>
          <p:cNvSpPr>
            <a:spLocks noGrp="1"/>
          </p:cNvSpPr>
          <p:nvPr>
            <p:ph type="body" sz="quarter" idx="18"/>
          </p:nvPr>
        </p:nvSpPr>
        <p:spPr>
          <a:xfrm>
            <a:off x="352313" y="1462388"/>
            <a:ext cx="3900510" cy="366412"/>
          </a:xfrm>
        </p:spPr>
        <p:txBody>
          <a:bodyPr/>
          <a:lstStyle/>
          <a:p>
            <a:pPr marL="342900" indent="-342900">
              <a:buFont typeface="Wingdings" panose="05000000000000000000" pitchFamily="2" charset="2"/>
              <a:buChar char="Ø"/>
            </a:pPr>
            <a:r>
              <a:rPr lang="en-US" sz="2000" b="1" dirty="0" smtClean="0"/>
              <a:t>Code Review and Reflection</a:t>
            </a:r>
            <a:endParaRPr lang="en-US" sz="2000" b="1" dirty="0"/>
          </a:p>
        </p:txBody>
      </p:sp>
      <p:sp>
        <p:nvSpPr>
          <p:cNvPr id="21" name="Text Placeholder 20">
            <a:extLst>
              <a:ext uri="{FF2B5EF4-FFF2-40B4-BE49-F238E27FC236}">
                <a16:creationId xmlns="" xmlns:a16="http://schemas.microsoft.com/office/drawing/2014/main" id="{1B8F0371-4F69-4131-91BF-9AB99E6EE89B}"/>
              </a:ext>
            </a:extLst>
          </p:cNvPr>
          <p:cNvSpPr>
            <a:spLocks noGrp="1"/>
          </p:cNvSpPr>
          <p:nvPr>
            <p:ph type="body" sz="quarter" idx="20"/>
          </p:nvPr>
        </p:nvSpPr>
        <p:spPr>
          <a:xfrm>
            <a:off x="671491" y="1917346"/>
            <a:ext cx="6160630" cy="1671244"/>
          </a:xfrm>
        </p:spPr>
        <p:txBody>
          <a:bodyPr/>
          <a:lstStyle/>
          <a:p>
            <a:r>
              <a:rPr lang="en-IN" sz="1800" dirty="0"/>
              <a:t>Conducting a code review session and reflecting on the project experience will provide valuable insights into the learning and improvements gained throughout the project.</a:t>
            </a:r>
            <a:endParaRPr lang="en-US" sz="1800" dirty="0"/>
          </a:p>
        </p:txBody>
      </p:sp>
      <p:sp>
        <p:nvSpPr>
          <p:cNvPr id="2" name="Slide Number Placeholder 1">
            <a:extLst>
              <a:ext uri="{FF2B5EF4-FFF2-40B4-BE49-F238E27FC236}">
                <a16:creationId xmlns=""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10" name="Text Placeholder 18">
            <a:extLst>
              <a:ext uri="{FF2B5EF4-FFF2-40B4-BE49-F238E27FC236}">
                <a16:creationId xmlns="" xmlns:a16="http://schemas.microsoft.com/office/drawing/2014/main" id="{782206B1-586F-4254-9B36-D06C4E294ACF}"/>
              </a:ext>
            </a:extLst>
          </p:cNvPr>
          <p:cNvSpPr>
            <a:spLocks noGrp="1"/>
          </p:cNvSpPr>
          <p:nvPr>
            <p:ph type="body" sz="quarter" idx="18"/>
          </p:nvPr>
        </p:nvSpPr>
        <p:spPr>
          <a:xfrm>
            <a:off x="352313" y="3804423"/>
            <a:ext cx="3293306" cy="366412"/>
          </a:xfrm>
        </p:spPr>
        <p:txBody>
          <a:bodyPr/>
          <a:lstStyle/>
          <a:p>
            <a:pPr marL="342900" indent="-342900">
              <a:buFont typeface="Wingdings" panose="05000000000000000000" pitchFamily="2" charset="2"/>
              <a:buChar char="Ø"/>
            </a:pPr>
            <a:r>
              <a:rPr lang="en-US" sz="2000" b="1" dirty="0" smtClean="0"/>
              <a:t>Lessons Learned</a:t>
            </a:r>
            <a:endParaRPr lang="en-US" sz="2000" b="1" dirty="0"/>
          </a:p>
        </p:txBody>
      </p:sp>
      <p:sp>
        <p:nvSpPr>
          <p:cNvPr id="11" name="Text Placeholder 20">
            <a:extLst>
              <a:ext uri="{FF2B5EF4-FFF2-40B4-BE49-F238E27FC236}">
                <a16:creationId xmlns="" xmlns:a16="http://schemas.microsoft.com/office/drawing/2014/main" id="{1B8F0371-4F69-4131-91BF-9AB99E6EE89B}"/>
              </a:ext>
            </a:extLst>
          </p:cNvPr>
          <p:cNvSpPr>
            <a:spLocks noGrp="1"/>
          </p:cNvSpPr>
          <p:nvPr>
            <p:ph type="body" sz="quarter" idx="20"/>
          </p:nvPr>
        </p:nvSpPr>
        <p:spPr>
          <a:xfrm>
            <a:off x="671491" y="4386668"/>
            <a:ext cx="5927717" cy="1617317"/>
          </a:xfrm>
        </p:spPr>
        <p:txBody>
          <a:bodyPr/>
          <a:lstStyle/>
          <a:p>
            <a:r>
              <a:rPr lang="en-IN" sz="1800" dirty="0"/>
              <a:t>The project offers an opportunity for the team to reflect on the challenges, successes, and lessons learned, which can contribute to personal and professional growth.</a:t>
            </a:r>
            <a:endParaRPr lang="en-US" sz="1800" dirty="0"/>
          </a:p>
        </p:txBody>
      </p:sp>
    </p:spTree>
    <p:extLst>
      <p:ext uri="{BB962C8B-B14F-4D97-AF65-F5344CB8AC3E}">
        <p14:creationId xmlns:p14="http://schemas.microsoft.com/office/powerpoint/2010/main" val="1329493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p:txBody>
          <a:bodyPr/>
          <a:lstStyle/>
          <a:p>
            <a:r>
              <a:rPr lang="en-US" dirty="0"/>
              <a:t>Thank </a:t>
            </a:r>
            <a:r>
              <a:rPr lang="en-US" dirty="0" smtClean="0"/>
              <a:t>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p:txBody>
          <a:bodyPr/>
          <a:lstStyle/>
          <a:p>
            <a:r>
              <a:rPr lang="en-US" dirty="0" smtClean="0"/>
              <a:t>Contents</a:t>
            </a:r>
            <a:endParaRPr lang="en-US" dirty="0"/>
          </a:p>
        </p:txBody>
      </p:sp>
      <p:sp>
        <p:nvSpPr>
          <p:cNvPr id="10" name="Text Placeholder 9">
            <a:extLst>
              <a:ext uri="{FF2B5EF4-FFF2-40B4-BE49-F238E27FC236}">
                <a16:creationId xmlns="" xmlns:a16="http://schemas.microsoft.com/office/drawing/2014/main" id="{EF2BC084-E6DB-4DE7-B309-042A85EBA700}"/>
              </a:ext>
            </a:extLst>
          </p:cNvPr>
          <p:cNvSpPr>
            <a:spLocks noGrp="1"/>
          </p:cNvSpPr>
          <p:nvPr>
            <p:ph type="body" sz="quarter" idx="13"/>
          </p:nvPr>
        </p:nvSpPr>
        <p:spPr/>
        <p:txBody>
          <a:bodyPr/>
          <a:lstStyle/>
          <a:p>
            <a:r>
              <a:rPr lang="en-IN" dirty="0"/>
              <a:t>Project Team and </a:t>
            </a:r>
            <a:r>
              <a:rPr lang="en-IN" dirty="0" smtClean="0"/>
              <a:t>Roles</a:t>
            </a:r>
            <a:endParaRPr lang="en-IN" dirty="0" smtClean="0"/>
          </a:p>
          <a:p>
            <a:r>
              <a:rPr lang="en-IN" dirty="0" smtClean="0"/>
              <a:t>Introduction </a:t>
            </a:r>
            <a:r>
              <a:rPr lang="en-IN" dirty="0"/>
              <a:t>to the Tic-Tac Toe </a:t>
            </a:r>
            <a:r>
              <a:rPr lang="en-IN" dirty="0" smtClean="0"/>
              <a:t>Game</a:t>
            </a:r>
          </a:p>
          <a:p>
            <a:r>
              <a:rPr lang="en-IN" dirty="0" smtClean="0"/>
              <a:t>Challenges </a:t>
            </a:r>
            <a:r>
              <a:rPr lang="en-IN" dirty="0"/>
              <a:t>and </a:t>
            </a:r>
            <a:r>
              <a:rPr lang="en-IN" dirty="0" smtClean="0"/>
              <a:t>Goals</a:t>
            </a:r>
          </a:p>
          <a:p>
            <a:r>
              <a:rPr lang="en-IN" dirty="0" smtClean="0"/>
              <a:t>Code </a:t>
            </a:r>
            <a:r>
              <a:rPr lang="en-IN" dirty="0"/>
              <a:t>Analysis and </a:t>
            </a:r>
            <a:r>
              <a:rPr lang="en-IN" dirty="0" smtClean="0"/>
              <a:t>Implementation</a:t>
            </a:r>
          </a:p>
          <a:p>
            <a:r>
              <a:rPr lang="en-IN" dirty="0" smtClean="0"/>
              <a:t>Quality </a:t>
            </a:r>
            <a:r>
              <a:rPr lang="en-IN" dirty="0"/>
              <a:t>Assurance and </a:t>
            </a:r>
            <a:r>
              <a:rPr lang="en-IN" dirty="0" smtClean="0"/>
              <a:t>Testing</a:t>
            </a:r>
          </a:p>
          <a:p>
            <a:r>
              <a:rPr lang="en-IN" dirty="0" smtClean="0"/>
              <a:t>Project </a:t>
            </a:r>
            <a:r>
              <a:rPr lang="en-IN" dirty="0"/>
              <a:t>Phases and </a:t>
            </a:r>
            <a:r>
              <a:rPr lang="en-IN" dirty="0" smtClean="0"/>
              <a:t>Timeline</a:t>
            </a:r>
          </a:p>
          <a:p>
            <a:r>
              <a:rPr lang="en-IN" dirty="0" smtClean="0"/>
              <a:t>Game </a:t>
            </a:r>
            <a:r>
              <a:rPr lang="en-IN" dirty="0"/>
              <a:t>Logic and User </a:t>
            </a:r>
            <a:r>
              <a:rPr lang="en-IN" dirty="0" smtClean="0"/>
              <a:t>Interface</a:t>
            </a:r>
          </a:p>
          <a:p>
            <a:r>
              <a:rPr lang="en-IN" dirty="0" smtClean="0"/>
              <a:t>Reflection </a:t>
            </a:r>
            <a:r>
              <a:rPr lang="en-IN" dirty="0"/>
              <a:t>and Project Experience</a:t>
            </a:r>
            <a:endParaRPr lang="en-US" dirty="0"/>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5E3981-F0D7-482C-A8E0-6A57700BECA7}"/>
              </a:ext>
            </a:extLst>
          </p:cNvPr>
          <p:cNvSpPr>
            <a:spLocks noGrp="1"/>
          </p:cNvSpPr>
          <p:nvPr>
            <p:ph type="title"/>
          </p:nvPr>
        </p:nvSpPr>
        <p:spPr/>
        <p:txBody>
          <a:bodyPr/>
          <a:lstStyle/>
          <a:p>
            <a:r>
              <a:rPr lang="en-US" dirty="0" smtClean="0"/>
              <a:t>Project Team and Roles</a:t>
            </a:r>
            <a:endParaRPr lang="en-US" dirty="0"/>
          </a:p>
        </p:txBody>
      </p:sp>
      <p:sp>
        <p:nvSpPr>
          <p:cNvPr id="2" name="Slide Number Placeholder 1">
            <a:extLst>
              <a:ext uri="{FF2B5EF4-FFF2-40B4-BE49-F238E27FC236}">
                <a16:creationId xmlns=""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7" name="Text Placeholder 6">
            <a:extLst>
              <a:ext uri="{FF2B5EF4-FFF2-40B4-BE49-F238E27FC236}">
                <a16:creationId xmlns="" xmlns:a16="http://schemas.microsoft.com/office/drawing/2014/main" id="{B74126B4-1E6C-4FFF-9282-40E18A85A07F}"/>
              </a:ext>
            </a:extLst>
          </p:cNvPr>
          <p:cNvSpPr>
            <a:spLocks noGrp="1"/>
          </p:cNvSpPr>
          <p:nvPr>
            <p:ph type="body" sz="quarter" idx="1"/>
          </p:nvPr>
        </p:nvSpPr>
        <p:spPr>
          <a:xfrm>
            <a:off x="4885" y="1681163"/>
            <a:ext cx="3049199" cy="823912"/>
          </a:xfrm>
        </p:spPr>
        <p:txBody>
          <a:bodyPr/>
          <a:lstStyle/>
          <a:p>
            <a:r>
              <a:rPr lang="en-US" dirty="0" smtClean="0"/>
              <a:t>Project Manager</a:t>
            </a:r>
            <a:endParaRPr lang="en-US" dirty="0"/>
          </a:p>
        </p:txBody>
      </p:sp>
      <p:sp>
        <p:nvSpPr>
          <p:cNvPr id="5" name="Text Placeholder 4">
            <a:extLst>
              <a:ext uri="{FF2B5EF4-FFF2-40B4-BE49-F238E27FC236}">
                <a16:creationId xmlns="" xmlns:a16="http://schemas.microsoft.com/office/drawing/2014/main" id="{E0C87788-476B-4620-8002-A5C1177AD6C1}"/>
              </a:ext>
            </a:extLst>
          </p:cNvPr>
          <p:cNvSpPr>
            <a:spLocks noGrp="1"/>
          </p:cNvSpPr>
          <p:nvPr>
            <p:ph type="body" sz="quarter" idx="3"/>
          </p:nvPr>
        </p:nvSpPr>
        <p:spPr>
          <a:xfrm>
            <a:off x="8547340" y="1681163"/>
            <a:ext cx="3644660" cy="823912"/>
          </a:xfrm>
        </p:spPr>
        <p:txBody>
          <a:bodyPr/>
          <a:lstStyle/>
          <a:p>
            <a:r>
              <a:rPr lang="en-US" dirty="0" smtClean="0"/>
              <a:t>Interface Designer</a:t>
            </a:r>
            <a:endParaRPr lang="en-US" dirty="0"/>
          </a:p>
        </p:txBody>
      </p:sp>
      <p:sp>
        <p:nvSpPr>
          <p:cNvPr id="8" name="Text Placeholder 7">
            <a:extLst>
              <a:ext uri="{FF2B5EF4-FFF2-40B4-BE49-F238E27FC236}">
                <a16:creationId xmlns="" xmlns:a16="http://schemas.microsoft.com/office/drawing/2014/main" id="{47DC4E62-1A34-4F98-A451-214F1808519C}"/>
              </a:ext>
            </a:extLst>
          </p:cNvPr>
          <p:cNvSpPr>
            <a:spLocks noGrp="1"/>
          </p:cNvSpPr>
          <p:nvPr>
            <p:ph type="body" sz="quarter" idx="2"/>
          </p:nvPr>
        </p:nvSpPr>
        <p:spPr>
          <a:xfrm>
            <a:off x="172527" y="2505075"/>
            <a:ext cx="2881555" cy="3684588"/>
          </a:xfrm>
        </p:spPr>
        <p:txBody>
          <a:bodyPr>
            <a:normAutofit/>
          </a:bodyPr>
          <a:lstStyle/>
          <a:p>
            <a:pPr marL="0" indent="0">
              <a:buNone/>
            </a:pPr>
            <a:r>
              <a:rPr lang="en-IN" b="1" dirty="0" err="1"/>
              <a:t>Abhinav</a:t>
            </a:r>
            <a:r>
              <a:rPr lang="en-IN" b="1" dirty="0"/>
              <a:t> Kumar </a:t>
            </a:r>
            <a:r>
              <a:rPr lang="en-IN" dirty="0"/>
              <a:t>is responsible for overseeing project progress, coordinating team meetings, and ensuring deadlines are met.</a:t>
            </a:r>
            <a:endParaRPr lang="en-US" dirty="0"/>
          </a:p>
        </p:txBody>
      </p:sp>
      <p:sp>
        <p:nvSpPr>
          <p:cNvPr id="6" name="Text Placeholder 5">
            <a:extLst>
              <a:ext uri="{FF2B5EF4-FFF2-40B4-BE49-F238E27FC236}">
                <a16:creationId xmlns="" xmlns:a16="http://schemas.microsoft.com/office/drawing/2014/main" id="{000A9570-5EF6-4AFB-9FCA-7C8998E3FEB1}"/>
              </a:ext>
            </a:extLst>
          </p:cNvPr>
          <p:cNvSpPr>
            <a:spLocks noGrp="1"/>
          </p:cNvSpPr>
          <p:nvPr>
            <p:ph type="body" sz="quarter" idx="4"/>
          </p:nvPr>
        </p:nvSpPr>
        <p:spPr>
          <a:xfrm>
            <a:off x="3864634" y="2505075"/>
            <a:ext cx="3942271" cy="3684588"/>
          </a:xfrm>
        </p:spPr>
        <p:txBody>
          <a:bodyPr>
            <a:normAutofit/>
          </a:bodyPr>
          <a:lstStyle/>
          <a:p>
            <a:pPr marL="0" indent="0">
              <a:buNone/>
            </a:pPr>
            <a:r>
              <a:rPr lang="en-IN" b="1" dirty="0" err="1" smtClean="0"/>
              <a:t>Aakarshit</a:t>
            </a:r>
            <a:r>
              <a:rPr lang="en-IN" b="1" dirty="0" smtClean="0"/>
              <a:t> </a:t>
            </a:r>
            <a:r>
              <a:rPr lang="en-IN" b="1" dirty="0" err="1"/>
              <a:t>Rathore</a:t>
            </a:r>
            <a:r>
              <a:rPr lang="en-IN" b="1" dirty="0"/>
              <a:t> </a:t>
            </a:r>
            <a:r>
              <a:rPr lang="en-IN" dirty="0"/>
              <a:t>is tasked with writing core game logic, ensuring code quality and efficiency, and delivering core game logic and algorithms.</a:t>
            </a:r>
            <a:endParaRPr lang="en-US" dirty="0"/>
          </a:p>
        </p:txBody>
      </p:sp>
      <p:sp>
        <p:nvSpPr>
          <p:cNvPr id="9" name="Text Placeholder 6">
            <a:extLst>
              <a:ext uri="{FF2B5EF4-FFF2-40B4-BE49-F238E27FC236}">
                <a16:creationId xmlns="" xmlns:a16="http://schemas.microsoft.com/office/drawing/2014/main" id="{B74126B4-1E6C-4FFF-9282-40E18A85A07F}"/>
              </a:ext>
            </a:extLst>
          </p:cNvPr>
          <p:cNvSpPr txBox="1">
            <a:spLocks/>
          </p:cNvSpPr>
          <p:nvPr/>
        </p:nvSpPr>
        <p:spPr>
          <a:xfrm>
            <a:off x="3054083" y="1681163"/>
            <a:ext cx="5157787" cy="82391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20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Clr>
                <a:schemeClr val="accent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2"/>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Lead Developer</a:t>
            </a:r>
            <a:endParaRPr lang="en-US" dirty="0"/>
          </a:p>
        </p:txBody>
      </p:sp>
      <p:sp>
        <p:nvSpPr>
          <p:cNvPr id="10" name="Text Placeholder 5">
            <a:extLst>
              <a:ext uri="{FF2B5EF4-FFF2-40B4-BE49-F238E27FC236}">
                <a16:creationId xmlns="" xmlns:a16="http://schemas.microsoft.com/office/drawing/2014/main" id="{000A9570-5EF6-4AFB-9FCA-7C8998E3FEB1}"/>
              </a:ext>
            </a:extLst>
          </p:cNvPr>
          <p:cNvSpPr txBox="1">
            <a:spLocks/>
          </p:cNvSpPr>
          <p:nvPr/>
        </p:nvSpPr>
        <p:spPr>
          <a:xfrm>
            <a:off x="8617455" y="2505075"/>
            <a:ext cx="3574545"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t>Omkar R </a:t>
            </a:r>
            <a:r>
              <a:rPr lang="en-IN" b="1" dirty="0" smtClean="0"/>
              <a:t>Prasad</a:t>
            </a:r>
            <a:r>
              <a:rPr lang="en-IN" dirty="0" smtClean="0"/>
              <a:t> </a:t>
            </a:r>
            <a:r>
              <a:rPr lang="en-IN" dirty="0"/>
              <a:t>is responsible for designing the user interface for the game, implementing input/output in the console or </a:t>
            </a:r>
            <a:r>
              <a:rPr lang="en-IN" dirty="0" err="1"/>
              <a:t>Jupyter</a:t>
            </a:r>
            <a:r>
              <a:rPr lang="en-IN" dirty="0"/>
              <a:t> notebook, and delivering user interface code and a user experience report.</a:t>
            </a:r>
            <a:endParaRPr lang="en-US" dirty="0"/>
          </a:p>
        </p:txBody>
      </p:sp>
    </p:spTree>
    <p:extLst>
      <p:ext uri="{BB962C8B-B14F-4D97-AF65-F5344CB8AC3E}">
        <p14:creationId xmlns:p14="http://schemas.microsoft.com/office/powerpoint/2010/main" val="332925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5E3981-F0D7-482C-A8E0-6A57700BECA7}"/>
              </a:ext>
            </a:extLst>
          </p:cNvPr>
          <p:cNvSpPr>
            <a:spLocks noGrp="1"/>
          </p:cNvSpPr>
          <p:nvPr>
            <p:ph type="title"/>
          </p:nvPr>
        </p:nvSpPr>
        <p:spPr/>
        <p:txBody>
          <a:bodyPr/>
          <a:lstStyle/>
          <a:p>
            <a:r>
              <a:rPr lang="en-US" dirty="0" smtClean="0"/>
              <a:t>Project Team and Roles</a:t>
            </a:r>
            <a:endParaRPr lang="en-US" dirty="0"/>
          </a:p>
        </p:txBody>
      </p:sp>
      <p:sp>
        <p:nvSpPr>
          <p:cNvPr id="2" name="Slide Number Placeholder 1">
            <a:extLst>
              <a:ext uri="{FF2B5EF4-FFF2-40B4-BE49-F238E27FC236}">
                <a16:creationId xmlns=""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6" name="Text Placeholder 5">
            <a:extLst>
              <a:ext uri="{FF2B5EF4-FFF2-40B4-BE49-F238E27FC236}">
                <a16:creationId xmlns="" xmlns:a16="http://schemas.microsoft.com/office/drawing/2014/main" id="{000A9570-5EF6-4AFB-9FCA-7C8998E3FEB1}"/>
              </a:ext>
            </a:extLst>
          </p:cNvPr>
          <p:cNvSpPr>
            <a:spLocks noGrp="1"/>
          </p:cNvSpPr>
          <p:nvPr>
            <p:ph type="body" sz="quarter" idx="4"/>
          </p:nvPr>
        </p:nvSpPr>
        <p:spPr>
          <a:xfrm>
            <a:off x="3278038" y="2505075"/>
            <a:ext cx="5086232" cy="3684588"/>
          </a:xfrm>
        </p:spPr>
        <p:txBody>
          <a:bodyPr>
            <a:normAutofit/>
          </a:bodyPr>
          <a:lstStyle/>
          <a:p>
            <a:pPr marL="0" indent="0">
              <a:buNone/>
            </a:pPr>
            <a:r>
              <a:rPr lang="en-IN" b="1" dirty="0"/>
              <a:t>MD </a:t>
            </a:r>
            <a:r>
              <a:rPr lang="en-IN" b="1" dirty="0" err="1"/>
              <a:t>Talib</a:t>
            </a:r>
            <a:r>
              <a:rPr lang="en-IN" b="1" dirty="0"/>
              <a:t> </a:t>
            </a:r>
            <a:r>
              <a:rPr lang="en-IN" dirty="0"/>
              <a:t>is responsible for testing the game for bugs and issues, documenting and reporting any issues to the Lead Developer, and delivering test cases and results as well as bug reports. The quality assurance phase is crucial in ensuring the functionality and reliability of the Tic-Tac-Toe game.</a:t>
            </a:r>
            <a:endParaRPr lang="en-US" dirty="0"/>
          </a:p>
        </p:txBody>
      </p:sp>
      <p:sp>
        <p:nvSpPr>
          <p:cNvPr id="9" name="Text Placeholder 6">
            <a:extLst>
              <a:ext uri="{FF2B5EF4-FFF2-40B4-BE49-F238E27FC236}">
                <a16:creationId xmlns="" xmlns:a16="http://schemas.microsoft.com/office/drawing/2014/main" id="{B74126B4-1E6C-4FFF-9282-40E18A85A07F}"/>
              </a:ext>
            </a:extLst>
          </p:cNvPr>
          <p:cNvSpPr txBox="1">
            <a:spLocks/>
          </p:cNvSpPr>
          <p:nvPr/>
        </p:nvSpPr>
        <p:spPr>
          <a:xfrm>
            <a:off x="3054083" y="1681163"/>
            <a:ext cx="5157787" cy="82391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20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Clr>
                <a:schemeClr val="accent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2"/>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11" name="Text Placeholder 6">
            <a:extLst>
              <a:ext uri="{FF2B5EF4-FFF2-40B4-BE49-F238E27FC236}">
                <a16:creationId xmlns="" xmlns:a16="http://schemas.microsoft.com/office/drawing/2014/main" id="{B74126B4-1E6C-4FFF-9282-40E18A85A07F}"/>
              </a:ext>
            </a:extLst>
          </p:cNvPr>
          <p:cNvSpPr txBox="1">
            <a:spLocks/>
          </p:cNvSpPr>
          <p:nvPr/>
        </p:nvSpPr>
        <p:spPr>
          <a:xfrm>
            <a:off x="3206483" y="1833563"/>
            <a:ext cx="5157787" cy="41793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20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Clr>
                <a:schemeClr val="accent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2"/>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Quality Assurance and Testing</a:t>
            </a:r>
            <a:endParaRPr lang="en-US" dirty="0"/>
          </a:p>
        </p:txBody>
      </p:sp>
    </p:spTree>
    <p:extLst>
      <p:ext uri="{BB962C8B-B14F-4D97-AF65-F5344CB8AC3E}">
        <p14:creationId xmlns:p14="http://schemas.microsoft.com/office/powerpoint/2010/main" val="218447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p:txBody>
          <a:bodyPr/>
          <a:lstStyle/>
          <a:p>
            <a:r>
              <a:rPr lang="en-US" dirty="0" smtClean="0"/>
              <a:t>Introduction to Tic-Tac-Toe Game</a:t>
            </a:r>
            <a:endParaRPr lang="en-US" dirty="0"/>
          </a:p>
        </p:txBody>
      </p:sp>
      <p:sp>
        <p:nvSpPr>
          <p:cNvPr id="10" name="Text Placeholder 9">
            <a:extLst>
              <a:ext uri="{FF2B5EF4-FFF2-40B4-BE49-F238E27FC236}">
                <a16:creationId xmlns="" xmlns:a16="http://schemas.microsoft.com/office/drawing/2014/main" id="{EF2BC084-E6DB-4DE7-B309-042A85EBA700}"/>
              </a:ext>
            </a:extLst>
          </p:cNvPr>
          <p:cNvSpPr>
            <a:spLocks noGrp="1"/>
          </p:cNvSpPr>
          <p:nvPr>
            <p:ph type="body" sz="quarter" idx="13"/>
          </p:nvPr>
        </p:nvSpPr>
        <p:spPr>
          <a:xfrm>
            <a:off x="444500" y="1625385"/>
            <a:ext cx="5430089" cy="4093243"/>
          </a:xfrm>
        </p:spPr>
        <p:txBody>
          <a:bodyPr/>
          <a:lstStyle/>
          <a:p>
            <a:pPr marL="0" indent="0">
              <a:buNone/>
            </a:pPr>
            <a:r>
              <a:rPr lang="en-IN" sz="1800" dirty="0"/>
              <a:t>Welcome to the presentation on enhancing a Tic- Tac-Toe game implemented using Python's </a:t>
            </a:r>
            <a:r>
              <a:rPr lang="en-IN" sz="1800" dirty="0" err="1"/>
              <a:t>tkinter</a:t>
            </a:r>
            <a:r>
              <a:rPr lang="en-IN" sz="1800" dirty="0"/>
              <a:t> library. This presentation will provide an overview of the existing code for the game, along with potential areas for improvement. We will also discuss the roles of the project team members and the various phases of the project, including planning, development, integration and testing. and presentation and review. By the end of this presentation, you will have a clear understanding of the project goals and deliverables.</a:t>
            </a:r>
            <a:endParaRPr lang="en-US" sz="1800" dirty="0"/>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1028" name="Picture 4" descr="The World's Most Empowering Tic-Tac-Toe JavaScript Tutorial | by Anna  Peterson | JavaScript in Plain Engli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4589" y="3994120"/>
            <a:ext cx="5715000" cy="2581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4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5E3981-F0D7-482C-A8E0-6A57700BECA7}"/>
              </a:ext>
            </a:extLst>
          </p:cNvPr>
          <p:cNvSpPr>
            <a:spLocks noGrp="1"/>
          </p:cNvSpPr>
          <p:nvPr>
            <p:ph type="title"/>
          </p:nvPr>
        </p:nvSpPr>
        <p:spPr/>
        <p:txBody>
          <a:bodyPr/>
          <a:lstStyle/>
          <a:p>
            <a:r>
              <a:rPr lang="en-US" dirty="0" smtClean="0"/>
              <a:t>Challenges and Goals</a:t>
            </a:r>
            <a:endParaRPr lang="en-US" dirty="0"/>
          </a:p>
        </p:txBody>
      </p:sp>
      <p:sp>
        <p:nvSpPr>
          <p:cNvPr id="19" name="Text Placeholder 18">
            <a:extLst>
              <a:ext uri="{FF2B5EF4-FFF2-40B4-BE49-F238E27FC236}">
                <a16:creationId xmlns="" xmlns:a16="http://schemas.microsoft.com/office/drawing/2014/main" id="{782206B1-586F-4254-9B36-D06C4E294ACF}"/>
              </a:ext>
            </a:extLst>
          </p:cNvPr>
          <p:cNvSpPr>
            <a:spLocks noGrp="1"/>
          </p:cNvSpPr>
          <p:nvPr>
            <p:ph type="body" sz="quarter" idx="18"/>
          </p:nvPr>
        </p:nvSpPr>
        <p:spPr>
          <a:xfrm>
            <a:off x="352313" y="1462388"/>
            <a:ext cx="3293306" cy="366412"/>
          </a:xfrm>
        </p:spPr>
        <p:txBody>
          <a:bodyPr/>
          <a:lstStyle/>
          <a:p>
            <a:pPr marL="342900" indent="-342900">
              <a:buFont typeface="Wingdings" panose="05000000000000000000" pitchFamily="2" charset="2"/>
              <a:buChar char="Ø"/>
            </a:pPr>
            <a:r>
              <a:rPr lang="en-US" sz="2000" b="1" dirty="0" smtClean="0"/>
              <a:t>Project Deliverables</a:t>
            </a:r>
            <a:endParaRPr lang="en-US" sz="2000" b="1" dirty="0"/>
          </a:p>
        </p:txBody>
      </p:sp>
      <p:sp>
        <p:nvSpPr>
          <p:cNvPr id="21" name="Text Placeholder 20">
            <a:extLst>
              <a:ext uri="{FF2B5EF4-FFF2-40B4-BE49-F238E27FC236}">
                <a16:creationId xmlns="" xmlns:a16="http://schemas.microsoft.com/office/drawing/2014/main" id="{1B8F0371-4F69-4131-91BF-9AB99E6EE89B}"/>
              </a:ext>
            </a:extLst>
          </p:cNvPr>
          <p:cNvSpPr>
            <a:spLocks noGrp="1"/>
          </p:cNvSpPr>
          <p:nvPr>
            <p:ph type="body" sz="quarter" idx="20"/>
          </p:nvPr>
        </p:nvSpPr>
        <p:spPr>
          <a:xfrm>
            <a:off x="671491" y="1917346"/>
            <a:ext cx="11189830" cy="686050"/>
          </a:xfrm>
        </p:spPr>
        <p:txBody>
          <a:bodyPr/>
          <a:lstStyle/>
          <a:p>
            <a:r>
              <a:rPr lang="en-IN" sz="1800" dirty="0"/>
              <a:t>The project aims to deliver a working Tic-Tac Toe game, project documentation, and presentation and review materials.</a:t>
            </a:r>
            <a:endParaRPr lang="en-US" sz="1800" dirty="0"/>
          </a:p>
        </p:txBody>
      </p:sp>
      <p:sp>
        <p:nvSpPr>
          <p:cNvPr id="2" name="Slide Number Placeholder 1">
            <a:extLst>
              <a:ext uri="{FF2B5EF4-FFF2-40B4-BE49-F238E27FC236}">
                <a16:creationId xmlns=""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10" name="Text Placeholder 18">
            <a:extLst>
              <a:ext uri="{FF2B5EF4-FFF2-40B4-BE49-F238E27FC236}">
                <a16:creationId xmlns="" xmlns:a16="http://schemas.microsoft.com/office/drawing/2014/main" id="{782206B1-586F-4254-9B36-D06C4E294ACF}"/>
              </a:ext>
            </a:extLst>
          </p:cNvPr>
          <p:cNvSpPr>
            <a:spLocks noGrp="1"/>
          </p:cNvSpPr>
          <p:nvPr>
            <p:ph type="body" sz="quarter" idx="18"/>
          </p:nvPr>
        </p:nvSpPr>
        <p:spPr>
          <a:xfrm>
            <a:off x="352313" y="2924528"/>
            <a:ext cx="3293306" cy="366412"/>
          </a:xfrm>
        </p:spPr>
        <p:txBody>
          <a:bodyPr/>
          <a:lstStyle/>
          <a:p>
            <a:pPr marL="342900" indent="-342900">
              <a:buFont typeface="Wingdings" panose="05000000000000000000" pitchFamily="2" charset="2"/>
              <a:buChar char="Ø"/>
            </a:pPr>
            <a:r>
              <a:rPr lang="en-US" sz="2000" b="1" dirty="0" smtClean="0"/>
              <a:t>Project Phases</a:t>
            </a:r>
            <a:endParaRPr lang="en-US" sz="2000" b="1" dirty="0"/>
          </a:p>
        </p:txBody>
      </p:sp>
      <p:sp>
        <p:nvSpPr>
          <p:cNvPr id="11" name="Text Placeholder 20">
            <a:extLst>
              <a:ext uri="{FF2B5EF4-FFF2-40B4-BE49-F238E27FC236}">
                <a16:creationId xmlns="" xmlns:a16="http://schemas.microsoft.com/office/drawing/2014/main" id="{1B8F0371-4F69-4131-91BF-9AB99E6EE89B}"/>
              </a:ext>
            </a:extLst>
          </p:cNvPr>
          <p:cNvSpPr>
            <a:spLocks noGrp="1"/>
          </p:cNvSpPr>
          <p:nvPr>
            <p:ph type="body" sz="quarter" idx="20"/>
          </p:nvPr>
        </p:nvSpPr>
        <p:spPr>
          <a:xfrm>
            <a:off x="671491" y="3352438"/>
            <a:ext cx="11189830" cy="686050"/>
          </a:xfrm>
        </p:spPr>
        <p:txBody>
          <a:bodyPr/>
          <a:lstStyle/>
          <a:p>
            <a:r>
              <a:rPr lang="en-IN" sz="1800" dirty="0"/>
              <a:t>The project is divided into planning, development, integration and testing, and presentation and review phases, each with specific tasks and responsibilities.</a:t>
            </a:r>
            <a:endParaRPr lang="en-US" sz="1800" dirty="0"/>
          </a:p>
        </p:txBody>
      </p:sp>
      <p:sp>
        <p:nvSpPr>
          <p:cNvPr id="12" name="Text Placeholder 18">
            <a:extLst>
              <a:ext uri="{FF2B5EF4-FFF2-40B4-BE49-F238E27FC236}">
                <a16:creationId xmlns="" xmlns:a16="http://schemas.microsoft.com/office/drawing/2014/main" id="{782206B1-586F-4254-9B36-D06C4E294ACF}"/>
              </a:ext>
            </a:extLst>
          </p:cNvPr>
          <p:cNvSpPr>
            <a:spLocks noGrp="1"/>
          </p:cNvSpPr>
          <p:nvPr>
            <p:ph type="body" sz="quarter" idx="18"/>
          </p:nvPr>
        </p:nvSpPr>
        <p:spPr>
          <a:xfrm>
            <a:off x="352312" y="4413314"/>
            <a:ext cx="3719355" cy="366412"/>
          </a:xfrm>
        </p:spPr>
        <p:txBody>
          <a:bodyPr/>
          <a:lstStyle/>
          <a:p>
            <a:pPr marL="342900" indent="-342900">
              <a:buFont typeface="Wingdings" panose="05000000000000000000" pitchFamily="2" charset="2"/>
              <a:buChar char="Ø"/>
            </a:pPr>
            <a:r>
              <a:rPr lang="en-US" sz="2000" b="1" dirty="0" smtClean="0"/>
              <a:t>Roles and Responsibilities</a:t>
            </a:r>
            <a:endParaRPr lang="en-US" sz="2000" b="1" dirty="0"/>
          </a:p>
        </p:txBody>
      </p:sp>
      <p:sp>
        <p:nvSpPr>
          <p:cNvPr id="13" name="Text Placeholder 20">
            <a:extLst>
              <a:ext uri="{FF2B5EF4-FFF2-40B4-BE49-F238E27FC236}">
                <a16:creationId xmlns="" xmlns:a16="http://schemas.microsoft.com/office/drawing/2014/main" id="{1B8F0371-4F69-4131-91BF-9AB99E6EE89B}"/>
              </a:ext>
            </a:extLst>
          </p:cNvPr>
          <p:cNvSpPr>
            <a:spLocks noGrp="1"/>
          </p:cNvSpPr>
          <p:nvPr>
            <p:ph type="body" sz="quarter" idx="20"/>
          </p:nvPr>
        </p:nvSpPr>
        <p:spPr>
          <a:xfrm>
            <a:off x="671491" y="4881477"/>
            <a:ext cx="11189830" cy="686050"/>
          </a:xfrm>
        </p:spPr>
        <p:txBody>
          <a:bodyPr/>
          <a:lstStyle/>
          <a:p>
            <a:r>
              <a:rPr lang="en-IN" sz="1800" dirty="0"/>
              <a:t>Each team member, including the Project Manager, Lead Developer, Interface Designer, and Quality Assurance member, has defined roles and responsibilities in the project.</a:t>
            </a:r>
            <a:endParaRPr lang="en-US" sz="1800"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p:txBody>
          <a:bodyPr/>
          <a:lstStyle/>
          <a:p>
            <a:r>
              <a:rPr lang="en-US" dirty="0" smtClean="0"/>
              <a:t>Code Analysis and Implementation</a:t>
            </a:r>
            <a:endParaRPr lang="en-US" dirty="0"/>
          </a:p>
        </p:txBody>
      </p:sp>
      <p:sp>
        <p:nvSpPr>
          <p:cNvPr id="10" name="Text Placeholder 9">
            <a:extLst>
              <a:ext uri="{FF2B5EF4-FFF2-40B4-BE49-F238E27FC236}">
                <a16:creationId xmlns="" xmlns:a16="http://schemas.microsoft.com/office/drawing/2014/main" id="{EF2BC084-E6DB-4DE7-B309-042A85EBA700}"/>
              </a:ext>
            </a:extLst>
          </p:cNvPr>
          <p:cNvSpPr>
            <a:spLocks noGrp="1"/>
          </p:cNvSpPr>
          <p:nvPr>
            <p:ph type="body" sz="quarter" idx="13"/>
          </p:nvPr>
        </p:nvSpPr>
        <p:spPr>
          <a:xfrm>
            <a:off x="444500" y="1565685"/>
            <a:ext cx="5430089" cy="4093243"/>
          </a:xfrm>
        </p:spPr>
        <p:txBody>
          <a:bodyPr/>
          <a:lstStyle/>
          <a:p>
            <a:pPr marL="0" indent="0">
              <a:buNone/>
            </a:pPr>
            <a:r>
              <a:rPr lang="en-IN" sz="1800" dirty="0"/>
              <a:t>The provided code is a Tic Tac Toe game implemented using Python's </a:t>
            </a:r>
            <a:r>
              <a:rPr lang="en-IN" sz="1800" dirty="0" err="1"/>
              <a:t>tkinter</a:t>
            </a:r>
            <a:r>
              <a:rPr lang="en-IN" sz="1800" dirty="0"/>
              <a:t> library. It offers two modes of play: single-player (against the computer) and multi-player (against another human player). The code lacks user input validation, error handling, and a sophisticated computer player strategy. Additionally, the graphical user interface could be more visually appealing and user-friendly. The project team is responsible for addressing these challenges and implementing improvements.</a:t>
            </a:r>
            <a:endParaRPr lang="en-US" sz="1800" dirty="0"/>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1347685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5E3981-F0D7-482C-A8E0-6A57700BECA7}"/>
              </a:ext>
            </a:extLst>
          </p:cNvPr>
          <p:cNvSpPr>
            <a:spLocks noGrp="1"/>
          </p:cNvSpPr>
          <p:nvPr>
            <p:ph type="title"/>
          </p:nvPr>
        </p:nvSpPr>
        <p:spPr/>
        <p:txBody>
          <a:bodyPr/>
          <a:lstStyle/>
          <a:p>
            <a:r>
              <a:rPr lang="en-US" dirty="0" smtClean="0"/>
              <a:t>Project Phases and Timeline</a:t>
            </a:r>
            <a:endParaRPr lang="en-US" dirty="0"/>
          </a:p>
        </p:txBody>
      </p:sp>
      <p:sp>
        <p:nvSpPr>
          <p:cNvPr id="19" name="Text Placeholder 18">
            <a:extLst>
              <a:ext uri="{FF2B5EF4-FFF2-40B4-BE49-F238E27FC236}">
                <a16:creationId xmlns="" xmlns:a16="http://schemas.microsoft.com/office/drawing/2014/main" id="{782206B1-586F-4254-9B36-D06C4E294ACF}"/>
              </a:ext>
            </a:extLst>
          </p:cNvPr>
          <p:cNvSpPr>
            <a:spLocks noGrp="1"/>
          </p:cNvSpPr>
          <p:nvPr>
            <p:ph type="body" sz="quarter" idx="18"/>
          </p:nvPr>
        </p:nvSpPr>
        <p:spPr>
          <a:xfrm>
            <a:off x="352313" y="1462388"/>
            <a:ext cx="3293306" cy="366412"/>
          </a:xfrm>
        </p:spPr>
        <p:txBody>
          <a:bodyPr/>
          <a:lstStyle/>
          <a:p>
            <a:pPr marL="342900" indent="-342900">
              <a:buFont typeface="Wingdings" panose="05000000000000000000" pitchFamily="2" charset="2"/>
              <a:buChar char="Ø"/>
            </a:pPr>
            <a:r>
              <a:rPr lang="en-US" sz="2000" b="1" dirty="0" smtClean="0"/>
              <a:t>Project Phase</a:t>
            </a:r>
            <a:endParaRPr lang="en-US" sz="2000" b="1" dirty="0"/>
          </a:p>
        </p:txBody>
      </p:sp>
      <p:sp>
        <p:nvSpPr>
          <p:cNvPr id="21" name="Text Placeholder 20">
            <a:extLst>
              <a:ext uri="{FF2B5EF4-FFF2-40B4-BE49-F238E27FC236}">
                <a16:creationId xmlns="" xmlns:a16="http://schemas.microsoft.com/office/drawing/2014/main" id="{1B8F0371-4F69-4131-91BF-9AB99E6EE89B}"/>
              </a:ext>
            </a:extLst>
          </p:cNvPr>
          <p:cNvSpPr>
            <a:spLocks noGrp="1"/>
          </p:cNvSpPr>
          <p:nvPr>
            <p:ph type="body" sz="quarter" idx="20"/>
          </p:nvPr>
        </p:nvSpPr>
        <p:spPr>
          <a:xfrm>
            <a:off x="671491" y="1917346"/>
            <a:ext cx="6160630" cy="1671244"/>
          </a:xfrm>
        </p:spPr>
        <p:txBody>
          <a:bodyPr/>
          <a:lstStyle/>
          <a:p>
            <a:r>
              <a:rPr lang="en-IN" sz="1800" dirty="0"/>
              <a:t>The project begins with a brainstorming session to assign roles and responsibilities, followed by the development phase where the Lead Developer and Interface Designer work on game logic and the PM coordinates the work.</a:t>
            </a:r>
            <a:endParaRPr lang="en-US" sz="1800" dirty="0"/>
          </a:p>
        </p:txBody>
      </p:sp>
      <p:sp>
        <p:nvSpPr>
          <p:cNvPr id="2" name="Slide Number Placeholder 1">
            <a:extLst>
              <a:ext uri="{FF2B5EF4-FFF2-40B4-BE49-F238E27FC236}">
                <a16:creationId xmlns=""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10" name="Text Placeholder 18">
            <a:extLst>
              <a:ext uri="{FF2B5EF4-FFF2-40B4-BE49-F238E27FC236}">
                <a16:creationId xmlns="" xmlns:a16="http://schemas.microsoft.com/office/drawing/2014/main" id="{782206B1-586F-4254-9B36-D06C4E294ACF}"/>
              </a:ext>
            </a:extLst>
          </p:cNvPr>
          <p:cNvSpPr>
            <a:spLocks noGrp="1"/>
          </p:cNvSpPr>
          <p:nvPr>
            <p:ph type="body" sz="quarter" idx="18"/>
          </p:nvPr>
        </p:nvSpPr>
        <p:spPr>
          <a:xfrm>
            <a:off x="352313" y="3804423"/>
            <a:ext cx="3293306" cy="366412"/>
          </a:xfrm>
        </p:spPr>
        <p:txBody>
          <a:bodyPr/>
          <a:lstStyle/>
          <a:p>
            <a:pPr marL="342900" indent="-342900">
              <a:buFont typeface="Wingdings" panose="05000000000000000000" pitchFamily="2" charset="2"/>
              <a:buChar char="Ø"/>
            </a:pPr>
            <a:r>
              <a:rPr lang="en-US" sz="2000" b="1" dirty="0" smtClean="0"/>
              <a:t>Integration and Testing</a:t>
            </a:r>
            <a:endParaRPr lang="en-US" sz="2000" b="1" dirty="0"/>
          </a:p>
        </p:txBody>
      </p:sp>
      <p:sp>
        <p:nvSpPr>
          <p:cNvPr id="11" name="Text Placeholder 20">
            <a:extLst>
              <a:ext uri="{FF2B5EF4-FFF2-40B4-BE49-F238E27FC236}">
                <a16:creationId xmlns="" xmlns:a16="http://schemas.microsoft.com/office/drawing/2014/main" id="{1B8F0371-4F69-4131-91BF-9AB99E6EE89B}"/>
              </a:ext>
            </a:extLst>
          </p:cNvPr>
          <p:cNvSpPr>
            <a:spLocks noGrp="1"/>
          </p:cNvSpPr>
          <p:nvPr>
            <p:ph type="body" sz="quarter" idx="20"/>
          </p:nvPr>
        </p:nvSpPr>
        <p:spPr>
          <a:xfrm>
            <a:off x="671491" y="4386668"/>
            <a:ext cx="5927717" cy="1617317"/>
          </a:xfrm>
        </p:spPr>
        <p:txBody>
          <a:bodyPr/>
          <a:lstStyle/>
          <a:p>
            <a:r>
              <a:rPr lang="en-IN" sz="1800" dirty="0"/>
              <a:t>The Quality Assurance team tests the game, identifies any bugs, and assists in bug fixing to ensure the game meets the project goals and requirements.</a:t>
            </a:r>
            <a:endParaRPr lang="en-US" sz="1800" dirty="0"/>
          </a:p>
        </p:txBody>
      </p:sp>
    </p:spTree>
    <p:extLst>
      <p:ext uri="{BB962C8B-B14F-4D97-AF65-F5344CB8AC3E}">
        <p14:creationId xmlns:p14="http://schemas.microsoft.com/office/powerpoint/2010/main" val="20270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5E3981-F0D7-482C-A8E0-6A57700BECA7}"/>
              </a:ext>
            </a:extLst>
          </p:cNvPr>
          <p:cNvSpPr>
            <a:spLocks noGrp="1"/>
          </p:cNvSpPr>
          <p:nvPr>
            <p:ph type="title"/>
          </p:nvPr>
        </p:nvSpPr>
        <p:spPr/>
        <p:txBody>
          <a:bodyPr/>
          <a:lstStyle/>
          <a:p>
            <a:r>
              <a:rPr lang="en-US" dirty="0" smtClean="0"/>
              <a:t>Game Logic and User Interface</a:t>
            </a:r>
            <a:endParaRPr lang="en-US" dirty="0"/>
          </a:p>
        </p:txBody>
      </p:sp>
      <p:sp>
        <p:nvSpPr>
          <p:cNvPr id="19" name="Text Placeholder 18">
            <a:extLst>
              <a:ext uri="{FF2B5EF4-FFF2-40B4-BE49-F238E27FC236}">
                <a16:creationId xmlns="" xmlns:a16="http://schemas.microsoft.com/office/drawing/2014/main" id="{782206B1-586F-4254-9B36-D06C4E294ACF}"/>
              </a:ext>
            </a:extLst>
          </p:cNvPr>
          <p:cNvSpPr>
            <a:spLocks noGrp="1"/>
          </p:cNvSpPr>
          <p:nvPr>
            <p:ph type="body" sz="quarter" idx="18"/>
          </p:nvPr>
        </p:nvSpPr>
        <p:spPr>
          <a:xfrm>
            <a:off x="352313" y="1462388"/>
            <a:ext cx="4987438" cy="366412"/>
          </a:xfrm>
        </p:spPr>
        <p:txBody>
          <a:bodyPr/>
          <a:lstStyle/>
          <a:p>
            <a:pPr marL="342900" indent="-342900">
              <a:buFont typeface="Wingdings" panose="05000000000000000000" pitchFamily="2" charset="2"/>
              <a:buChar char="Ø"/>
            </a:pPr>
            <a:r>
              <a:rPr lang="en-US" sz="2000" b="1" dirty="0" smtClean="0"/>
              <a:t>Code Refactoring and Documentation</a:t>
            </a:r>
            <a:endParaRPr lang="en-US" sz="2000" b="1" dirty="0"/>
          </a:p>
        </p:txBody>
      </p:sp>
      <p:sp>
        <p:nvSpPr>
          <p:cNvPr id="21" name="Text Placeholder 20">
            <a:extLst>
              <a:ext uri="{FF2B5EF4-FFF2-40B4-BE49-F238E27FC236}">
                <a16:creationId xmlns="" xmlns:a16="http://schemas.microsoft.com/office/drawing/2014/main" id="{1B8F0371-4F69-4131-91BF-9AB99E6EE89B}"/>
              </a:ext>
            </a:extLst>
          </p:cNvPr>
          <p:cNvSpPr>
            <a:spLocks noGrp="1"/>
          </p:cNvSpPr>
          <p:nvPr>
            <p:ph type="body" sz="quarter" idx="20"/>
          </p:nvPr>
        </p:nvSpPr>
        <p:spPr>
          <a:xfrm>
            <a:off x="671491" y="1917346"/>
            <a:ext cx="11189830" cy="686050"/>
          </a:xfrm>
        </p:spPr>
        <p:txBody>
          <a:bodyPr/>
          <a:lstStyle/>
          <a:p>
            <a:r>
              <a:rPr lang="en-IN" sz="1800" dirty="0"/>
              <a:t>The code could benefit from better organization and commenting to improve code readability and structure. This will make it easier for other developers to understand and maintain the code in the future.</a:t>
            </a:r>
            <a:endParaRPr lang="en-US" sz="1800" dirty="0"/>
          </a:p>
        </p:txBody>
      </p:sp>
      <p:sp>
        <p:nvSpPr>
          <p:cNvPr id="2" name="Slide Number Placeholder 1">
            <a:extLst>
              <a:ext uri="{FF2B5EF4-FFF2-40B4-BE49-F238E27FC236}">
                <a16:creationId xmlns=""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10" name="Text Placeholder 18">
            <a:extLst>
              <a:ext uri="{FF2B5EF4-FFF2-40B4-BE49-F238E27FC236}">
                <a16:creationId xmlns="" xmlns:a16="http://schemas.microsoft.com/office/drawing/2014/main" id="{782206B1-586F-4254-9B36-D06C4E294ACF}"/>
              </a:ext>
            </a:extLst>
          </p:cNvPr>
          <p:cNvSpPr>
            <a:spLocks noGrp="1"/>
          </p:cNvSpPr>
          <p:nvPr>
            <p:ph type="body" sz="quarter" idx="18"/>
          </p:nvPr>
        </p:nvSpPr>
        <p:spPr>
          <a:xfrm>
            <a:off x="352313" y="2924528"/>
            <a:ext cx="3293306" cy="366412"/>
          </a:xfrm>
        </p:spPr>
        <p:txBody>
          <a:bodyPr/>
          <a:lstStyle/>
          <a:p>
            <a:pPr marL="342900" indent="-342900">
              <a:buFont typeface="Wingdings" panose="05000000000000000000" pitchFamily="2" charset="2"/>
              <a:buChar char="Ø"/>
            </a:pPr>
            <a:r>
              <a:rPr lang="en-US" sz="2000" b="1" dirty="0" smtClean="0"/>
              <a:t>User Interface Design</a:t>
            </a:r>
            <a:endParaRPr lang="en-US" sz="2000" b="1" dirty="0"/>
          </a:p>
        </p:txBody>
      </p:sp>
      <p:sp>
        <p:nvSpPr>
          <p:cNvPr id="11" name="Text Placeholder 20">
            <a:extLst>
              <a:ext uri="{FF2B5EF4-FFF2-40B4-BE49-F238E27FC236}">
                <a16:creationId xmlns="" xmlns:a16="http://schemas.microsoft.com/office/drawing/2014/main" id="{1B8F0371-4F69-4131-91BF-9AB99E6EE89B}"/>
              </a:ext>
            </a:extLst>
          </p:cNvPr>
          <p:cNvSpPr>
            <a:spLocks noGrp="1"/>
          </p:cNvSpPr>
          <p:nvPr>
            <p:ph type="body" sz="quarter" idx="20"/>
          </p:nvPr>
        </p:nvSpPr>
        <p:spPr>
          <a:xfrm>
            <a:off x="671491" y="3352438"/>
            <a:ext cx="11189830" cy="686050"/>
          </a:xfrm>
        </p:spPr>
        <p:txBody>
          <a:bodyPr/>
          <a:lstStyle/>
          <a:p>
            <a:r>
              <a:rPr lang="en-IN" sz="1800" dirty="0"/>
              <a:t>Improvements to the GUI design elements and the addition of features such as undo/redo and the ability to reset the game board will enhance the overall user experience.</a:t>
            </a:r>
            <a:endParaRPr lang="en-US" sz="1800" dirty="0"/>
          </a:p>
        </p:txBody>
      </p:sp>
      <p:sp>
        <p:nvSpPr>
          <p:cNvPr id="12" name="Text Placeholder 18">
            <a:extLst>
              <a:ext uri="{FF2B5EF4-FFF2-40B4-BE49-F238E27FC236}">
                <a16:creationId xmlns="" xmlns:a16="http://schemas.microsoft.com/office/drawing/2014/main" id="{782206B1-586F-4254-9B36-D06C4E294ACF}"/>
              </a:ext>
            </a:extLst>
          </p:cNvPr>
          <p:cNvSpPr>
            <a:spLocks noGrp="1"/>
          </p:cNvSpPr>
          <p:nvPr>
            <p:ph type="body" sz="quarter" idx="18"/>
          </p:nvPr>
        </p:nvSpPr>
        <p:spPr>
          <a:xfrm>
            <a:off x="352312" y="4413314"/>
            <a:ext cx="3719355" cy="366412"/>
          </a:xfrm>
        </p:spPr>
        <p:txBody>
          <a:bodyPr/>
          <a:lstStyle/>
          <a:p>
            <a:pPr marL="342900" indent="-342900">
              <a:buFont typeface="Wingdings" panose="05000000000000000000" pitchFamily="2" charset="2"/>
              <a:buChar char="Ø"/>
            </a:pPr>
            <a:r>
              <a:rPr lang="en-US" sz="2000" b="1" dirty="0" smtClean="0"/>
              <a:t>Computer Player Strategy</a:t>
            </a:r>
            <a:endParaRPr lang="en-US" sz="2000" b="1" dirty="0"/>
          </a:p>
        </p:txBody>
      </p:sp>
      <p:sp>
        <p:nvSpPr>
          <p:cNvPr id="13" name="Text Placeholder 20">
            <a:extLst>
              <a:ext uri="{FF2B5EF4-FFF2-40B4-BE49-F238E27FC236}">
                <a16:creationId xmlns="" xmlns:a16="http://schemas.microsoft.com/office/drawing/2014/main" id="{1B8F0371-4F69-4131-91BF-9AB99E6EE89B}"/>
              </a:ext>
            </a:extLst>
          </p:cNvPr>
          <p:cNvSpPr>
            <a:spLocks noGrp="1"/>
          </p:cNvSpPr>
          <p:nvPr>
            <p:ph type="body" sz="quarter" idx="20"/>
          </p:nvPr>
        </p:nvSpPr>
        <p:spPr>
          <a:xfrm>
            <a:off x="671491" y="4881477"/>
            <a:ext cx="11189830" cy="686050"/>
          </a:xfrm>
        </p:spPr>
        <p:txBody>
          <a:bodyPr/>
          <a:lstStyle/>
          <a:p>
            <a:r>
              <a:rPr lang="en-IN" sz="1800" dirty="0"/>
              <a:t>Incorporating more advanced Al techniques, such as minimax or Monte Carlo tree search algorithms," will enhance the computer player strategy and provide a more challenging gameplay experience.</a:t>
            </a:r>
            <a:endParaRPr lang="en-US" sz="1800" dirty="0"/>
          </a:p>
        </p:txBody>
      </p:sp>
    </p:spTree>
    <p:extLst>
      <p:ext uri="{BB962C8B-B14F-4D97-AF65-F5344CB8AC3E}">
        <p14:creationId xmlns:p14="http://schemas.microsoft.com/office/powerpoint/2010/main" val="3400024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purl.org/dc/dcmitype/"/>
    <ds:schemaRef ds:uri="71af3243-3dd4-4a8d-8c0d-dd76da1f02a5"/>
    <ds:schemaRef ds:uri="http://schemas.microsoft.com/office/infopath/2007/PartnerControls"/>
    <ds:schemaRef ds:uri="http://schemas.microsoft.com/office/2006/metadata/properties"/>
    <ds:schemaRef ds:uri="16c05727-aa75-4e4a-9b5f-8a80a1165891"/>
    <ds:schemaRef ds:uri="http://schemas.microsoft.com/office/2006/documentManagement/types"/>
    <ds:schemaRef ds:uri="http://purl.org/dc/elements/1.1/"/>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707</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Tahoma</vt:lpstr>
      <vt:lpstr>Trade Gothic LT Pro</vt:lpstr>
      <vt:lpstr>Trebuchet MS</vt:lpstr>
      <vt:lpstr>Wingdings</vt:lpstr>
      <vt:lpstr>Office Theme</vt:lpstr>
      <vt:lpstr>Tic Tac Toe Game with Python</vt:lpstr>
      <vt:lpstr>Contents</vt:lpstr>
      <vt:lpstr>Project Team and Roles</vt:lpstr>
      <vt:lpstr>Project Team and Roles</vt:lpstr>
      <vt:lpstr>Introduction to Tic-Tac-Toe Game</vt:lpstr>
      <vt:lpstr>Challenges and Goals</vt:lpstr>
      <vt:lpstr>Code Analysis and Implementation</vt:lpstr>
      <vt:lpstr>Project Phases and Timeline</vt:lpstr>
      <vt:lpstr>Game Logic and User Interface</vt:lpstr>
      <vt:lpstr>Reflection and Project Experience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2024-01-28T16:54:09Z</dcterms:created>
  <dcterms:modified xsi:type="dcterms:W3CDTF">2024-01-29T05:02:11Z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