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1.jpeg" ContentType="image/jpeg"/>
  <Override PartName="/ppt/media/image15.jpeg" ContentType="image/jpeg"/>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12.jpeg" ContentType="image/jpeg"/>
  <Override PartName="/ppt/media/image7.png" ContentType="image/png"/>
  <Override PartName="/ppt/media/image14.jpeg" ContentType="image/jpeg"/>
  <Override PartName="/ppt/media/image8.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0"/>
            <a:ext cx="4570200" cy="5141880"/>
          </a:xfrm>
          <a:prstGeom prst="rect">
            <a:avLst/>
          </a:prstGeom>
          <a:solidFill>
            <a:schemeClr val="lt2"/>
          </a:solidFill>
          <a:ln>
            <a:noFill/>
          </a:ln>
        </p:spPr>
        <p:style>
          <a:lnRef idx="0"/>
          <a:fillRef idx="0"/>
          <a:effectRef idx="0"/>
          <a:fontRef idx="minor"/>
        </p:style>
      </p:sp>
      <p:grpSp>
        <p:nvGrpSpPr>
          <p:cNvPr id="39" name="Group 2"/>
          <p:cNvGrpSpPr/>
          <p:nvPr/>
        </p:nvGrpSpPr>
        <p:grpSpPr>
          <a:xfrm>
            <a:off x="830520" y="1192680"/>
            <a:ext cx="743760" cy="43920"/>
            <a:chOff x="830520" y="1192680"/>
            <a:chExt cx="743760" cy="43920"/>
          </a:xfrm>
        </p:grpSpPr>
        <p:sp>
          <p:nvSpPr>
            <p:cNvPr id="40" name="CustomShape 3"/>
            <p:cNvSpPr/>
            <p:nvPr/>
          </p:nvSpPr>
          <p:spPr>
            <a:xfrm rot="16200000">
              <a:off x="1366560" y="1028880"/>
              <a:ext cx="43920" cy="371160"/>
            </a:xfrm>
            <a:prstGeom prst="rect">
              <a:avLst/>
            </a:prstGeom>
            <a:solidFill>
              <a:schemeClr val="accent3"/>
            </a:solidFill>
            <a:ln>
              <a:noFill/>
            </a:ln>
          </p:spPr>
          <p:style>
            <a:lnRef idx="0"/>
            <a:fillRef idx="0"/>
            <a:effectRef idx="0"/>
            <a:fontRef idx="minor"/>
          </p:style>
        </p:sp>
        <p:sp>
          <p:nvSpPr>
            <p:cNvPr id="41" name="CustomShape 4"/>
            <p:cNvSpPr/>
            <p:nvPr/>
          </p:nvSpPr>
          <p:spPr>
            <a:xfrm rot="16200000">
              <a:off x="995400" y="1027440"/>
              <a:ext cx="43920" cy="374040"/>
            </a:xfrm>
            <a:prstGeom prst="rect">
              <a:avLst/>
            </a:prstGeom>
            <a:solidFill>
              <a:schemeClr val="dk1"/>
            </a:solidFill>
            <a:ln>
              <a:noFill/>
            </a:ln>
          </p:spPr>
          <p:style>
            <a:lnRef idx="0"/>
            <a:fillRef idx="0"/>
            <a:effectRef idx="0"/>
            <a:fontRef idx="minor"/>
          </p:style>
        </p:sp>
      </p:grpSp>
      <p:sp>
        <p:nvSpPr>
          <p:cNvPr id="42"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80" name="CustomShape 1"/>
          <p:cNvSpPr/>
          <p:nvPr/>
        </p:nvSpPr>
        <p:spPr>
          <a:xfrm>
            <a:off x="1517760" y="74160"/>
            <a:ext cx="6779520" cy="13978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IN" sz="3000" spc="-1" strike="noStrike">
                <a:solidFill>
                  <a:srgbClr val="000000"/>
                </a:solidFill>
                <a:latin typeface="Arial"/>
                <a:ea typeface="Arial"/>
              </a:rPr>
              <a:t>Exploratory Analysis and Machine Learning on Titanic Disaster Dataset</a:t>
            </a:r>
            <a:endParaRPr b="0" lang="en-IN" sz="3000" spc="-1" strike="noStrike">
              <a:latin typeface="Arial"/>
            </a:endParaRPr>
          </a:p>
          <a:p>
            <a:pPr>
              <a:lnSpc>
                <a:spcPct val="100000"/>
              </a:lnSpc>
            </a:pPr>
            <a:endParaRPr b="0" lang="en-IN" sz="3000" spc="-1" strike="noStrike">
              <a:latin typeface="Arial"/>
            </a:endParaRPr>
          </a:p>
        </p:txBody>
      </p:sp>
      <p:sp>
        <p:nvSpPr>
          <p:cNvPr id="81" name="CustomShape 2"/>
          <p:cNvSpPr/>
          <p:nvPr/>
        </p:nvSpPr>
        <p:spPr>
          <a:xfrm>
            <a:off x="1583280" y="3394800"/>
            <a:ext cx="5975280" cy="156960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0" lang="en-IN" sz="1700" spc="-1" strike="noStrike">
                <a:solidFill>
                  <a:srgbClr val="000000"/>
                </a:solidFill>
                <a:latin typeface="Arial"/>
                <a:ea typeface="Arial"/>
              </a:rPr>
              <a:t>Under the guidance of</a:t>
            </a:r>
            <a:endParaRPr b="0" lang="en-IN" sz="1700" spc="-1" strike="noStrike">
              <a:latin typeface="Arial"/>
            </a:endParaRPr>
          </a:p>
          <a:p>
            <a:pPr algn="ctr">
              <a:lnSpc>
                <a:spcPct val="115000"/>
              </a:lnSpc>
            </a:pPr>
            <a:r>
              <a:rPr b="1" lang="en-IN" sz="1700" spc="-1" strike="noStrike">
                <a:solidFill>
                  <a:srgbClr val="000000"/>
                </a:solidFill>
                <a:latin typeface="Arial"/>
                <a:ea typeface="Arial"/>
              </a:rPr>
              <a:t>Er. MANOJ WAIRIYA</a:t>
            </a:r>
            <a:endParaRPr b="0" lang="en-IN" sz="1700" spc="-1" strike="noStrike">
              <a:latin typeface="Arial"/>
            </a:endParaRPr>
          </a:p>
          <a:p>
            <a:pPr algn="ctr">
              <a:lnSpc>
                <a:spcPct val="115000"/>
              </a:lnSpc>
            </a:pPr>
            <a:r>
              <a:rPr b="0" lang="en-IN" sz="1700" spc="-1" strike="noStrike">
                <a:solidFill>
                  <a:srgbClr val="000000"/>
                </a:solidFill>
                <a:latin typeface="Arial"/>
                <a:ea typeface="Arial"/>
              </a:rPr>
              <a:t>Computer Science &amp; </a:t>
            </a:r>
            <a:r>
              <a:rPr b="0" lang="en-IN" sz="1600" spc="-1" strike="noStrike">
                <a:solidFill>
                  <a:srgbClr val="000000"/>
                </a:solidFill>
                <a:latin typeface="Arial"/>
                <a:ea typeface="Arial"/>
              </a:rPr>
              <a:t>Engineering Department</a:t>
            </a:r>
            <a:endParaRPr b="0" lang="en-IN" sz="1600" spc="-1" strike="noStrike">
              <a:latin typeface="Arial"/>
            </a:endParaRPr>
          </a:p>
          <a:p>
            <a:pPr algn="ctr">
              <a:lnSpc>
                <a:spcPct val="115000"/>
              </a:lnSpc>
            </a:pPr>
            <a:r>
              <a:rPr b="0" lang="en-IN" sz="1600" spc="-1" strike="noStrike">
                <a:solidFill>
                  <a:srgbClr val="000000"/>
                </a:solidFill>
                <a:latin typeface="Arial"/>
                <a:ea typeface="Arial"/>
              </a:rPr>
              <a:t>Motilal Nehru National Institute of Technology Allahabad, Prayagraj</a:t>
            </a:r>
            <a:endParaRPr b="0" lang="en-IN" sz="1600" spc="-1" strike="noStrike">
              <a:latin typeface="Arial"/>
            </a:endParaRPr>
          </a:p>
          <a:p>
            <a:pPr algn="ctr">
              <a:lnSpc>
                <a:spcPct val="115000"/>
              </a:lnSpc>
            </a:pPr>
            <a:endParaRPr b="0" lang="en-IN" sz="1600" spc="-1" strike="noStrike">
              <a:latin typeface="Arial"/>
            </a:endParaRPr>
          </a:p>
        </p:txBody>
      </p:sp>
      <p:sp>
        <p:nvSpPr>
          <p:cNvPr id="82" name="CustomShape 3"/>
          <p:cNvSpPr/>
          <p:nvPr/>
        </p:nvSpPr>
        <p:spPr>
          <a:xfrm>
            <a:off x="2810160" y="1648440"/>
            <a:ext cx="3814920" cy="156960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0" lang="en-IN" sz="1700" spc="-1" strike="noStrike">
                <a:solidFill>
                  <a:srgbClr val="000000"/>
                </a:solidFill>
                <a:latin typeface="Arial"/>
                <a:ea typeface="Arial"/>
              </a:rPr>
              <a:t>Presented By:</a:t>
            </a:r>
            <a:endParaRPr b="0" lang="en-IN" sz="1700" spc="-1" strike="noStrike">
              <a:latin typeface="Arial"/>
            </a:endParaRPr>
          </a:p>
          <a:p>
            <a:pPr algn="ctr">
              <a:lnSpc>
                <a:spcPct val="115000"/>
              </a:lnSpc>
            </a:pPr>
            <a:r>
              <a:rPr b="1" lang="en-IN" sz="1700" spc="-1" strike="noStrike">
                <a:solidFill>
                  <a:srgbClr val="000000"/>
                </a:solidFill>
                <a:latin typeface="Arial"/>
                <a:ea typeface="Arial"/>
              </a:rPr>
              <a:t>ABHINAV</a:t>
            </a:r>
            <a:r>
              <a:rPr b="0" lang="en-IN" sz="1700" spc="-1" strike="noStrike">
                <a:solidFill>
                  <a:srgbClr val="000000"/>
                </a:solidFill>
                <a:latin typeface="Arial"/>
                <a:ea typeface="Arial"/>
              </a:rPr>
              <a:t> (20168013)</a:t>
            </a:r>
            <a:endParaRPr b="0" lang="en-IN" sz="1700" spc="-1" strike="noStrike">
              <a:latin typeface="Arial"/>
            </a:endParaRPr>
          </a:p>
          <a:p>
            <a:pPr algn="ctr">
              <a:lnSpc>
                <a:spcPct val="115000"/>
              </a:lnSpc>
            </a:pPr>
            <a:r>
              <a:rPr b="1" lang="en-IN" sz="1700" spc="-1" strike="noStrike">
                <a:solidFill>
                  <a:srgbClr val="000000"/>
                </a:solidFill>
                <a:latin typeface="Arial"/>
                <a:ea typeface="Arial"/>
              </a:rPr>
              <a:t>AAKARSH VERMA</a:t>
            </a:r>
            <a:r>
              <a:rPr b="0" lang="en-IN" sz="1700" spc="-1" strike="noStrike">
                <a:solidFill>
                  <a:srgbClr val="000000"/>
                </a:solidFill>
                <a:latin typeface="Arial"/>
                <a:ea typeface="Arial"/>
              </a:rPr>
              <a:t> (20168002)</a:t>
            </a:r>
            <a:endParaRPr b="0" lang="en-IN" sz="1700" spc="-1" strike="noStrike">
              <a:latin typeface="Arial"/>
            </a:endParaRPr>
          </a:p>
          <a:p>
            <a:pPr algn="ctr">
              <a:lnSpc>
                <a:spcPct val="115000"/>
              </a:lnSpc>
            </a:pPr>
            <a:r>
              <a:rPr b="1" lang="en-IN" sz="1700" spc="-1" strike="noStrike">
                <a:solidFill>
                  <a:srgbClr val="000000"/>
                </a:solidFill>
                <a:latin typeface="Arial"/>
                <a:ea typeface="Arial"/>
              </a:rPr>
              <a:t>ABHISHEK DIXIT </a:t>
            </a:r>
            <a:r>
              <a:rPr b="0" lang="en-IN" sz="1700" spc="-1" strike="noStrike">
                <a:solidFill>
                  <a:srgbClr val="000000"/>
                </a:solidFill>
                <a:latin typeface="Arial"/>
                <a:ea typeface="Arial"/>
              </a:rPr>
              <a:t>(20168004) </a:t>
            </a:r>
            <a:r>
              <a:rPr b="1" lang="en-IN" sz="1700" spc="-1" strike="noStrike">
                <a:solidFill>
                  <a:srgbClr val="000000"/>
                </a:solidFill>
                <a:latin typeface="Arial"/>
                <a:ea typeface="Arial"/>
              </a:rPr>
              <a:t>MANOJ MAHAUR</a:t>
            </a:r>
            <a:r>
              <a:rPr b="0" lang="en-IN" sz="1700" spc="-1" strike="noStrike">
                <a:solidFill>
                  <a:srgbClr val="000000"/>
                </a:solidFill>
                <a:latin typeface="Arial"/>
                <a:ea typeface="Arial"/>
              </a:rPr>
              <a:t> (20158048)</a:t>
            </a:r>
            <a:endParaRPr b="0" lang="en-IN" sz="1700" spc="-1" strike="noStrike">
              <a:latin typeface="Arial"/>
            </a:endParaRPr>
          </a:p>
          <a:p>
            <a:pPr algn="ctr">
              <a:lnSpc>
                <a:spcPct val="115000"/>
              </a:lnSpc>
            </a:pPr>
            <a:endParaRPr b="0" lang="en-IN" sz="1700" spc="-1" strike="noStrike">
              <a:latin typeface="Arial"/>
            </a:endParaRPr>
          </a:p>
          <a:p>
            <a:pPr algn="ctr">
              <a:lnSpc>
                <a:spcPct val="115000"/>
              </a:lnSpc>
            </a:pPr>
            <a:endParaRPr b="0" lang="en-IN" sz="1700" spc="-1" strike="noStrike">
              <a:latin typeface="Arial"/>
            </a:endParaRPr>
          </a:p>
          <a:p>
            <a:pPr>
              <a:lnSpc>
                <a:spcPct val="100000"/>
              </a:lnSpc>
            </a:pPr>
            <a:endParaRPr b="0" lang="en-IN" sz="1700" spc="-1" strike="noStrike">
              <a:latin typeface="Arial"/>
            </a:endParaRPr>
          </a:p>
        </p:txBody>
      </p:sp>
      <p:pic>
        <p:nvPicPr>
          <p:cNvPr id="83" name="Google Shape;89;p1" descr=""/>
          <p:cNvPicPr/>
          <p:nvPr/>
        </p:nvPicPr>
        <p:blipFill>
          <a:blip r:embed="rId1"/>
          <a:stretch/>
        </p:blipFill>
        <p:spPr>
          <a:xfrm>
            <a:off x="597600" y="274680"/>
            <a:ext cx="918360" cy="11973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03" name="CustomShape 1"/>
          <p:cNvSpPr/>
          <p:nvPr/>
        </p:nvSpPr>
        <p:spPr>
          <a:xfrm>
            <a:off x="308520" y="247680"/>
            <a:ext cx="481824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Decision Tree</a:t>
            </a:r>
            <a:endParaRPr b="0" lang="en-IN" sz="3900" spc="-1" strike="noStrike">
              <a:latin typeface="Arial"/>
            </a:endParaRPr>
          </a:p>
        </p:txBody>
      </p:sp>
      <p:sp>
        <p:nvSpPr>
          <p:cNvPr id="104"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In decision tree, the results are branched according to a particular condition and this branching continues with further conditions.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It is used as an application of supervised machine learning.</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algorithm itself evaluates particular decision’s importance which is called ‘feature classifier’.</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On applying the model with same parameters we get an</a:t>
            </a:r>
            <a:r>
              <a:rPr b="1" lang="en-IN" sz="1600" spc="-1" strike="noStrike">
                <a:solidFill>
                  <a:srgbClr val="000000"/>
                </a:solidFill>
                <a:latin typeface="Lato"/>
                <a:ea typeface="Lato"/>
              </a:rPr>
              <a:t> accuracy of 92.82 % with 250 </a:t>
            </a:r>
            <a:r>
              <a:rPr b="0" lang="en-IN" sz="1600" spc="-1" strike="noStrike">
                <a:solidFill>
                  <a:srgbClr val="000000"/>
                </a:solidFill>
                <a:latin typeface="Lato"/>
                <a:ea typeface="Lato"/>
              </a:rPr>
              <a:t>correct predictions.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05" name="CustomShape 1"/>
          <p:cNvSpPr/>
          <p:nvPr/>
        </p:nvSpPr>
        <p:spPr>
          <a:xfrm>
            <a:off x="308520" y="247680"/>
            <a:ext cx="481824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Random Forest</a:t>
            </a:r>
            <a:endParaRPr b="0" lang="en-IN" sz="3900" spc="-1" strike="noStrike">
              <a:latin typeface="Arial"/>
            </a:endParaRPr>
          </a:p>
        </p:txBody>
      </p:sp>
      <p:sp>
        <p:nvSpPr>
          <p:cNvPr id="106"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Random forest builds forest of random trees that are trained </a:t>
            </a:r>
            <a:r>
              <a:rPr b="0" lang="en-IN" sz="1600" spc="-1" strike="noStrike">
                <a:solidFill>
                  <a:srgbClr val="000000"/>
                </a:solidFill>
                <a:latin typeface="Lato"/>
                <a:ea typeface="Lato"/>
              </a:rPr>
              <a:t>with bagging method.</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It merges multiple decision trees to get modre accurate and </a:t>
            </a:r>
            <a:r>
              <a:rPr b="0" lang="en-IN" sz="1600" spc="-1" strike="noStrike">
                <a:solidFill>
                  <a:srgbClr val="000000"/>
                </a:solidFill>
                <a:latin typeface="Lato"/>
                <a:ea typeface="Lato"/>
              </a:rPr>
              <a:t>stable predictions.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It selects best features among all features leading to beter </a:t>
            </a:r>
            <a:r>
              <a:rPr b="0" lang="en-IN" sz="1600" spc="-1" strike="noStrike">
                <a:solidFill>
                  <a:srgbClr val="000000"/>
                </a:solidFill>
                <a:latin typeface="Lato"/>
                <a:ea typeface="Lato"/>
              </a:rPr>
              <a:t>randomness.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This Model  yields </a:t>
            </a:r>
            <a:r>
              <a:rPr b="1" lang="en-IN" sz="1600" spc="-1" strike="noStrike">
                <a:solidFill>
                  <a:srgbClr val="000000"/>
                </a:solidFill>
                <a:latin typeface="Lato"/>
                <a:ea typeface="Lato"/>
              </a:rPr>
              <a:t>accuracy of 92.82 % with 250 </a:t>
            </a:r>
            <a:r>
              <a:rPr b="0" lang="en-IN" sz="1600" spc="-1" strike="noStrike">
                <a:solidFill>
                  <a:srgbClr val="000000"/>
                </a:solidFill>
                <a:latin typeface="Lato"/>
                <a:ea typeface="Lato"/>
              </a:rPr>
              <a:t>correct </a:t>
            </a:r>
            <a:r>
              <a:rPr b="0" lang="en-IN" sz="1600" spc="-1" strike="noStrike">
                <a:solidFill>
                  <a:srgbClr val="000000"/>
                </a:solidFill>
                <a:latin typeface="Lato"/>
                <a:ea typeface="Lato"/>
              </a:rPr>
              <a:t>predictions.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07"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Decision Tree Hypertuning</a:t>
            </a:r>
            <a:endParaRPr b="0" lang="en-IN" sz="3900" spc="-1" strike="noStrike">
              <a:latin typeface="Arial"/>
            </a:endParaRPr>
          </a:p>
        </p:txBody>
      </p:sp>
      <p:sp>
        <p:nvSpPr>
          <p:cNvPr id="108"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The decision tree algorithm has further been hypertuned where random state = 1, max depth = 7 and min_sample_split = 2. Ie Tree upto 7 levels and 2 children max.</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It is easier to visualise a decision tree with only 7 levels.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This algorithm  gave us an </a:t>
            </a:r>
            <a:r>
              <a:rPr b="1" lang="en-IN" sz="1600" spc="-1" strike="noStrike">
                <a:solidFill>
                  <a:srgbClr val="000000"/>
                </a:solidFill>
                <a:latin typeface="Lato"/>
                <a:ea typeface="Lato"/>
              </a:rPr>
              <a:t>87.00% accuracy.</a:t>
            </a:r>
            <a:endParaRPr b="0" lang="en-IN" sz="1600" spc="-1" strike="noStrike">
              <a:latin typeface="Arial"/>
            </a:endParaRPr>
          </a:p>
          <a:p>
            <a:pPr marL="457200">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09"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Support Vector Machines</a:t>
            </a:r>
            <a:endParaRPr b="0" lang="en-IN" sz="3900" spc="-1" strike="noStrike">
              <a:latin typeface="Arial"/>
            </a:endParaRPr>
          </a:p>
        </p:txBody>
      </p:sp>
      <p:sp>
        <p:nvSpPr>
          <p:cNvPr id="110"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Support vector machines algorithm is like a knife used to separate data.</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Each data item is plotted as a point in n-dimensional space with value of each feature being the value of a particular coordinate.  </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Classification is performed by finding a hype plane that discerns the two classes very well.</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 </a:t>
            </a:r>
            <a:r>
              <a:rPr b="0" lang="en-IN" sz="1600" spc="-1" strike="noStrike">
                <a:solidFill>
                  <a:srgbClr val="000000"/>
                </a:solidFill>
                <a:latin typeface="Lato"/>
                <a:ea typeface="Lato"/>
              </a:rPr>
              <a:t>It has a unique feature to ignore the outliers, hence it is robust to it. </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algorithm yielded us an </a:t>
            </a:r>
            <a:r>
              <a:rPr b="1" lang="en-IN" sz="1600" spc="-1" strike="noStrike">
                <a:solidFill>
                  <a:srgbClr val="000000"/>
                </a:solidFill>
                <a:latin typeface="Lato"/>
                <a:ea typeface="Lato"/>
              </a:rPr>
              <a:t>accuracy of 81.48 %.</a:t>
            </a:r>
            <a:endParaRPr b="0" lang="en-IN" sz="1600" spc="-1" strike="noStrike">
              <a:latin typeface="Arial"/>
            </a:endParaRPr>
          </a:p>
          <a:p>
            <a:pPr marL="457200">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11" name="CustomShape 1"/>
          <p:cNvSpPr/>
          <p:nvPr/>
        </p:nvSpPr>
        <p:spPr>
          <a:xfrm>
            <a:off x="309960" y="-14400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Stochastic Gradient Decent</a:t>
            </a:r>
            <a:endParaRPr b="0" lang="en-IN" sz="3900" spc="-1" strike="noStrike">
              <a:latin typeface="Arial"/>
            </a:endParaRPr>
          </a:p>
        </p:txBody>
      </p:sp>
      <p:sp>
        <p:nvSpPr>
          <p:cNvPr id="112" name="CustomShape 2"/>
          <p:cNvSpPr/>
          <p:nvPr/>
        </p:nvSpPr>
        <p:spPr>
          <a:xfrm>
            <a:off x="360000" y="91692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The word ‘Stochastic’ means a system or a process that is linked with random probability.</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In a typical Batch Gradient Descent, a batch of samples is taken at each iteration to find global minima. However this becomes computationally expensive when we have huge data.</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This problem is solved by stochastic gradient descent where at each iteration a batch of size 1 is used  for applying gradient decent.</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 </a:t>
            </a:r>
            <a:r>
              <a:rPr b="0" lang="en-IN" sz="1600" spc="-1" strike="noStrike">
                <a:solidFill>
                  <a:srgbClr val="000000"/>
                </a:solidFill>
                <a:latin typeface="Lato"/>
                <a:ea typeface="Lato"/>
              </a:rPr>
              <a:t>Algorithm:- </a:t>
            </a:r>
            <a:endParaRPr b="0" lang="en-IN" sz="1600" spc="-1" strike="noStrike">
              <a:latin typeface="Arial"/>
            </a:endParaRPr>
          </a:p>
          <a:p>
            <a:pPr marL="457200">
              <a:lnSpc>
                <a:spcPct val="150000"/>
              </a:lnSpc>
            </a:pPr>
            <a:endParaRPr b="0" lang="en-IN" sz="1600" spc="-1" strike="noStrike">
              <a:latin typeface="Arial"/>
            </a:endParaRPr>
          </a:p>
          <a:p>
            <a:pPr marL="457200">
              <a:lnSpc>
                <a:spcPct val="150000"/>
              </a:lnSpc>
            </a:pP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algorithm yielded us an </a:t>
            </a:r>
            <a:r>
              <a:rPr b="1" lang="en-IN" sz="1600" spc="-1" strike="noStrike">
                <a:solidFill>
                  <a:srgbClr val="000000"/>
                </a:solidFill>
                <a:latin typeface="Lato"/>
                <a:ea typeface="Lato"/>
              </a:rPr>
              <a:t>accuracy of 79.12 %.</a:t>
            </a:r>
            <a:endParaRPr b="0" lang="en-IN" sz="1600" spc="-1" strike="noStrike">
              <a:latin typeface="Arial"/>
            </a:endParaRPr>
          </a:p>
          <a:p>
            <a:pPr marL="457200">
              <a:lnSpc>
                <a:spcPct val="150000"/>
              </a:lnSpc>
            </a:pPr>
            <a:endParaRPr b="0" lang="en-IN" sz="1600" spc="-1" strike="noStrike">
              <a:latin typeface="Arial"/>
            </a:endParaRPr>
          </a:p>
        </p:txBody>
      </p:sp>
      <p:pic>
        <p:nvPicPr>
          <p:cNvPr id="113" name="Google Shape;165;g851b64a033_0_21" descr=""/>
          <p:cNvPicPr/>
          <p:nvPr/>
        </p:nvPicPr>
        <p:blipFill>
          <a:blip r:embed="rId1"/>
          <a:stretch/>
        </p:blipFill>
        <p:spPr>
          <a:xfrm>
            <a:off x="2520000" y="3740040"/>
            <a:ext cx="2853000" cy="10825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14"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Perceptron</a:t>
            </a:r>
            <a:endParaRPr b="0" lang="en-IN" sz="3900" spc="-1" strike="noStrike">
              <a:latin typeface="Arial"/>
            </a:endParaRPr>
          </a:p>
        </p:txBody>
      </p:sp>
      <p:sp>
        <p:nvSpPr>
          <p:cNvPr id="115" name="CustomShape 2"/>
          <p:cNvSpPr/>
          <p:nvPr/>
        </p:nvSpPr>
        <p:spPr>
          <a:xfrm>
            <a:off x="360360" y="988920"/>
            <a:ext cx="8135280" cy="200592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It is the simplest form of a neural network which consists of single neuron for computation.</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There are no hidden layer. The Input and Output layers are same.</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Accuracy of perceptron model is 81.59 over test data.</a:t>
            </a:r>
            <a:endParaRPr b="0" lang="en-IN" sz="1600" spc="-1" strike="noStrike">
              <a:latin typeface="Arial"/>
            </a:endParaRPr>
          </a:p>
          <a:p>
            <a:pPr marL="457200">
              <a:lnSpc>
                <a:spcPct val="150000"/>
              </a:lnSpc>
            </a:pPr>
            <a:endParaRPr b="0" lang="en-IN" sz="1600" spc="-1" strike="noStrike">
              <a:latin typeface="Arial"/>
            </a:endParaRPr>
          </a:p>
        </p:txBody>
      </p:sp>
      <p:pic>
        <p:nvPicPr>
          <p:cNvPr id="116" name="Google Shape;172;g851b64a033_0_7" descr=""/>
          <p:cNvPicPr/>
          <p:nvPr/>
        </p:nvPicPr>
        <p:blipFill>
          <a:blip r:embed="rId1"/>
          <a:stretch/>
        </p:blipFill>
        <p:spPr>
          <a:xfrm>
            <a:off x="428760" y="2517480"/>
            <a:ext cx="8285040" cy="2270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17"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Naive Bayes</a:t>
            </a:r>
            <a:endParaRPr b="0" lang="en-IN" sz="3900" spc="-1" strike="noStrike">
              <a:latin typeface="Arial"/>
            </a:endParaRPr>
          </a:p>
        </p:txBody>
      </p:sp>
      <p:sp>
        <p:nvSpPr>
          <p:cNvPr id="118"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A Naive Bayes classifier is a probabilistic  machine learning model that’s used for classification related problems.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This algorithm is based on Bayes Theorem. </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Assumptions:-    1. Each feature makes an independent contribution.                                   2. Each feature makes an equal contribution.</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Bayes Theorem</a:t>
            </a:r>
            <a:endParaRPr b="0" lang="en-IN" sz="1600" spc="-1" strike="noStrike">
              <a:latin typeface="Arial"/>
            </a:endParaRPr>
          </a:p>
          <a:p>
            <a:pPr marL="457200">
              <a:lnSpc>
                <a:spcPct val="150000"/>
              </a:lnSpc>
            </a:pPr>
            <a:r>
              <a:rPr b="0" lang="en-IN" sz="1600" spc="-1" strike="noStrike">
                <a:solidFill>
                  <a:srgbClr val="000000"/>
                </a:solidFill>
                <a:latin typeface="Lato"/>
                <a:ea typeface="Lato"/>
              </a:rPr>
              <a:t>             </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algorithm yielded us an </a:t>
            </a:r>
            <a:r>
              <a:rPr b="1" lang="en-IN" sz="1600" spc="-1" strike="noStrike">
                <a:solidFill>
                  <a:srgbClr val="000000"/>
                </a:solidFill>
                <a:latin typeface="Lato"/>
                <a:ea typeface="Lato"/>
              </a:rPr>
              <a:t>accuracy of 78.00 %.</a:t>
            </a:r>
            <a:endParaRPr b="0" lang="en-IN" sz="1600" spc="-1" strike="noStrike">
              <a:latin typeface="Arial"/>
            </a:endParaRPr>
          </a:p>
          <a:p>
            <a:pPr marL="457200">
              <a:lnSpc>
                <a:spcPct val="150000"/>
              </a:lnSpc>
            </a:pPr>
            <a:endParaRPr b="0" lang="en-IN" sz="1600" spc="-1" strike="noStrike">
              <a:latin typeface="Arial"/>
            </a:endParaRPr>
          </a:p>
        </p:txBody>
      </p:sp>
      <p:pic>
        <p:nvPicPr>
          <p:cNvPr id="119" name="Google Shape;179;g851b64a033_0_12" descr=""/>
          <p:cNvPicPr/>
          <p:nvPr/>
        </p:nvPicPr>
        <p:blipFill>
          <a:blip r:embed="rId1"/>
          <a:stretch/>
        </p:blipFill>
        <p:spPr>
          <a:xfrm>
            <a:off x="2970360" y="3357720"/>
            <a:ext cx="3868200" cy="659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20" name="CustomShape 1"/>
          <p:cNvSpPr/>
          <p:nvPr/>
        </p:nvSpPr>
        <p:spPr>
          <a:xfrm>
            <a:off x="382680" y="-7200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Proposed Algorithm- Stacking</a:t>
            </a:r>
            <a:endParaRPr b="0" lang="en-IN" sz="3900" spc="-1" strike="noStrike">
              <a:latin typeface="Arial"/>
            </a:endParaRPr>
          </a:p>
        </p:txBody>
      </p:sp>
      <p:sp>
        <p:nvSpPr>
          <p:cNvPr id="121"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We have tried to implement Stacking- one of the ensembler methods.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Ensembling makes use of two or models in hope of getting better results.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Stacking is one of the ensmebler models where primary objective is to increase mean accuracy as well as to reduce high variance.</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Stacking incorporates characterstics of both bagging and boosting.</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 </a:t>
            </a:r>
            <a:r>
              <a:rPr b="0" lang="en-IN" sz="1600" spc="-1" strike="noStrike">
                <a:solidFill>
                  <a:srgbClr val="000000"/>
                </a:solidFill>
                <a:latin typeface="Lato"/>
                <a:ea typeface="Lato"/>
              </a:rPr>
              <a:t>Stacking consists of two or more classifiers which act as level-one classifiers.The results from these classfiers act as input for a meta-classifier. This meta-classfier gives final prediction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22" name="CustomShape 1"/>
          <p:cNvSpPr/>
          <p:nvPr/>
        </p:nvSpPr>
        <p:spPr>
          <a:xfrm>
            <a:off x="382680" y="-7200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Proposed Algorithm- Stacking(Cont.)</a:t>
            </a:r>
            <a:endParaRPr b="0" lang="en-IN" sz="3900" spc="-1" strike="noStrike">
              <a:latin typeface="Arial"/>
            </a:endParaRPr>
          </a:p>
        </p:txBody>
      </p:sp>
      <p:sp>
        <p:nvSpPr>
          <p:cNvPr id="123"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a:lnSpc>
                <a:spcPct val="150000"/>
              </a:lnSpc>
            </a:pPr>
            <a:endParaRPr b="0" lang="en-IN" sz="1800" spc="-1" strike="noStrike">
              <a:latin typeface="Arial"/>
            </a:endParaRPr>
          </a:p>
          <a:p>
            <a:pPr>
              <a:lnSpc>
                <a:spcPct val="150000"/>
              </a:lnSpc>
            </a:pPr>
            <a:endParaRPr b="0" lang="en-IN" sz="18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 </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Our Stacking model has 5 level-one classifiers- Random forest, Decision Tree, Extreme Gradient Boosting, Gradient Boosting Machine and Bagging. Meta-Classifer used is logistic Regression.</a:t>
            </a:r>
            <a:endParaRPr b="0" lang="en-IN" sz="1600" spc="-1" strike="noStrike">
              <a:latin typeface="Arial"/>
            </a:endParaRPr>
          </a:p>
        </p:txBody>
      </p:sp>
      <p:pic>
        <p:nvPicPr>
          <p:cNvPr id="124" name="" descr=""/>
          <p:cNvPicPr/>
          <p:nvPr/>
        </p:nvPicPr>
        <p:blipFill>
          <a:blip r:embed="rId1"/>
          <a:stretch/>
        </p:blipFill>
        <p:spPr>
          <a:xfrm>
            <a:off x="2376000" y="1224000"/>
            <a:ext cx="4103280" cy="1943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25"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Observation</a:t>
            </a:r>
            <a:br/>
            <a:endParaRPr b="0" lang="en-IN" sz="3900" spc="-1" strike="noStrike">
              <a:latin typeface="Arial"/>
            </a:endParaRPr>
          </a:p>
        </p:txBody>
      </p:sp>
      <p:sp>
        <p:nvSpPr>
          <p:cNvPr id="126" name="CustomShape 2"/>
          <p:cNvSpPr/>
          <p:nvPr/>
        </p:nvSpPr>
        <p:spPr>
          <a:xfrm>
            <a:off x="393480" y="1334880"/>
            <a:ext cx="8135280" cy="2682360"/>
          </a:xfrm>
          <a:prstGeom prst="rect">
            <a:avLst/>
          </a:prstGeom>
          <a:noFill/>
          <a:ln>
            <a:noFill/>
          </a:ln>
        </p:spPr>
        <p:style>
          <a:lnRef idx="0"/>
          <a:fillRef idx="0"/>
          <a:effectRef idx="0"/>
          <a:fontRef idx="minor"/>
        </p:style>
      </p:sp>
      <p:pic>
        <p:nvPicPr>
          <p:cNvPr id="127" name="" descr=""/>
          <p:cNvPicPr/>
          <p:nvPr/>
        </p:nvPicPr>
        <p:blipFill>
          <a:blip r:embed="rId1"/>
          <a:stretch/>
        </p:blipFill>
        <p:spPr>
          <a:xfrm>
            <a:off x="360000" y="988200"/>
            <a:ext cx="3364200" cy="3691080"/>
          </a:xfrm>
          <a:prstGeom prst="rect">
            <a:avLst/>
          </a:prstGeom>
          <a:ln>
            <a:noFill/>
          </a:ln>
        </p:spPr>
      </p:pic>
      <p:pic>
        <p:nvPicPr>
          <p:cNvPr id="128" name="" descr=""/>
          <p:cNvPicPr/>
          <p:nvPr/>
        </p:nvPicPr>
        <p:blipFill>
          <a:blip r:embed="rId2"/>
          <a:stretch/>
        </p:blipFill>
        <p:spPr>
          <a:xfrm>
            <a:off x="3960000" y="936000"/>
            <a:ext cx="4999680" cy="4132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30080" y="1318680"/>
            <a:ext cx="3299040" cy="16855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1a1a1a"/>
                </a:solidFill>
                <a:latin typeface="Raleway"/>
                <a:ea typeface="Raleway"/>
              </a:rPr>
              <a:t>Contents</a:t>
            </a:r>
            <a:endParaRPr b="0" lang="en-IN" sz="3900" spc="-1" strike="noStrike">
              <a:latin typeface="Arial"/>
            </a:endParaRPr>
          </a:p>
        </p:txBody>
      </p:sp>
      <p:sp>
        <p:nvSpPr>
          <p:cNvPr id="85" name="CustomShape 2"/>
          <p:cNvSpPr/>
          <p:nvPr/>
        </p:nvSpPr>
        <p:spPr>
          <a:xfrm>
            <a:off x="4819680" y="212040"/>
            <a:ext cx="3592440" cy="4192200"/>
          </a:xfrm>
          <a:prstGeom prst="rect">
            <a:avLst/>
          </a:prstGeom>
          <a:noFill/>
          <a:ln>
            <a:noFill/>
          </a:ln>
        </p:spPr>
        <p:style>
          <a:lnRef idx="0"/>
          <a:fillRef idx="0"/>
          <a:effectRef idx="0"/>
          <a:fontRef idx="minor"/>
        </p:style>
        <p:txBody>
          <a:bodyPr lIns="90000" rIns="90000" tIns="91440" bIns="91440">
            <a:noAutofit/>
          </a:bodyPr>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Introduction</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Problem Statement</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Solution</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Dataset</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Algorithms</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Results</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Applications</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Conclusion</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Future Scope</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Contribution </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Gantt Chart</a:t>
            </a:r>
            <a:endParaRPr b="0" lang="en-IN" sz="2100" spc="-1" strike="noStrike">
              <a:latin typeface="Arial"/>
            </a:endParaRPr>
          </a:p>
          <a:p>
            <a:pPr marL="457200" indent="-360000">
              <a:lnSpc>
                <a:spcPct val="115000"/>
              </a:lnSpc>
              <a:buClr>
                <a:srgbClr val="000000"/>
              </a:buClr>
              <a:buFont typeface="Roboto"/>
              <a:buAutoNum type="arabicPeriod"/>
            </a:pPr>
            <a:r>
              <a:rPr b="0" lang="en-IN" sz="2100" spc="-1" strike="noStrike">
                <a:solidFill>
                  <a:srgbClr val="000000"/>
                </a:solidFill>
                <a:latin typeface="Roboto"/>
                <a:ea typeface="Roboto"/>
              </a:rPr>
              <a:t>References</a:t>
            </a:r>
            <a:endParaRPr b="0" lang="en-IN" sz="2100" spc="-1" strike="noStrike">
              <a:latin typeface="Arial"/>
            </a:endParaRPr>
          </a:p>
          <a:p>
            <a:pPr>
              <a:lnSpc>
                <a:spcPct val="115000"/>
              </a:lnSpc>
            </a:pPr>
            <a:endParaRPr b="0" lang="en-IN" sz="2100" spc="-1" strike="noStrike">
              <a:latin typeface="Arial"/>
            </a:endParaRPr>
          </a:p>
          <a:p>
            <a:pPr>
              <a:lnSpc>
                <a:spcPct val="115000"/>
              </a:lnSpc>
              <a:spcBef>
                <a:spcPts val="1001"/>
              </a:spcBef>
              <a:spcAft>
                <a:spcPts val="1599"/>
              </a:spcAft>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29" name="CustomShape 1"/>
          <p:cNvSpPr/>
          <p:nvPr/>
        </p:nvSpPr>
        <p:spPr>
          <a:xfrm>
            <a:off x="670680" y="36000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Observation(Cont.)</a:t>
            </a:r>
            <a:br/>
            <a:br/>
            <a:br/>
            <a:endParaRPr b="0" lang="en-IN" sz="3900" spc="-1" strike="noStrike">
              <a:latin typeface="Arial"/>
            </a:endParaRPr>
          </a:p>
        </p:txBody>
      </p:sp>
      <p:sp>
        <p:nvSpPr>
          <p:cNvPr id="130" name="CustomShape 2"/>
          <p:cNvSpPr/>
          <p:nvPr/>
        </p:nvSpPr>
        <p:spPr>
          <a:xfrm>
            <a:off x="432000" y="151200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We see that from all of the existing algorithms , Decision Tree and random Forest give best best performance i.e. </a:t>
            </a:r>
            <a:r>
              <a:rPr b="1" lang="en-IN" sz="1600" spc="-1" strike="noStrike">
                <a:solidFill>
                  <a:srgbClr val="000000"/>
                </a:solidFill>
                <a:latin typeface="Lato"/>
                <a:ea typeface="Lato"/>
              </a:rPr>
              <a:t>92.59 percent</a:t>
            </a:r>
            <a:r>
              <a:rPr b="0" lang="en-IN" sz="1600" spc="-1" strike="noStrike">
                <a:solidFill>
                  <a:srgbClr val="000000"/>
                </a:solidFill>
                <a:latin typeface="Lato"/>
                <a:ea typeface="Lato"/>
              </a:rPr>
              <a:t>.</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Naive bayes give poor performance, reason being due to the assumption of Naive Bayes that all features contribute equally and are independent to each other which is not in our case as seen in correlation table.</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Stochastic Gradient Decent inspite of one of the good algorithms, fails here dude to underfitting and its more linear nature.</a:t>
            </a:r>
            <a:endParaRPr b="0" lang="en-IN" sz="1600" spc="-1" strike="noStrike">
              <a:latin typeface="Arial"/>
            </a:endParaRPr>
          </a:p>
          <a:p>
            <a:pPr>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31" name="CustomShape 1"/>
          <p:cNvSpPr/>
          <p:nvPr/>
        </p:nvSpPr>
        <p:spPr>
          <a:xfrm>
            <a:off x="309960" y="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Observation(Cont.)</a:t>
            </a:r>
            <a:br/>
            <a:br/>
            <a:br/>
            <a:endParaRPr b="0" lang="en-IN" sz="3900" spc="-1" strike="noStrike">
              <a:latin typeface="Arial"/>
            </a:endParaRPr>
          </a:p>
        </p:txBody>
      </p:sp>
      <p:sp>
        <p:nvSpPr>
          <p:cNvPr id="132" name="CustomShape 2"/>
          <p:cNvSpPr/>
          <p:nvPr/>
        </p:nvSpPr>
        <p:spPr>
          <a:xfrm>
            <a:off x="360000" y="740520"/>
            <a:ext cx="8135280" cy="2682360"/>
          </a:xfrm>
          <a:prstGeom prst="rect">
            <a:avLst/>
          </a:prstGeom>
          <a:noFill/>
          <a:ln>
            <a:noFill/>
          </a:ln>
        </p:spPr>
        <p:style>
          <a:lnRef idx="0"/>
          <a:fillRef idx="0"/>
          <a:effectRef idx="0"/>
          <a:fontRef idx="minor"/>
        </p:style>
        <p:txBody>
          <a:bodyPr lIns="90000" rIns="90000" tIns="91440" bIns="91440">
            <a:noAutofit/>
          </a:bodyPr>
          <a:p>
            <a:pPr>
              <a:lnSpc>
                <a:spcPct val="150000"/>
              </a:lnSpc>
            </a:pPr>
            <a:endParaRPr b="0" lang="en-IN" sz="18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hyperparameter tuned Decision Tree gives accuracy less than to that of  untuned Decision Tree. Tuned model is overfitted over training data. Moreover this model is more complex as well takes more time in training as well as in making predictions.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Our Stacked model performs extremely well over test data with a accuracy over </a:t>
            </a:r>
            <a:r>
              <a:rPr b="1" lang="en-IN" sz="1600" spc="-1" strike="noStrike">
                <a:solidFill>
                  <a:srgbClr val="000000"/>
                </a:solidFill>
                <a:latin typeface="Lato"/>
                <a:ea typeface="Lato"/>
              </a:rPr>
              <a:t>94.1675</a:t>
            </a:r>
            <a:r>
              <a:rPr b="0" lang="en-IN" sz="1600" spc="-1" strike="noStrike">
                <a:solidFill>
                  <a:srgbClr val="000000"/>
                </a:solidFill>
                <a:latin typeface="Lato"/>
                <a:ea typeface="Lato"/>
              </a:rPr>
              <a:t> percent. This best mean accuracy acheievable so far.</a:t>
            </a:r>
            <a:endParaRPr b="0" lang="en-IN" sz="1600" spc="-1" strike="noStrike">
              <a:latin typeface="Arial"/>
            </a:endParaRPr>
          </a:p>
          <a:p>
            <a:pPr>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33" name="CustomShape 1"/>
          <p:cNvSpPr/>
          <p:nvPr/>
        </p:nvSpPr>
        <p:spPr>
          <a:xfrm>
            <a:off x="216000" y="7200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Results</a:t>
            </a:r>
            <a:endParaRPr b="0" lang="en-IN" sz="3900" spc="-1" strike="noStrike">
              <a:latin typeface="Arial"/>
            </a:endParaRPr>
          </a:p>
        </p:txBody>
      </p:sp>
      <p:sp>
        <p:nvSpPr>
          <p:cNvPr id="134" name="CustomShape 2"/>
          <p:cNvSpPr/>
          <p:nvPr/>
        </p:nvSpPr>
        <p:spPr>
          <a:xfrm>
            <a:off x="423360" y="1915200"/>
            <a:ext cx="3825360" cy="2398680"/>
          </a:xfrm>
          <a:prstGeom prst="rect">
            <a:avLst/>
          </a:prstGeom>
          <a:noFill/>
          <a:ln>
            <a:noFill/>
          </a:ln>
        </p:spPr>
        <p:style>
          <a:lnRef idx="0"/>
          <a:fillRef idx="0"/>
          <a:effectRef idx="0"/>
          <a:fontRef idx="minor"/>
        </p:style>
      </p:sp>
      <p:sp>
        <p:nvSpPr>
          <p:cNvPr id="135" name="CustomShape 3"/>
          <p:cNvSpPr/>
          <p:nvPr/>
        </p:nvSpPr>
        <p:spPr>
          <a:xfrm>
            <a:off x="360000" y="936000"/>
            <a:ext cx="8275680" cy="3230280"/>
          </a:xfrm>
          <a:prstGeom prst="rect">
            <a:avLst/>
          </a:prstGeom>
          <a:noFill/>
          <a:ln>
            <a:noFill/>
          </a:ln>
        </p:spPr>
        <p:style>
          <a:lnRef idx="0"/>
          <a:fillRef idx="0"/>
          <a:effectRef idx="0"/>
          <a:fontRef idx="minor"/>
        </p:style>
        <p:txBody>
          <a:bodyPr lIns="90000" rIns="90000" tIns="91440" bIns="91440">
            <a:noAutofit/>
          </a:bodyPr>
          <a:p>
            <a:pPr marL="457200" indent="-328320">
              <a:lnSpc>
                <a:spcPct val="100000"/>
              </a:lnSpc>
              <a:buClr>
                <a:srgbClr val="000000"/>
              </a:buClr>
              <a:buFont typeface="Lato"/>
              <a:buChar char="❖"/>
            </a:pPr>
            <a:r>
              <a:rPr b="0" lang="en-IN" sz="1600" spc="-1" strike="noStrike">
                <a:solidFill>
                  <a:srgbClr val="000000"/>
                </a:solidFill>
                <a:latin typeface="Lato"/>
                <a:ea typeface="Lato"/>
              </a:rPr>
              <a:t>Our proposed Stacked modesl give highest accuracy of </a:t>
            </a:r>
            <a:r>
              <a:rPr b="1" lang="en-IN" sz="1600" spc="-1" strike="noStrike">
                <a:solidFill>
                  <a:srgbClr val="000000"/>
                </a:solidFill>
                <a:latin typeface="Lato"/>
                <a:ea typeface="Lato"/>
              </a:rPr>
              <a:t>94.1675 percent</a:t>
            </a:r>
            <a:r>
              <a:rPr b="0" lang="en-IN" sz="1600" spc="-1" strike="noStrike">
                <a:solidFill>
                  <a:srgbClr val="000000"/>
                </a:solidFill>
                <a:latin typeface="Lato"/>
                <a:ea typeface="Lato"/>
              </a:rPr>
              <a:t>. This is greater than all of the exisiting algorithms we have discussed. </a:t>
            </a:r>
            <a:endParaRPr b="0" lang="en-IN" sz="1600" spc="-1" strike="noStrike">
              <a:latin typeface="Arial"/>
            </a:endParaRPr>
          </a:p>
          <a:p>
            <a:pPr marL="457200" indent="-328320">
              <a:lnSpc>
                <a:spcPct val="100000"/>
              </a:lnSpc>
              <a:buClr>
                <a:srgbClr val="000000"/>
              </a:buClr>
              <a:buFont typeface="Lato"/>
              <a:buChar char="❖"/>
            </a:pPr>
            <a:r>
              <a:rPr b="0" lang="en-IN" sz="1600" spc="-1" strike="noStrike">
                <a:solidFill>
                  <a:srgbClr val="000000"/>
                </a:solidFill>
                <a:latin typeface="Lato"/>
                <a:ea typeface="Lato"/>
              </a:rPr>
              <a:t>The analysis showed that the attribute</a:t>
            </a:r>
            <a:r>
              <a:rPr b="1" lang="en-IN" sz="1600" spc="-1" strike="noStrike">
                <a:solidFill>
                  <a:srgbClr val="000000"/>
                </a:solidFill>
                <a:latin typeface="Lato"/>
                <a:ea typeface="Lato"/>
              </a:rPr>
              <a:t>s Age, Class of compartment and Gender</a:t>
            </a:r>
            <a:r>
              <a:rPr b="0" lang="en-IN" sz="1600" spc="-1" strike="noStrike">
                <a:solidFill>
                  <a:srgbClr val="000000"/>
                </a:solidFill>
                <a:latin typeface="Lato"/>
                <a:ea typeface="Lato"/>
              </a:rPr>
              <a:t> are the important features to the model building.</a:t>
            </a:r>
            <a:endParaRPr b="0" lang="en-IN" sz="1600" spc="-1" strike="noStrike">
              <a:latin typeface="Arial"/>
            </a:endParaRPr>
          </a:p>
          <a:p>
            <a:pPr>
              <a:lnSpc>
                <a:spcPct val="100000"/>
              </a:lnSpc>
            </a:pPr>
            <a:endParaRPr b="0" lang="en-IN" sz="1600" spc="-1" strike="noStrike">
              <a:latin typeface="Arial"/>
            </a:endParaRPr>
          </a:p>
          <a:p>
            <a:pPr marL="457200" indent="-328320">
              <a:lnSpc>
                <a:spcPct val="100000"/>
              </a:lnSpc>
              <a:buClr>
                <a:srgbClr val="000000"/>
              </a:buClr>
              <a:buFont typeface="Lato"/>
              <a:buChar char="❖"/>
            </a:pPr>
            <a:r>
              <a:rPr b="0" lang="en-IN" sz="1600" spc="-1" strike="noStrike">
                <a:solidFill>
                  <a:srgbClr val="000000"/>
                </a:solidFill>
                <a:latin typeface="Lato"/>
                <a:ea typeface="Lato"/>
              </a:rPr>
              <a:t>Further analysis shows that  the majority of passengers who survived occupied the first class.</a:t>
            </a:r>
            <a:endParaRPr b="0" lang="en-IN" sz="1600" spc="-1" strike="noStrike">
              <a:latin typeface="Arial"/>
            </a:endParaRPr>
          </a:p>
          <a:p>
            <a:pPr>
              <a:lnSpc>
                <a:spcPct val="100000"/>
              </a:lnSpc>
            </a:pPr>
            <a:r>
              <a:rPr b="0" lang="en-IN" sz="1600" spc="-1" strike="noStrike">
                <a:solidFill>
                  <a:srgbClr val="000000"/>
                </a:solidFill>
                <a:latin typeface="Lato"/>
                <a:ea typeface="Lato"/>
              </a:rPr>
              <a:t>.</a:t>
            </a:r>
            <a:endParaRPr b="0" lang="en-IN" sz="1600" spc="-1" strike="noStrike">
              <a:latin typeface="Arial"/>
            </a:endParaRPr>
          </a:p>
        </p:txBody>
      </p:sp>
      <p:pic>
        <p:nvPicPr>
          <p:cNvPr id="136" name="Google Shape;200;p14" descr=""/>
          <p:cNvPicPr/>
          <p:nvPr/>
        </p:nvPicPr>
        <p:blipFill>
          <a:blip r:embed="rId1"/>
          <a:stretch/>
        </p:blipFill>
        <p:spPr>
          <a:xfrm>
            <a:off x="2489760" y="2774160"/>
            <a:ext cx="4055040" cy="22834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37" name="CustomShape 1"/>
          <p:cNvSpPr/>
          <p:nvPr/>
        </p:nvSpPr>
        <p:spPr>
          <a:xfrm>
            <a:off x="288000" y="-104760"/>
            <a:ext cx="3825360" cy="4639320"/>
          </a:xfrm>
          <a:prstGeom prst="rect">
            <a:avLst/>
          </a:prstGeom>
          <a:noFill/>
          <a:ln>
            <a:noFill/>
          </a:ln>
        </p:spPr>
        <p:style>
          <a:lnRef idx="0"/>
          <a:fillRef idx="0"/>
          <a:effectRef idx="0"/>
          <a:fontRef idx="minor"/>
        </p:style>
        <p:txBody>
          <a:bodyPr lIns="90000" rIns="90000" tIns="91440" bIns="91440">
            <a:noAutofit/>
          </a:bodyPr>
          <a:p>
            <a:pPr marL="457200" indent="-328320">
              <a:lnSpc>
                <a:spcPct val="200000"/>
              </a:lnSpc>
              <a:buClr>
                <a:srgbClr val="000000"/>
              </a:buClr>
              <a:buFont typeface="Roboto"/>
              <a:buChar char="❖"/>
            </a:pPr>
            <a:r>
              <a:rPr b="0" lang="en-IN" sz="1600" spc="-1" strike="noStrike">
                <a:solidFill>
                  <a:srgbClr val="000000"/>
                </a:solidFill>
                <a:latin typeface="Roboto"/>
                <a:ea typeface="Roboto"/>
              </a:rPr>
              <a:t>The majority passengers surviving were of age group between 20-30.</a:t>
            </a:r>
            <a:endParaRPr b="0" lang="en-IN" sz="1600" spc="-1" strike="noStrike">
              <a:latin typeface="Arial"/>
            </a:endParaRPr>
          </a:p>
          <a:p>
            <a:pPr>
              <a:lnSpc>
                <a:spcPct val="200000"/>
              </a:lnSpc>
            </a:pPr>
            <a:endParaRPr b="0" lang="en-IN" sz="1600" spc="-1" strike="noStrike">
              <a:latin typeface="Arial"/>
            </a:endParaRPr>
          </a:p>
          <a:p>
            <a:pPr>
              <a:lnSpc>
                <a:spcPct val="200000"/>
              </a:lnSpc>
            </a:pPr>
            <a:endParaRPr b="0" lang="en-IN" sz="1600" spc="-1" strike="noStrike">
              <a:latin typeface="Arial"/>
            </a:endParaRPr>
          </a:p>
          <a:p>
            <a:pPr>
              <a:lnSpc>
                <a:spcPct val="200000"/>
              </a:lnSpc>
            </a:pPr>
            <a:endParaRPr b="0" lang="en-IN" sz="1600" spc="-1" strike="noStrike">
              <a:latin typeface="Arial"/>
            </a:endParaRPr>
          </a:p>
          <a:p>
            <a:pPr marL="457200" indent="-328320">
              <a:lnSpc>
                <a:spcPct val="200000"/>
              </a:lnSpc>
              <a:buClr>
                <a:srgbClr val="000000"/>
              </a:buClr>
              <a:buFont typeface="Roboto"/>
              <a:buChar char="❖"/>
            </a:pPr>
            <a:r>
              <a:rPr b="0" lang="en-IN" sz="1600" spc="-1" strike="noStrike">
                <a:solidFill>
                  <a:srgbClr val="000000"/>
                </a:solidFill>
                <a:latin typeface="Roboto"/>
                <a:ea typeface="Roboto"/>
              </a:rPr>
              <a:t>The passengers surviving were majorly female. The gender is found to me the most important feature for classification.</a:t>
            </a:r>
            <a:endParaRPr b="0" lang="en-IN" sz="1600" spc="-1" strike="noStrike">
              <a:latin typeface="Arial"/>
            </a:endParaRPr>
          </a:p>
          <a:p>
            <a:pPr>
              <a:lnSpc>
                <a:spcPct val="200000"/>
              </a:lnSpc>
            </a:pPr>
            <a:endParaRPr b="0" lang="en-IN" sz="1600" spc="-1" strike="noStrike">
              <a:latin typeface="Arial"/>
            </a:endParaRPr>
          </a:p>
        </p:txBody>
      </p:sp>
      <p:pic>
        <p:nvPicPr>
          <p:cNvPr id="138" name="Google Shape;206;g75a09bad52_1_3" descr=""/>
          <p:cNvPicPr/>
          <p:nvPr/>
        </p:nvPicPr>
        <p:blipFill>
          <a:blip r:embed="rId1"/>
          <a:stretch/>
        </p:blipFill>
        <p:spPr>
          <a:xfrm>
            <a:off x="5579280" y="152280"/>
            <a:ext cx="3410640" cy="2507040"/>
          </a:xfrm>
          <a:prstGeom prst="rect">
            <a:avLst/>
          </a:prstGeom>
          <a:ln>
            <a:noFill/>
          </a:ln>
        </p:spPr>
      </p:pic>
      <p:pic>
        <p:nvPicPr>
          <p:cNvPr id="139" name="Google Shape;207;g75a09bad52_1_3" descr=""/>
          <p:cNvPicPr/>
          <p:nvPr/>
        </p:nvPicPr>
        <p:blipFill>
          <a:blip r:embed="rId2"/>
          <a:stretch/>
        </p:blipFill>
        <p:spPr>
          <a:xfrm>
            <a:off x="4989240" y="2785320"/>
            <a:ext cx="3875760" cy="21758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40" name="CustomShape 1"/>
          <p:cNvSpPr/>
          <p:nvPr/>
        </p:nvSpPr>
        <p:spPr>
          <a:xfrm>
            <a:off x="264960" y="251280"/>
            <a:ext cx="7645320" cy="4639320"/>
          </a:xfrm>
          <a:prstGeom prst="rect">
            <a:avLst/>
          </a:prstGeom>
          <a:noFill/>
          <a:ln>
            <a:noFill/>
          </a:ln>
        </p:spPr>
        <p:style>
          <a:lnRef idx="0"/>
          <a:fillRef idx="0"/>
          <a:effectRef idx="0"/>
          <a:fontRef idx="minor"/>
        </p:style>
        <p:txBody>
          <a:bodyPr lIns="90000" rIns="90000" tIns="91440" bIns="91440">
            <a:noAutofit/>
          </a:bodyPr>
          <a:p>
            <a:pPr marL="457200" indent="-328320">
              <a:lnSpc>
                <a:spcPct val="200000"/>
              </a:lnSpc>
              <a:buClr>
                <a:srgbClr val="000000"/>
              </a:buClr>
              <a:buFont typeface="Roboto"/>
              <a:buChar char="❖"/>
            </a:pPr>
            <a:r>
              <a:rPr b="0" lang="en-IN" sz="1600" spc="-1" strike="noStrike">
                <a:solidFill>
                  <a:srgbClr val="000000"/>
                </a:solidFill>
                <a:latin typeface="Roboto"/>
                <a:ea typeface="Roboto"/>
              </a:rPr>
              <a:t>The importance of features was analysed to be in order:</a:t>
            </a:r>
            <a:endParaRPr b="0" lang="en-IN" sz="1600" spc="-1" strike="noStrike">
              <a:latin typeface="Arial"/>
            </a:endParaRPr>
          </a:p>
          <a:p>
            <a:pPr>
              <a:lnSpc>
                <a:spcPct val="200000"/>
              </a:lnSpc>
            </a:pPr>
            <a:endParaRPr b="0" lang="en-IN" sz="1600" spc="-1" strike="noStrike">
              <a:latin typeface="Arial"/>
            </a:endParaRPr>
          </a:p>
        </p:txBody>
      </p:sp>
      <p:pic>
        <p:nvPicPr>
          <p:cNvPr id="141" name="Google Shape;213;g802db598bb_0_58" descr=""/>
          <p:cNvPicPr/>
          <p:nvPr/>
        </p:nvPicPr>
        <p:blipFill>
          <a:blip r:embed="rId1"/>
          <a:stretch/>
        </p:blipFill>
        <p:spPr>
          <a:xfrm>
            <a:off x="2290680" y="911520"/>
            <a:ext cx="4560840" cy="36558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42" name="CustomShape 1"/>
          <p:cNvSpPr/>
          <p:nvPr/>
        </p:nvSpPr>
        <p:spPr>
          <a:xfrm>
            <a:off x="423360" y="51732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Applications</a:t>
            </a:r>
            <a:endParaRPr b="0" lang="en-IN" sz="3900" spc="-1" strike="noStrike">
              <a:latin typeface="Arial"/>
            </a:endParaRPr>
          </a:p>
        </p:txBody>
      </p:sp>
      <p:sp>
        <p:nvSpPr>
          <p:cNvPr id="143" name="CustomShape 2"/>
          <p:cNvSpPr/>
          <p:nvPr/>
        </p:nvSpPr>
        <p:spPr>
          <a:xfrm>
            <a:off x="423360" y="1798920"/>
            <a:ext cx="7812000" cy="251532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We can use the model both for predictive and classification purposes.</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We can predict the missing values of attributes and even the events that may happen in future.  </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The predictive model can be used to predict chances of survival and can be used to prevent any mishap in future.</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The decision tree gave the best accuracy, hence we know which model works the best for such data.</a:t>
            </a:r>
            <a:endParaRPr b="0" lang="en-IN" sz="1600" spc="-1" strike="noStrike">
              <a:latin typeface="Arial"/>
            </a:endParaRPr>
          </a:p>
          <a:p>
            <a:pPr>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44" name="CustomShape 1"/>
          <p:cNvSpPr/>
          <p:nvPr/>
        </p:nvSpPr>
        <p:spPr>
          <a:xfrm>
            <a:off x="360000" y="12456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Conclusion</a:t>
            </a:r>
            <a:endParaRPr b="0" lang="en-IN" sz="3900" spc="-1" strike="noStrike">
              <a:latin typeface="Arial"/>
            </a:endParaRPr>
          </a:p>
        </p:txBody>
      </p:sp>
      <p:sp>
        <p:nvSpPr>
          <p:cNvPr id="145" name="CustomShape 2"/>
          <p:cNvSpPr/>
          <p:nvPr/>
        </p:nvSpPr>
        <p:spPr>
          <a:xfrm>
            <a:off x="423360" y="940320"/>
            <a:ext cx="7812000" cy="251532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The comprehensive research gives us a result with decision tree and random forest having the highest score with </a:t>
            </a:r>
            <a:r>
              <a:rPr b="1" lang="en-IN" sz="1600" spc="-1" strike="noStrike">
                <a:solidFill>
                  <a:srgbClr val="000000"/>
                </a:solidFill>
                <a:latin typeface="Roboto"/>
                <a:ea typeface="Roboto"/>
              </a:rPr>
              <a:t>92.82%</a:t>
            </a:r>
            <a:r>
              <a:rPr b="0" lang="en-IN" sz="1600" spc="-1" strike="noStrike">
                <a:solidFill>
                  <a:srgbClr val="000000"/>
                </a:solidFill>
                <a:latin typeface="Roboto"/>
                <a:ea typeface="Roboto"/>
              </a:rPr>
              <a:t> correct predictions and lowest false discovery rate.</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We our proposed model which is based on stacking shows accuracy about </a:t>
            </a:r>
            <a:r>
              <a:rPr b="1" lang="en-IN" sz="1600" spc="-1" strike="noStrike">
                <a:solidFill>
                  <a:srgbClr val="000000"/>
                </a:solidFill>
                <a:latin typeface="Roboto"/>
                <a:ea typeface="Roboto"/>
              </a:rPr>
              <a:t>94.1675</a:t>
            </a:r>
            <a:r>
              <a:rPr b="0" lang="en-IN" sz="1600" spc="-1" strike="noStrike">
                <a:solidFill>
                  <a:srgbClr val="000000"/>
                </a:solidFill>
                <a:latin typeface="Roboto"/>
                <a:ea typeface="Roboto"/>
              </a:rPr>
              <a:t> percent.</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The research also made us aware of the features that are highly relevant to the prediction of survival of a passenger, with Sex being a feature with highest importance </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The correlation between factors first evaluated using a basic formula was also justified in some cases and defied in the others. </a:t>
            </a:r>
            <a:endParaRPr b="0" lang="en-IN" sz="1600" spc="-1" strike="noStrike">
              <a:latin typeface="Arial"/>
            </a:endParaRPr>
          </a:p>
          <a:p>
            <a:pPr>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46" name="CustomShape 1"/>
          <p:cNvSpPr/>
          <p:nvPr/>
        </p:nvSpPr>
        <p:spPr>
          <a:xfrm>
            <a:off x="423360" y="51732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Future Scope</a:t>
            </a:r>
            <a:endParaRPr b="0" lang="en-IN" sz="3900" spc="-1" strike="noStrike">
              <a:latin typeface="Arial"/>
            </a:endParaRPr>
          </a:p>
        </p:txBody>
      </p:sp>
      <p:sp>
        <p:nvSpPr>
          <p:cNvPr id="147" name="CustomShape 2"/>
          <p:cNvSpPr/>
          <p:nvPr/>
        </p:nvSpPr>
        <p:spPr>
          <a:xfrm>
            <a:off x="423360" y="1700280"/>
            <a:ext cx="7812000" cy="2893320"/>
          </a:xfrm>
          <a:prstGeom prst="rect">
            <a:avLst/>
          </a:prstGeom>
          <a:noFill/>
          <a:ln>
            <a:noFill/>
          </a:ln>
        </p:spPr>
        <p:style>
          <a:lnRef idx="0"/>
          <a:fillRef idx="0"/>
          <a:effectRef idx="0"/>
          <a:fontRef idx="minor"/>
        </p:style>
        <p:txBody>
          <a:bodyPr lIns="90000" rIns="90000" tIns="91440" bIns="91440">
            <a:noAutofit/>
          </a:bodyPr>
          <a:p>
            <a:pPr marL="457200" indent="-328320">
              <a:lnSpc>
                <a:spcPct val="200000"/>
              </a:lnSpc>
              <a:buClr>
                <a:srgbClr val="000000"/>
              </a:buClr>
              <a:buFont typeface="Roboto"/>
              <a:buChar char="❖"/>
            </a:pPr>
            <a:r>
              <a:rPr b="0" lang="en-IN" sz="1600" spc="-1" strike="noStrike">
                <a:solidFill>
                  <a:srgbClr val="000000"/>
                </a:solidFill>
                <a:latin typeface="Roboto"/>
                <a:ea typeface="Roboto"/>
              </a:rPr>
              <a:t>Future work may include using other algorithms like K means, gradient boosting, adaboost, further hyper tuning the decision tree algorithm and even using advanced neural networks as well as Reinforcement learning.</a:t>
            </a:r>
            <a:endParaRPr b="0" lang="en-IN" sz="1600" spc="-1" strike="noStrike">
              <a:latin typeface="Arial"/>
            </a:endParaRPr>
          </a:p>
          <a:p>
            <a:pPr marL="457200" indent="-328320">
              <a:lnSpc>
                <a:spcPct val="200000"/>
              </a:lnSpc>
              <a:buClr>
                <a:srgbClr val="000000"/>
              </a:buClr>
              <a:buFont typeface="Roboto"/>
              <a:buChar char="❖"/>
            </a:pPr>
            <a:r>
              <a:rPr b="0" lang="en-IN" sz="1600" spc="-1" strike="noStrike">
                <a:solidFill>
                  <a:srgbClr val="000000"/>
                </a:solidFill>
                <a:latin typeface="Arial"/>
                <a:ea typeface="Arial"/>
              </a:rPr>
              <a:t>Validating other techniques like assigning feature importance, introducing a new feature altogether that is, a more robust preprocessing could improve the accuracies and may yield different results for different algorithms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48" name="CustomShape 1"/>
          <p:cNvSpPr/>
          <p:nvPr/>
        </p:nvSpPr>
        <p:spPr>
          <a:xfrm>
            <a:off x="423360" y="51732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Contribution </a:t>
            </a:r>
            <a:endParaRPr b="0" lang="en-IN" sz="3900" spc="-1" strike="noStrike">
              <a:latin typeface="Arial"/>
            </a:endParaRPr>
          </a:p>
        </p:txBody>
      </p:sp>
      <p:sp>
        <p:nvSpPr>
          <p:cNvPr id="149" name="CustomShape 2"/>
          <p:cNvSpPr/>
          <p:nvPr/>
        </p:nvSpPr>
        <p:spPr>
          <a:xfrm>
            <a:off x="423360" y="1700280"/>
            <a:ext cx="7812000" cy="2893320"/>
          </a:xfrm>
          <a:prstGeom prst="rect">
            <a:avLst/>
          </a:prstGeom>
          <a:noFill/>
          <a:ln>
            <a:noFill/>
          </a:ln>
        </p:spPr>
        <p:style>
          <a:lnRef idx="0"/>
          <a:fillRef idx="0"/>
          <a:effectRef idx="0"/>
          <a:fontRef idx="minor"/>
        </p:style>
        <p:txBody>
          <a:bodyPr lIns="90000" rIns="90000" tIns="91440" bIns="91440">
            <a:noAutofit/>
          </a:bodyPr>
          <a:p>
            <a:pPr marL="457200" indent="-328320">
              <a:lnSpc>
                <a:spcPct val="200000"/>
              </a:lnSpc>
              <a:buClr>
                <a:srgbClr val="000000"/>
              </a:buClr>
              <a:buFont typeface="Roboto"/>
              <a:buChar char="❖"/>
            </a:pPr>
            <a:r>
              <a:rPr b="1" lang="en-IN" sz="1600" spc="-1" strike="noStrike">
                <a:solidFill>
                  <a:srgbClr val="000000"/>
                </a:solidFill>
                <a:latin typeface="Roboto"/>
                <a:ea typeface="Roboto"/>
              </a:rPr>
              <a:t>Abhinav – </a:t>
            </a:r>
            <a:r>
              <a:rPr b="0" lang="en-IN" sz="1600" spc="-1" strike="noStrike">
                <a:solidFill>
                  <a:srgbClr val="000000"/>
                </a:solidFill>
                <a:latin typeface="Roboto"/>
                <a:ea typeface="Roboto"/>
              </a:rPr>
              <a:t>Preprocessing and manipulation of data and Analysis of models. </a:t>
            </a:r>
            <a:endParaRPr b="0" lang="en-IN" sz="1600" spc="-1" strike="noStrike">
              <a:latin typeface="Arial"/>
            </a:endParaRPr>
          </a:p>
          <a:p>
            <a:pPr marL="457200" indent="-328320">
              <a:lnSpc>
                <a:spcPct val="200000"/>
              </a:lnSpc>
              <a:buClr>
                <a:srgbClr val="000000"/>
              </a:buClr>
              <a:buFont typeface="Roboto"/>
              <a:buChar char="❖"/>
            </a:pPr>
            <a:r>
              <a:rPr b="1" lang="en-IN" sz="1600" spc="-1" strike="noStrike">
                <a:solidFill>
                  <a:srgbClr val="000000"/>
                </a:solidFill>
                <a:latin typeface="Roboto"/>
                <a:ea typeface="Roboto"/>
              </a:rPr>
              <a:t>Aakarsh -  </a:t>
            </a:r>
            <a:r>
              <a:rPr b="0" lang="en-IN" sz="1600" spc="-1" strike="noStrike">
                <a:solidFill>
                  <a:srgbClr val="000000"/>
                </a:solidFill>
                <a:latin typeface="Roboto"/>
                <a:ea typeface="Roboto"/>
              </a:rPr>
              <a:t>Building and Training models and Analysis of models. </a:t>
            </a:r>
            <a:endParaRPr b="0" lang="en-IN" sz="1600" spc="-1" strike="noStrike">
              <a:latin typeface="Arial"/>
            </a:endParaRPr>
          </a:p>
          <a:p>
            <a:pPr marL="457200" indent="-328320">
              <a:lnSpc>
                <a:spcPct val="200000"/>
              </a:lnSpc>
              <a:buClr>
                <a:srgbClr val="000000"/>
              </a:buClr>
              <a:buFont typeface="Roboto"/>
              <a:buChar char="❖"/>
            </a:pPr>
            <a:r>
              <a:rPr b="1" lang="en-IN" sz="1600" spc="-1" strike="noStrike">
                <a:solidFill>
                  <a:srgbClr val="000000"/>
                </a:solidFill>
                <a:latin typeface="Roboto"/>
                <a:ea typeface="Roboto"/>
              </a:rPr>
              <a:t>Abhishek Dixit -  </a:t>
            </a:r>
            <a:r>
              <a:rPr b="0" lang="en-IN" sz="1600" spc="-1" strike="noStrike">
                <a:solidFill>
                  <a:srgbClr val="000000"/>
                </a:solidFill>
                <a:latin typeface="Roboto"/>
                <a:ea typeface="Roboto"/>
              </a:rPr>
              <a:t>Training and Analysis of models. </a:t>
            </a:r>
            <a:endParaRPr b="0" lang="en-IN" sz="1600" spc="-1" strike="noStrike">
              <a:latin typeface="Arial"/>
            </a:endParaRPr>
          </a:p>
          <a:p>
            <a:pPr marL="457200" indent="-328320">
              <a:lnSpc>
                <a:spcPct val="200000"/>
              </a:lnSpc>
              <a:buClr>
                <a:srgbClr val="000000"/>
              </a:buClr>
              <a:buFont typeface="Roboto"/>
              <a:buChar char="❖"/>
            </a:pPr>
            <a:r>
              <a:rPr b="1" lang="en-IN" sz="1600" spc="-1" strike="noStrike">
                <a:solidFill>
                  <a:srgbClr val="000000"/>
                </a:solidFill>
                <a:latin typeface="Roboto"/>
                <a:ea typeface="Roboto"/>
              </a:rPr>
              <a:t>Manoj Kumar Mahour  -  </a:t>
            </a:r>
            <a:r>
              <a:rPr b="0" lang="en-IN" sz="1600" spc="-1" strike="noStrike">
                <a:solidFill>
                  <a:srgbClr val="000000"/>
                </a:solidFill>
                <a:latin typeface="Roboto"/>
                <a:ea typeface="Roboto"/>
              </a:rPr>
              <a:t>Collection of Datasets and Analysis of models.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50" name="CustomShape 1"/>
          <p:cNvSpPr/>
          <p:nvPr/>
        </p:nvSpPr>
        <p:spPr>
          <a:xfrm>
            <a:off x="423360" y="51732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Gantt Chart</a:t>
            </a:r>
            <a:endParaRPr b="0" lang="en-IN" sz="3900" spc="-1" strike="noStrike">
              <a:latin typeface="Arial"/>
            </a:endParaRPr>
          </a:p>
        </p:txBody>
      </p:sp>
      <p:sp>
        <p:nvSpPr>
          <p:cNvPr id="151" name="CustomShape 2"/>
          <p:cNvSpPr/>
          <p:nvPr/>
        </p:nvSpPr>
        <p:spPr>
          <a:xfrm>
            <a:off x="423360" y="1700280"/>
            <a:ext cx="7812000" cy="2893320"/>
          </a:xfrm>
          <a:prstGeom prst="rect">
            <a:avLst/>
          </a:prstGeom>
          <a:noFill/>
          <a:ln>
            <a:noFill/>
          </a:ln>
        </p:spPr>
        <p:style>
          <a:lnRef idx="0"/>
          <a:fillRef idx="0"/>
          <a:effectRef idx="0"/>
          <a:fontRef idx="minor"/>
        </p:style>
      </p:sp>
      <p:pic>
        <p:nvPicPr>
          <p:cNvPr id="152" name="Picture 2" descr=""/>
          <p:cNvPicPr/>
          <p:nvPr/>
        </p:nvPicPr>
        <p:blipFill>
          <a:blip r:embed="rId1"/>
          <a:stretch/>
        </p:blipFill>
        <p:spPr>
          <a:xfrm>
            <a:off x="1383840" y="1614240"/>
            <a:ext cx="5179680" cy="2836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30080" y="1318680"/>
            <a:ext cx="3299040" cy="16855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1a1a1a"/>
                </a:solidFill>
                <a:latin typeface="Raleway"/>
                <a:ea typeface="Raleway"/>
              </a:rPr>
              <a:t>Introduction</a:t>
            </a:r>
            <a:endParaRPr b="0" lang="en-IN" sz="3900" spc="-1" strike="noStrike">
              <a:latin typeface="Arial"/>
            </a:endParaRPr>
          </a:p>
        </p:txBody>
      </p:sp>
      <p:sp>
        <p:nvSpPr>
          <p:cNvPr id="87" name="CustomShape 2"/>
          <p:cNvSpPr/>
          <p:nvPr/>
        </p:nvSpPr>
        <p:spPr>
          <a:xfrm>
            <a:off x="4752360" y="663120"/>
            <a:ext cx="4164480" cy="3815640"/>
          </a:xfrm>
          <a:prstGeom prst="rect">
            <a:avLst/>
          </a:prstGeom>
          <a:noFill/>
          <a:ln>
            <a:noFill/>
          </a:ln>
        </p:spPr>
        <p:style>
          <a:lnRef idx="0"/>
          <a:fillRef idx="0"/>
          <a:effectRef idx="0"/>
          <a:fontRef idx="minor"/>
        </p:style>
        <p:txBody>
          <a:bodyPr lIns="90000" rIns="90000" tIns="91440" bIns="91440">
            <a:noAutofit/>
          </a:bodyPr>
          <a:p>
            <a:pPr marL="457200" indent="-328320">
              <a:lnSpc>
                <a:spcPct val="110000"/>
              </a:lnSpc>
              <a:buClr>
                <a:srgbClr val="000000"/>
              </a:buClr>
              <a:buFont typeface="Roboto"/>
              <a:buChar char="❖"/>
            </a:pPr>
            <a:r>
              <a:rPr b="0" lang="en-IN" sz="1600" spc="-1" strike="noStrike">
                <a:solidFill>
                  <a:srgbClr val="000000"/>
                </a:solidFill>
                <a:latin typeface="Roboto"/>
                <a:ea typeface="Roboto"/>
              </a:rPr>
              <a:t>The trend of Machine Learning  has been quite evident with researchers and enthusiasts falling short of data to experiment on.</a:t>
            </a:r>
            <a:endParaRPr b="0" lang="en-IN" sz="1600" spc="-1" strike="noStrike">
              <a:latin typeface="Arial"/>
            </a:endParaRPr>
          </a:p>
          <a:p>
            <a:pPr marL="457200" indent="-328320">
              <a:lnSpc>
                <a:spcPct val="110000"/>
              </a:lnSpc>
              <a:spcBef>
                <a:spcPts val="1001"/>
              </a:spcBef>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To assuage the curiosity, the RMS Titanic dataset has been experimented on with different algorithms.</a:t>
            </a:r>
            <a:endParaRPr b="0" lang="en-IN" sz="1600" spc="-1" strike="noStrike">
              <a:latin typeface="Arial"/>
            </a:endParaRPr>
          </a:p>
          <a:p>
            <a:pPr marL="457200" indent="-328320">
              <a:lnSpc>
                <a:spcPct val="110000"/>
              </a:lnSpc>
              <a:spcBef>
                <a:spcPts val="1001"/>
              </a:spcBef>
              <a:buClr>
                <a:srgbClr val="000000"/>
              </a:buClr>
              <a:buFont typeface="Roboto"/>
              <a:buChar char="❖"/>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Only 712 of the 2456 on board survived the shipwreck.</a:t>
            </a:r>
            <a:endParaRPr b="0" lang="en-IN" sz="1600" spc="-1" strike="noStrike">
              <a:latin typeface="Arial"/>
            </a:endParaRPr>
          </a:p>
          <a:p>
            <a:pPr marL="457200" indent="-328320">
              <a:lnSpc>
                <a:spcPct val="110000"/>
              </a:lnSpc>
              <a:spcBef>
                <a:spcPts val="1001"/>
              </a:spcBef>
              <a:spcAft>
                <a:spcPts val="1001"/>
              </a:spcAft>
              <a:buClr>
                <a:srgbClr val="000000"/>
              </a:buClr>
              <a:buFont typeface="Roboto"/>
              <a:buChar char="❖"/>
            </a:pPr>
            <a:r>
              <a:rPr b="0" lang="en-IN" sz="1600" spc="-1" strike="noStrike">
                <a:solidFill>
                  <a:srgbClr val="000000"/>
                </a:solidFill>
                <a:latin typeface="Roboto"/>
                <a:ea typeface="Roboto"/>
              </a:rPr>
              <a:t>We will mainly focus on the features imperative for the survival on Titanic.</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53" name="CustomShape 1"/>
          <p:cNvSpPr/>
          <p:nvPr/>
        </p:nvSpPr>
        <p:spPr>
          <a:xfrm>
            <a:off x="423360" y="517320"/>
            <a:ext cx="473832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References</a:t>
            </a:r>
            <a:endParaRPr b="0" lang="en-IN" sz="3900" spc="-1" strike="noStrike">
              <a:latin typeface="Arial"/>
            </a:endParaRPr>
          </a:p>
        </p:txBody>
      </p:sp>
      <p:sp>
        <p:nvSpPr>
          <p:cNvPr id="154" name="CustomShape 2"/>
          <p:cNvSpPr/>
          <p:nvPr/>
        </p:nvSpPr>
        <p:spPr>
          <a:xfrm>
            <a:off x="423360" y="1700280"/>
            <a:ext cx="7812000" cy="289332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600" spc="-1" strike="noStrike">
                <a:solidFill>
                  <a:srgbClr val="000000"/>
                </a:solidFill>
                <a:latin typeface="Roboto"/>
                <a:ea typeface="Roboto"/>
              </a:rPr>
              <a:t>[1] Kaggle.com, ‘Titanic:Machine Learning form Disaster’,[Online]. Available: http://www.kaggle.com/. [Accessed: 29-October-2019]. </a:t>
            </a:r>
            <a:endParaRPr b="0" lang="en-IN" sz="1600" spc="-1" strike="noStrike">
              <a:latin typeface="Arial"/>
            </a:endParaRPr>
          </a:p>
          <a:p>
            <a:pPr>
              <a:lnSpc>
                <a:spcPct val="115000"/>
              </a:lnSpc>
            </a:pPr>
            <a:r>
              <a:rPr b="0" lang="en-IN" sz="1600" spc="-1" strike="noStrike">
                <a:solidFill>
                  <a:srgbClr val="000000"/>
                </a:solidFill>
                <a:latin typeface="Roboto"/>
                <a:ea typeface="Roboto"/>
              </a:rPr>
              <a:t>[2] Zhao, Zheng, and Huan Liu. "Spectral feature selection for supervised and unsupervised learning." Proceedings of the 24th international conference on Machine learning. ACM, 2007.</a:t>
            </a:r>
            <a:endParaRPr b="0" lang="en-IN" sz="1600" spc="-1" strike="noStrike">
              <a:latin typeface="Arial"/>
            </a:endParaRPr>
          </a:p>
          <a:p>
            <a:pPr>
              <a:lnSpc>
                <a:spcPct val="115000"/>
              </a:lnSpc>
            </a:pPr>
            <a:r>
              <a:rPr b="0" lang="en-IN" sz="1600" spc="-1" strike="noStrike">
                <a:solidFill>
                  <a:srgbClr val="000000"/>
                </a:solidFill>
                <a:latin typeface="Roboto"/>
                <a:ea typeface="Roboto"/>
              </a:rPr>
              <a:t>[3] Disaster, CS229 Titanic–Machine Learning From. "Eric Lam Stanford University."</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55" name="CustomShape 1"/>
          <p:cNvSpPr/>
          <p:nvPr/>
        </p:nvSpPr>
        <p:spPr>
          <a:xfrm>
            <a:off x="2228400" y="2111400"/>
            <a:ext cx="4685400" cy="91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5300" spc="-1" strike="noStrike">
                <a:solidFill>
                  <a:srgbClr val="000000"/>
                </a:solidFill>
                <a:latin typeface="Comic Sans MS"/>
                <a:ea typeface="Comic Sans MS"/>
              </a:rPr>
              <a:t>THANK YOU!!</a:t>
            </a:r>
            <a:endParaRPr b="0" lang="en-IN" sz="5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88" name="CustomShape 1"/>
          <p:cNvSpPr/>
          <p:nvPr/>
        </p:nvSpPr>
        <p:spPr>
          <a:xfrm>
            <a:off x="276480" y="236160"/>
            <a:ext cx="5005080" cy="8038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1" lang="en-IN" sz="3700" spc="-1" strike="noStrike">
                <a:solidFill>
                  <a:srgbClr val="000000"/>
                </a:solidFill>
                <a:latin typeface="Maven Pro"/>
                <a:ea typeface="Maven Pro"/>
              </a:rPr>
              <a:t>Problem Statement</a:t>
            </a:r>
            <a:endParaRPr b="0" lang="en-IN" sz="3700" spc="-1" strike="noStrike">
              <a:latin typeface="Arial"/>
            </a:endParaRPr>
          </a:p>
        </p:txBody>
      </p:sp>
      <p:sp>
        <p:nvSpPr>
          <p:cNvPr id="89" name="CustomShape 2"/>
          <p:cNvSpPr/>
          <p:nvPr/>
        </p:nvSpPr>
        <p:spPr>
          <a:xfrm>
            <a:off x="276480" y="1549080"/>
            <a:ext cx="8360640" cy="2167200"/>
          </a:xfrm>
          <a:prstGeom prst="rect">
            <a:avLst/>
          </a:prstGeom>
          <a:noFill/>
          <a:ln>
            <a:noFill/>
          </a:ln>
        </p:spPr>
        <p:style>
          <a:lnRef idx="0"/>
          <a:fillRef idx="0"/>
          <a:effectRef idx="0"/>
          <a:fontRef idx="minor"/>
        </p:style>
        <p:txBody>
          <a:bodyPr lIns="90000" rIns="90000" tIns="91440" bIns="91440">
            <a:noAutofit/>
          </a:bodyPr>
          <a:p>
            <a:pPr marL="457200" indent="-328320">
              <a:lnSpc>
                <a:spcPct val="100000"/>
              </a:lnSpc>
              <a:buClr>
                <a:srgbClr val="000000"/>
              </a:buClr>
              <a:buFont typeface="Roboto"/>
              <a:buChar char="❖"/>
            </a:pPr>
            <a:r>
              <a:rPr b="0" lang="en-IN" sz="1600" spc="-1" strike="noStrike">
                <a:solidFill>
                  <a:srgbClr val="000000"/>
                </a:solidFill>
                <a:latin typeface="Roboto"/>
                <a:ea typeface="Roboto"/>
              </a:rPr>
              <a:t>The RMS Titanic cruise collided with an iceberg during its maiden journey across the Pacific Ocean from Southampton to New york.</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457200" indent="-328320">
              <a:lnSpc>
                <a:spcPct val="100000"/>
              </a:lnSpc>
              <a:buClr>
                <a:srgbClr val="000000"/>
              </a:buClr>
              <a:buFont typeface="Roboto"/>
              <a:buChar char="❖"/>
            </a:pPr>
            <a:r>
              <a:rPr b="0" lang="en-IN" sz="1600" spc="-1" strike="noStrike">
                <a:solidFill>
                  <a:srgbClr val="000000"/>
                </a:solidFill>
                <a:latin typeface="Roboto"/>
                <a:ea typeface="Roboto"/>
              </a:rPr>
              <a:t>This research is aimed at achieving an exploratory data analysis and understand the effect or parameters key to the survival of a person had they been on the ship.</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90" name="CustomShape 1"/>
          <p:cNvSpPr/>
          <p:nvPr/>
        </p:nvSpPr>
        <p:spPr>
          <a:xfrm>
            <a:off x="316080" y="-158040"/>
            <a:ext cx="5005080" cy="8038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1" lang="en-IN" sz="3700" spc="-1" strike="noStrike">
                <a:solidFill>
                  <a:srgbClr val="000000"/>
                </a:solidFill>
                <a:latin typeface="Maven Pro"/>
                <a:ea typeface="Maven Pro"/>
              </a:rPr>
              <a:t>Solution</a:t>
            </a:r>
            <a:endParaRPr b="0" lang="en-IN" sz="3700" spc="-1" strike="noStrike">
              <a:latin typeface="Arial"/>
            </a:endParaRPr>
          </a:p>
        </p:txBody>
      </p:sp>
      <p:sp>
        <p:nvSpPr>
          <p:cNvPr id="91" name="CustomShape 2"/>
          <p:cNvSpPr/>
          <p:nvPr/>
        </p:nvSpPr>
        <p:spPr>
          <a:xfrm>
            <a:off x="178560" y="504000"/>
            <a:ext cx="8360640" cy="35629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The survival prediction has been done by applying various algorithms like:</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Logistic Regression</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K-Nearest Neighbours</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Decision tree</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Decision tree with pruning</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Random Forest</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Support vector machines</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Perceptron</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Naive Bayes</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Stochastic Gradient Decent</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Our Proposed Algorithm-Stacking</a:t>
            </a:r>
            <a:endParaRPr b="0" lang="en-IN" sz="1600" spc="-1" strike="noStrike">
              <a:latin typeface="Arial"/>
            </a:endParaRPr>
          </a:p>
          <a:p>
            <a:pPr>
              <a:lnSpc>
                <a:spcPct val="100000"/>
              </a:lnSpc>
            </a:pPr>
            <a:r>
              <a:rPr b="0" lang="en-IN" sz="1600" spc="-1" strike="noStrike">
                <a:solidFill>
                  <a:srgbClr val="000000"/>
                </a:solidFill>
                <a:latin typeface="Roboto"/>
                <a:ea typeface="Roboto"/>
              </a:rPr>
              <a:t>  </a:t>
            </a:r>
            <a:r>
              <a:rPr b="0" lang="en-IN" sz="1600" spc="-1" strike="noStrike">
                <a:solidFill>
                  <a:srgbClr val="000000"/>
                </a:solidFill>
                <a:latin typeface="Roboto"/>
                <a:ea typeface="Roboto"/>
              </a:rPr>
              <a:t>Towards the end, accuracies of the algorithms based on features fed to them has been compared in a tabular form. </a:t>
            </a: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r>
              <a:rPr b="0" lang="en-IN" sz="1600" spc="-1" strike="noStrike">
                <a:solidFill>
                  <a:srgbClr val="000000"/>
                </a:solidFill>
                <a:latin typeface="Roboto"/>
                <a:ea typeface="Roboto"/>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73840" y="1318680"/>
            <a:ext cx="3455280" cy="16855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Dataset</a:t>
            </a:r>
            <a:endParaRPr b="0" lang="en-IN" sz="3900" spc="-1" strike="noStrike">
              <a:latin typeface="Arial"/>
            </a:endParaRPr>
          </a:p>
        </p:txBody>
      </p:sp>
      <p:sp>
        <p:nvSpPr>
          <p:cNvPr id="93" name="CustomShape 2"/>
          <p:cNvSpPr/>
          <p:nvPr/>
        </p:nvSpPr>
        <p:spPr>
          <a:xfrm>
            <a:off x="4752720" y="500040"/>
            <a:ext cx="4164480" cy="423288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Roboto"/>
              <a:buChar char="❖"/>
            </a:pPr>
            <a:r>
              <a:rPr b="0" lang="en-IN" sz="1600" spc="-1" strike="noStrike">
                <a:solidFill>
                  <a:srgbClr val="000000"/>
                </a:solidFill>
                <a:latin typeface="Roboto"/>
                <a:ea typeface="Roboto"/>
              </a:rPr>
              <a:t>The dataset is available publically on Kaggle in CSV format.</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The dataset has 891 rows with attributes including </a:t>
            </a:r>
            <a:r>
              <a:rPr b="1" lang="en-IN" sz="1600" spc="-1" strike="noStrike">
                <a:solidFill>
                  <a:srgbClr val="000000"/>
                </a:solidFill>
                <a:latin typeface="Roboto"/>
                <a:ea typeface="Roboto"/>
              </a:rPr>
              <a:t>Name, age, gender, Cabin number, Passenger class, Fare of ticket and even the native place</a:t>
            </a:r>
            <a:r>
              <a:rPr b="0" lang="en-IN" sz="1600" spc="-1" strike="noStrike">
                <a:solidFill>
                  <a:srgbClr val="000000"/>
                </a:solidFill>
                <a:latin typeface="Roboto"/>
                <a:ea typeface="Roboto"/>
              </a:rPr>
              <a:t> of each person to name some.</a:t>
            </a:r>
            <a:endParaRPr b="0" lang="en-IN" sz="1600" spc="-1" strike="noStrike">
              <a:latin typeface="Arial"/>
            </a:endParaRPr>
          </a:p>
          <a:p>
            <a:pPr marL="457200" indent="-328320">
              <a:lnSpc>
                <a:spcPct val="150000"/>
              </a:lnSpc>
              <a:buClr>
                <a:srgbClr val="000000"/>
              </a:buClr>
              <a:buFont typeface="Roboto"/>
              <a:buChar char="❖"/>
            </a:pPr>
            <a:r>
              <a:rPr b="0" lang="en-IN" sz="1600" spc="-1" strike="noStrike">
                <a:solidFill>
                  <a:srgbClr val="000000"/>
                </a:solidFill>
                <a:latin typeface="Roboto"/>
                <a:ea typeface="Roboto"/>
              </a:rPr>
              <a:t>Preprocessing has been done to convert string values to Integer and assigning median values to missing values.</a:t>
            </a:r>
            <a:endParaRPr b="0" lang="en-IN" sz="1600" spc="-1" strike="noStrike">
              <a:latin typeface="Arial"/>
            </a:endParaRPr>
          </a:p>
          <a:p>
            <a:pPr marL="457200">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30080" y="1318680"/>
            <a:ext cx="3299040" cy="16855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Algorithms </a:t>
            </a:r>
            <a:endParaRPr b="0" lang="en-IN" sz="3900" spc="-1" strike="noStrike">
              <a:latin typeface="Arial"/>
            </a:endParaRPr>
          </a:p>
        </p:txBody>
      </p:sp>
      <p:sp>
        <p:nvSpPr>
          <p:cNvPr id="95" name="CustomShape 2"/>
          <p:cNvSpPr/>
          <p:nvPr/>
        </p:nvSpPr>
        <p:spPr>
          <a:xfrm>
            <a:off x="4618800" y="-126000"/>
            <a:ext cx="4164480" cy="2069280"/>
          </a:xfrm>
          <a:prstGeom prst="rect">
            <a:avLst/>
          </a:prstGeom>
          <a:noFill/>
          <a:ln>
            <a:noFill/>
          </a:ln>
        </p:spPr>
        <p:style>
          <a:lnRef idx="0"/>
          <a:fillRef idx="0"/>
          <a:effectRef idx="0"/>
          <a:fontRef idx="minor"/>
        </p:style>
        <p:txBody>
          <a:bodyPr lIns="90000" rIns="90000" tIns="91440" bIns="91440">
            <a:noAutofit/>
          </a:bodyPr>
          <a:p>
            <a:pPr marL="457200" indent="-341280">
              <a:lnSpc>
                <a:spcPct val="115000"/>
              </a:lnSpc>
              <a:buClr>
                <a:srgbClr val="000000"/>
              </a:buClr>
              <a:buFont typeface="Roboto"/>
              <a:buChar char="❖"/>
            </a:pPr>
            <a:r>
              <a:rPr b="0" lang="en-IN" sz="1800" spc="-1" strike="noStrike">
                <a:solidFill>
                  <a:srgbClr val="000000"/>
                </a:solidFill>
                <a:latin typeface="Roboto"/>
                <a:ea typeface="Roboto"/>
              </a:rPr>
              <a:t>Logistic Regression</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Decision Tree</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Decision Tree with Hypertuning</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Random Forest</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K Nearest Neighbours</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Support Vector Machines</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Naive Bayes</a:t>
            </a:r>
            <a:endParaRPr b="0" lang="en-IN" sz="1800" spc="-1" strike="noStrike">
              <a:latin typeface="Arial"/>
            </a:endParaRPr>
          </a:p>
          <a:p>
            <a:pPr marL="457200" indent="-341280">
              <a:lnSpc>
                <a:spcPct val="115000"/>
              </a:lnSpc>
              <a:buClr>
                <a:srgbClr val="000000"/>
              </a:buClr>
              <a:buFont typeface="Roboto"/>
              <a:buChar char="❖"/>
            </a:pPr>
            <a:r>
              <a:rPr b="0" lang="en-IN" sz="1800" spc="-1" strike="noStrike">
                <a:solidFill>
                  <a:srgbClr val="000000"/>
                </a:solidFill>
                <a:latin typeface="Roboto"/>
                <a:ea typeface="Roboto"/>
              </a:rPr>
              <a:t>Perceptron</a:t>
            </a:r>
            <a:endParaRPr b="0" lang="en-IN" sz="1800" spc="-1" strike="noStrike">
              <a:latin typeface="Arial"/>
            </a:endParaRPr>
          </a:p>
          <a:p>
            <a:pPr marL="457200" indent="-341280">
              <a:lnSpc>
                <a:spcPct val="150000"/>
              </a:lnSpc>
              <a:buClr>
                <a:srgbClr val="000000"/>
              </a:buClr>
              <a:buFont typeface="Roboto"/>
              <a:buChar char="❖"/>
            </a:pPr>
            <a:r>
              <a:rPr b="0" lang="en-IN" sz="1800" spc="-1" strike="noStrike">
                <a:solidFill>
                  <a:srgbClr val="000000"/>
                </a:solidFill>
                <a:latin typeface="Roboto"/>
                <a:ea typeface="Roboto"/>
              </a:rPr>
              <a:t>Stochastic Gradient  Decent</a:t>
            </a:r>
            <a:endParaRPr b="0" lang="en-IN" sz="1800" spc="-1" strike="noStrike">
              <a:latin typeface="Arial"/>
            </a:endParaRPr>
          </a:p>
          <a:p>
            <a:pPr marL="457200" indent="-341280">
              <a:lnSpc>
                <a:spcPct val="150000"/>
              </a:lnSpc>
              <a:buClr>
                <a:srgbClr val="000000"/>
              </a:buClr>
              <a:buFont typeface="Roboto"/>
              <a:buChar char="❖"/>
            </a:pPr>
            <a:r>
              <a:rPr b="0" lang="en-IN" sz="1800" spc="-1" strike="noStrike">
                <a:solidFill>
                  <a:srgbClr val="000000"/>
                </a:solidFill>
                <a:latin typeface="Roboto"/>
                <a:ea typeface="Roboto"/>
              </a:rPr>
              <a:t>Our Proposed Algorithm- Stacking</a:t>
            </a:r>
            <a:endParaRPr b="0" lang="en-IN" sz="1800" spc="-1" strike="noStrike">
              <a:latin typeface="Arial"/>
            </a:endParaRPr>
          </a:p>
        </p:txBody>
      </p:sp>
      <p:pic>
        <p:nvPicPr>
          <p:cNvPr id="96" name="Google Shape;126;p7" descr=""/>
          <p:cNvPicPr/>
          <p:nvPr/>
        </p:nvPicPr>
        <p:blipFill>
          <a:blip r:embed="rId1"/>
          <a:stretch/>
        </p:blipFill>
        <p:spPr>
          <a:xfrm>
            <a:off x="6321960" y="3960000"/>
            <a:ext cx="877320" cy="1081080"/>
          </a:xfrm>
          <a:prstGeom prst="rect">
            <a:avLst/>
          </a:prstGeom>
          <a:ln>
            <a:noFill/>
          </a:ln>
        </p:spPr>
      </p:pic>
      <p:pic>
        <p:nvPicPr>
          <p:cNvPr id="97" name="Google Shape;127;p7" descr=""/>
          <p:cNvPicPr/>
          <p:nvPr/>
        </p:nvPicPr>
        <p:blipFill>
          <a:blip r:embed="rId2"/>
          <a:stretch/>
        </p:blipFill>
        <p:spPr>
          <a:xfrm>
            <a:off x="7715160" y="3971160"/>
            <a:ext cx="924120" cy="924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98" name="CustomShape 1"/>
          <p:cNvSpPr/>
          <p:nvPr/>
        </p:nvSpPr>
        <p:spPr>
          <a:xfrm>
            <a:off x="285480" y="72720"/>
            <a:ext cx="7544160" cy="8892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1" lang="en-IN" sz="3900" spc="-1" strike="noStrike">
                <a:solidFill>
                  <a:srgbClr val="000000"/>
                </a:solidFill>
                <a:latin typeface="Maven Pro"/>
                <a:ea typeface="Maven Pro"/>
              </a:rPr>
              <a:t>Logistic Regression</a:t>
            </a:r>
            <a:endParaRPr b="0" lang="en-IN" sz="3900" spc="-1" strike="noStrike">
              <a:latin typeface="Arial"/>
            </a:endParaRPr>
          </a:p>
        </p:txBody>
      </p:sp>
      <p:sp>
        <p:nvSpPr>
          <p:cNvPr id="99" name="CustomShape 2"/>
          <p:cNvSpPr/>
          <p:nvPr/>
        </p:nvSpPr>
        <p:spPr>
          <a:xfrm>
            <a:off x="285480" y="1377360"/>
            <a:ext cx="8425800" cy="3160080"/>
          </a:xfrm>
          <a:prstGeom prst="rect">
            <a:avLst/>
          </a:prstGeom>
          <a:noFill/>
          <a:ln>
            <a:noFill/>
          </a:ln>
        </p:spPr>
        <p:style>
          <a:lnRef idx="0"/>
          <a:fillRef idx="0"/>
          <a:effectRef idx="0"/>
          <a:fontRef idx="minor"/>
        </p:style>
        <p:txBody>
          <a:bodyPr lIns="90000" rIns="90000" tIns="91440" bIns="91440">
            <a:noAutofit/>
          </a:bodyPr>
          <a:p>
            <a:pPr marL="457200" indent="-328320">
              <a:lnSpc>
                <a:spcPct val="100000"/>
              </a:lnSpc>
              <a:buClr>
                <a:srgbClr val="000000"/>
              </a:buClr>
              <a:buFont typeface="Lato"/>
              <a:buChar char="❖"/>
            </a:pPr>
            <a:r>
              <a:rPr b="0" lang="en-IN" sz="1600" spc="-1" strike="noStrike">
                <a:solidFill>
                  <a:srgbClr val="000000"/>
                </a:solidFill>
                <a:latin typeface="Lato"/>
                <a:ea typeface="Lato"/>
              </a:rPr>
              <a:t>It is a classification based technique that works on discrete data rather than continuous.</a:t>
            </a:r>
            <a:endParaRPr b="0" lang="en-IN" sz="1600" spc="-1" strike="noStrike">
              <a:latin typeface="Arial"/>
            </a:endParaRPr>
          </a:p>
          <a:p>
            <a:pPr marL="457200" indent="-328320">
              <a:lnSpc>
                <a:spcPct val="100000"/>
              </a:lnSpc>
              <a:buClr>
                <a:srgbClr val="000000"/>
              </a:buClr>
              <a:buFont typeface="Lato"/>
              <a:buChar char="❖"/>
            </a:pPr>
            <a:r>
              <a:rPr b="0" lang="en-IN" sz="1600" spc="-1" strike="noStrike">
                <a:solidFill>
                  <a:srgbClr val="000000"/>
                </a:solidFill>
                <a:latin typeface="Lato"/>
                <a:ea typeface="Lato"/>
              </a:rPr>
              <a:t>The hypothesis function used here is called the sigmoid function given  by:</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marL="457200" indent="-328320">
              <a:lnSpc>
                <a:spcPct val="100000"/>
              </a:lnSpc>
              <a:buClr>
                <a:srgbClr val="000000"/>
              </a:buClr>
              <a:buFont typeface="Lato"/>
              <a:buChar char="❖"/>
            </a:pPr>
            <a:r>
              <a:rPr b="0" lang="en-IN" sz="1600" spc="-1" strike="noStrike">
                <a:solidFill>
                  <a:srgbClr val="000000"/>
                </a:solidFill>
                <a:latin typeface="Lato"/>
                <a:ea typeface="Lato"/>
              </a:rPr>
              <a:t>Values greater than 0.5 have been classified as survived (1) and others to 0.</a:t>
            </a:r>
            <a:endParaRPr b="0" lang="en-IN" sz="1600" spc="-1" strike="noStrike">
              <a:latin typeface="Arial"/>
            </a:endParaRPr>
          </a:p>
          <a:p>
            <a:pPr marL="457200" indent="-328320">
              <a:lnSpc>
                <a:spcPct val="100000"/>
              </a:lnSpc>
              <a:buClr>
                <a:srgbClr val="000000"/>
              </a:buClr>
              <a:buFont typeface="Lato"/>
              <a:buChar char="❖"/>
            </a:pPr>
            <a:r>
              <a:rPr b="0" lang="en-IN" sz="1600" spc="-1" strike="noStrike">
                <a:solidFill>
                  <a:srgbClr val="000000"/>
                </a:solidFill>
                <a:latin typeface="Lato"/>
                <a:ea typeface="Lato"/>
              </a:rPr>
              <a:t>We get a score of </a:t>
            </a:r>
            <a:r>
              <a:rPr b="1" lang="en-IN" sz="1600" spc="-1" strike="noStrike">
                <a:solidFill>
                  <a:srgbClr val="000000"/>
                </a:solidFill>
                <a:latin typeface="Lato"/>
                <a:ea typeface="Lato"/>
              </a:rPr>
              <a:t>81.59% with 214 correct </a:t>
            </a:r>
            <a:r>
              <a:rPr b="0" lang="en-IN" sz="1600" spc="-1" strike="noStrike">
                <a:solidFill>
                  <a:srgbClr val="000000"/>
                </a:solidFill>
                <a:latin typeface="Lato"/>
                <a:ea typeface="Lato"/>
              </a:rPr>
              <a:t>predictions.</a:t>
            </a: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a:p>
            <a:pPr marL="457200">
              <a:lnSpc>
                <a:spcPct val="100000"/>
              </a:lnSpc>
            </a:pPr>
            <a:endParaRPr b="0" lang="en-IN" sz="1600" spc="-1" strike="noStrike">
              <a:latin typeface="Arial"/>
            </a:endParaRPr>
          </a:p>
        </p:txBody>
      </p:sp>
      <p:pic>
        <p:nvPicPr>
          <p:cNvPr id="100" name="Google Shape;134;p9" descr=""/>
          <p:cNvPicPr/>
          <p:nvPr/>
        </p:nvPicPr>
        <p:blipFill>
          <a:blip r:embed="rId1"/>
          <a:stretch/>
        </p:blipFill>
        <p:spPr>
          <a:xfrm>
            <a:off x="2626920" y="2311920"/>
            <a:ext cx="3122280" cy="1465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101" name="CustomShape 1"/>
          <p:cNvSpPr/>
          <p:nvPr/>
        </p:nvSpPr>
        <p:spPr>
          <a:xfrm>
            <a:off x="308520" y="247680"/>
            <a:ext cx="7320600" cy="7390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3900" spc="-1" strike="noStrike">
                <a:solidFill>
                  <a:srgbClr val="000000"/>
                </a:solidFill>
                <a:latin typeface="Raleway"/>
                <a:ea typeface="Raleway"/>
              </a:rPr>
              <a:t>K-Nearest Neighbours</a:t>
            </a:r>
            <a:endParaRPr b="0" lang="en-IN" sz="3900" spc="-1" strike="noStrike">
              <a:latin typeface="Arial"/>
            </a:endParaRPr>
          </a:p>
        </p:txBody>
      </p:sp>
      <p:sp>
        <p:nvSpPr>
          <p:cNvPr id="102" name="CustomShape 2"/>
          <p:cNvSpPr/>
          <p:nvPr/>
        </p:nvSpPr>
        <p:spPr>
          <a:xfrm>
            <a:off x="393480" y="1334880"/>
            <a:ext cx="8135280" cy="2682360"/>
          </a:xfrm>
          <a:prstGeom prst="rect">
            <a:avLst/>
          </a:prstGeom>
          <a:noFill/>
          <a:ln>
            <a:noFill/>
          </a:ln>
        </p:spPr>
        <p:style>
          <a:lnRef idx="0"/>
          <a:fillRef idx="0"/>
          <a:effectRef idx="0"/>
          <a:fontRef idx="minor"/>
        </p:style>
        <p:txBody>
          <a:bodyPr lIns="90000" rIns="90000" tIns="91440" bIns="91440">
            <a:noAutofit/>
          </a:bodyPr>
          <a:p>
            <a:pPr marL="457200" indent="-328320">
              <a:lnSpc>
                <a:spcPct val="150000"/>
              </a:lnSpc>
              <a:buClr>
                <a:srgbClr val="000000"/>
              </a:buClr>
              <a:buFont typeface="Lato"/>
              <a:buChar char="❖"/>
            </a:pPr>
            <a:r>
              <a:rPr b="0" lang="en-IN" sz="1600" spc="-1" strike="noStrike">
                <a:solidFill>
                  <a:srgbClr val="000000"/>
                </a:solidFill>
                <a:latin typeface="Lato"/>
                <a:ea typeface="Lato"/>
              </a:rPr>
              <a:t>K nearest neighbors is a classification algorithm highly useful in classifying an unknown dataset primarily on the similarity of the neighboring results.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object is assigned its membership to a class by majority vote of its k nearest neighbors. </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The degree of ‘closeness’ is calculated by distance of a said ‘object’ to its k neighbors.</a:t>
            </a:r>
            <a:endParaRPr b="0" lang="en-IN" sz="1600" spc="-1" strike="noStrike">
              <a:latin typeface="Arial"/>
            </a:endParaRPr>
          </a:p>
          <a:p>
            <a:pPr marL="457200" indent="-328320">
              <a:lnSpc>
                <a:spcPct val="150000"/>
              </a:lnSpc>
              <a:buClr>
                <a:srgbClr val="000000"/>
              </a:buClr>
              <a:buFont typeface="Lato"/>
              <a:buChar char="❖"/>
            </a:pPr>
            <a:r>
              <a:rPr b="0" lang="en-IN" sz="1600" spc="-1" strike="noStrike">
                <a:solidFill>
                  <a:srgbClr val="000000"/>
                </a:solidFill>
                <a:latin typeface="Lato"/>
                <a:ea typeface="Lato"/>
              </a:rPr>
              <a:t> </a:t>
            </a:r>
            <a:r>
              <a:rPr b="0" lang="en-IN" sz="1600" spc="-1" strike="noStrike">
                <a:solidFill>
                  <a:srgbClr val="000000"/>
                </a:solidFill>
                <a:latin typeface="Lato"/>
                <a:ea typeface="Lato"/>
              </a:rPr>
              <a:t>The model is trained with the value of k equal to 3 which yielded</a:t>
            </a:r>
            <a:r>
              <a:rPr b="1" lang="en-IN" sz="1600" spc="-1" strike="noStrike">
                <a:solidFill>
                  <a:srgbClr val="000000"/>
                </a:solidFill>
                <a:latin typeface="Lato"/>
                <a:ea typeface="Lato"/>
              </a:rPr>
              <a:t> 86.31% with 232</a:t>
            </a:r>
            <a:r>
              <a:rPr b="0" lang="en-IN" sz="1600" spc="-1" strike="noStrike">
                <a:solidFill>
                  <a:srgbClr val="000000"/>
                </a:solidFill>
                <a:latin typeface="Lato"/>
                <a:ea typeface="Lato"/>
              </a:rPr>
              <a:t> correct predictions</a:t>
            </a:r>
            <a:endParaRPr b="0" lang="en-IN" sz="1600" spc="-1" strike="noStrike">
              <a:latin typeface="Arial"/>
            </a:endParaRPr>
          </a:p>
          <a:p>
            <a:pPr marL="457200">
              <a:lnSpc>
                <a:spcPct val="15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LibreOffice/6.4.3.2$Linux_X86_64 LibreOffice_project/40$Build-2</Application>
  <Words>1444</Words>
  <Paragraphs>162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Abhinav</dc:creator>
  <dc:description/>
  <dc:language>en-IN</dc:language>
  <cp:lastModifiedBy/>
  <dcterms:modified xsi:type="dcterms:W3CDTF">2020-05-29T13:43:22Z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