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  <p:embeddedFont>
      <p:font typeface="Maven Pro" panose="020B0604020202020204" charset="0"/>
      <p:regular r:id="rId31"/>
      <p:bold r:id="rId32"/>
    </p:embeddedFont>
    <p:embeddedFont>
      <p:font typeface="Merriweather" panose="020B0604020202020204" charset="0"/>
      <p:regular r:id="rId33"/>
      <p:bold r:id="rId34"/>
      <p:italic r:id="rId35"/>
      <p:boldItalic r:id="rId36"/>
    </p:embeddedFont>
    <p:embeddedFont>
      <p:font typeface="Raleway" panose="020B0604020202020204" charset="0"/>
      <p:regular r:id="rId37"/>
      <p:bold r:id="rId38"/>
      <p:italic r:id="rId39"/>
      <p:boldItalic r:id="rId40"/>
    </p:embeddedFont>
    <p:embeddedFont>
      <p:font typeface="Roboto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hcVPaz1+D/v4VK7a/uHmVFGU/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5a09bad5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75a09bad5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a09bad5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75a09bad5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5a09bad5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75a09bad5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a09bad52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75a09bad52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5a09bad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75a09bad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3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30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3" name="Google Shape;23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" name="Google Shape;3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4" name="Google Shape;54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1" name="Google Shape;61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2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2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8" name="Google Shape;68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2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1671625" y="397600"/>
            <a:ext cx="6621300" cy="10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 Language to Text &amp; Speech Conversion</a:t>
            </a:r>
            <a:endParaRPr sz="3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583400" y="3394900"/>
            <a:ext cx="5977200" cy="1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 the guidance of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Er. MANOJ WAIRIYA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Science &amp; 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Engineering Department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Motilal Nehru National Institute of Technology Allahabad, Prayagraj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810237" y="1648600"/>
            <a:ext cx="3816899" cy="1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ABHINAV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(20168013)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AAKARSH VERMA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(20168002)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ABHISHEK DIXIT 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(20168004) </a:t>
            </a:r>
            <a:r>
              <a:rPr lang="en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MANOJ MAHAUR</a:t>
            </a: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(20158048)</a:t>
            </a:r>
            <a:endParaRPr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475" y="274600"/>
            <a:ext cx="920147" cy="119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>
            <a:spLocks noGrp="1"/>
          </p:cNvSpPr>
          <p:nvPr>
            <p:ph type="title" idx="4294967295"/>
          </p:nvPr>
        </p:nvSpPr>
        <p:spPr>
          <a:xfrm>
            <a:off x="2177575" y="2201250"/>
            <a:ext cx="48201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900"/>
              <a:t>DEMO (SOFTWARE)</a:t>
            </a:r>
            <a:endParaRPr sz="3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5a09bad52_0_13"/>
          <p:cNvSpPr txBox="1">
            <a:spLocks noGrp="1"/>
          </p:cNvSpPr>
          <p:nvPr>
            <p:ph type="title"/>
          </p:nvPr>
        </p:nvSpPr>
        <p:spPr>
          <a:xfrm>
            <a:off x="573975" y="1318650"/>
            <a:ext cx="3456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900">
                <a:solidFill>
                  <a:srgbClr val="000000"/>
                </a:solidFill>
              </a:rPr>
              <a:t>Software in working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8" name="Google Shape;198;g75a09bad52_0_13"/>
          <p:cNvSpPr txBox="1"/>
          <p:nvPr/>
        </p:nvSpPr>
        <p:spPr>
          <a:xfrm>
            <a:off x="4765200" y="1367700"/>
            <a:ext cx="4166400" cy="24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g75a09bad52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638" y="1294350"/>
            <a:ext cx="3843525" cy="2554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a09bad52_0_7"/>
          <p:cNvSpPr txBox="1">
            <a:spLocks noGrp="1"/>
          </p:cNvSpPr>
          <p:nvPr>
            <p:ph type="title"/>
          </p:nvPr>
        </p:nvSpPr>
        <p:spPr>
          <a:xfrm>
            <a:off x="573975" y="1318650"/>
            <a:ext cx="3456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900">
                <a:solidFill>
                  <a:srgbClr val="000000"/>
                </a:solidFill>
              </a:rPr>
              <a:t>Translating to Single Characters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5" name="Google Shape;205;g75a09bad52_0_7"/>
          <p:cNvSpPr txBox="1"/>
          <p:nvPr/>
        </p:nvSpPr>
        <p:spPr>
          <a:xfrm>
            <a:off x="4765200" y="1367700"/>
            <a:ext cx="4166400" cy="24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g75a09bad5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625" y="1321250"/>
            <a:ext cx="3915875" cy="25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5a09bad52_0_19"/>
          <p:cNvSpPr txBox="1">
            <a:spLocks noGrp="1"/>
          </p:cNvSpPr>
          <p:nvPr>
            <p:ph type="title"/>
          </p:nvPr>
        </p:nvSpPr>
        <p:spPr>
          <a:xfrm>
            <a:off x="573975" y="1318650"/>
            <a:ext cx="3834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900">
                <a:solidFill>
                  <a:srgbClr val="000000"/>
                </a:solidFill>
              </a:rPr>
              <a:t>Concatenation of Characters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2" name="Google Shape;212;g75a09bad52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525" y="1231200"/>
            <a:ext cx="4030275" cy="26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>
            <a:spLocks noGrp="1"/>
          </p:cNvSpPr>
          <p:nvPr>
            <p:ph type="title" idx="4294967295"/>
          </p:nvPr>
        </p:nvSpPr>
        <p:spPr>
          <a:xfrm>
            <a:off x="423375" y="517450"/>
            <a:ext cx="47400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900"/>
              <a:t>Results</a:t>
            </a:r>
            <a:endParaRPr sz="3900"/>
          </a:p>
        </p:txBody>
      </p:sp>
      <p:sp>
        <p:nvSpPr>
          <p:cNvPr id="218" name="Google Shape;218;p14"/>
          <p:cNvSpPr txBox="1"/>
          <p:nvPr/>
        </p:nvSpPr>
        <p:spPr>
          <a:xfrm>
            <a:off x="423375" y="1915350"/>
            <a:ext cx="3827100" cy="2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/>
            </a:pPr>
            <a:r>
              <a:rPr lang="en" sz="1600" b="1" u="sng">
                <a:latin typeface="Roboto"/>
                <a:ea typeface="Roboto"/>
                <a:cs typeface="Roboto"/>
                <a:sym typeface="Roboto"/>
              </a:rPr>
              <a:t>Confusion Matrix: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It is used to describe the performance of the classifying model. The higher th diagonal value, the better is the model.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925" y="1763250"/>
            <a:ext cx="25527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5a09bad52_1_3"/>
          <p:cNvSpPr txBox="1"/>
          <p:nvPr/>
        </p:nvSpPr>
        <p:spPr>
          <a:xfrm>
            <a:off x="264875" y="251250"/>
            <a:ext cx="3827100" cy="46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1600" b="1" u="sng">
                <a:latin typeface="Roboto"/>
                <a:ea typeface="Roboto"/>
                <a:cs typeface="Roboto"/>
                <a:sym typeface="Roboto"/>
              </a:rPr>
              <a:t>Recall: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It is the fraction of the total number of relevant instances that were retrieved.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            Recall=TP/(TP+FN)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3.</a:t>
            </a:r>
            <a:r>
              <a:rPr lang="en" sz="1600" b="1" u="sng">
                <a:latin typeface="Roboto"/>
                <a:ea typeface="Roboto"/>
                <a:cs typeface="Roboto"/>
                <a:sym typeface="Roboto"/>
              </a:rPr>
              <a:t> Precision: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It is deﬁned as the fraction of the relevant instances among the instances retrieved.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        Precision=TP/(TP+FP)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g75a09bad52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918" y="80350"/>
            <a:ext cx="3168182" cy="23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75a09bad52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3750" y="2571750"/>
            <a:ext cx="3176301" cy="23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a09bad52_0_0"/>
          <p:cNvSpPr txBox="1">
            <a:spLocks noGrp="1"/>
          </p:cNvSpPr>
          <p:nvPr>
            <p:ph type="title" idx="4294967295"/>
          </p:nvPr>
        </p:nvSpPr>
        <p:spPr>
          <a:xfrm>
            <a:off x="423375" y="517450"/>
            <a:ext cx="47400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900"/>
              <a:t>Applications</a:t>
            </a:r>
            <a:endParaRPr sz="3900"/>
          </a:p>
        </p:txBody>
      </p:sp>
      <p:sp>
        <p:nvSpPr>
          <p:cNvPr id="232" name="Google Shape;232;g75a09bad52_0_0"/>
          <p:cNvSpPr txBox="1"/>
          <p:nvPr/>
        </p:nvSpPr>
        <p:spPr>
          <a:xfrm>
            <a:off x="423375" y="1915350"/>
            <a:ext cx="7813800" cy="2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❖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Deaf and Dumb people will be able to convey their thoughts with hand gestures without the need of a translator.</a:t>
            </a:r>
            <a:endParaRPr/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❖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Can be used to detect any kind of threat where sign language is being used to communicate, by analysing the suspected gestures.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❖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Sensor based glove can work even in dark and areas with high noise images.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 txBox="1">
            <a:spLocks noGrp="1"/>
          </p:cNvSpPr>
          <p:nvPr>
            <p:ph type="title" idx="4294967295"/>
          </p:nvPr>
        </p:nvSpPr>
        <p:spPr>
          <a:xfrm>
            <a:off x="423375" y="517450"/>
            <a:ext cx="47400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900"/>
              <a:t>Limitations</a:t>
            </a:r>
            <a:endParaRPr sz="3900"/>
          </a:p>
        </p:txBody>
      </p:sp>
      <p:sp>
        <p:nvSpPr>
          <p:cNvPr id="238" name="Google Shape;238;p15"/>
          <p:cNvSpPr txBox="1"/>
          <p:nvPr/>
        </p:nvSpPr>
        <p:spPr>
          <a:xfrm>
            <a:off x="423375" y="1911350"/>
            <a:ext cx="7813800" cy="20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❖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System will fail to work in accelerated motions.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❖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Image processing based implementation would fail in dark and when background is very similar to skin color.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❖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Complicated gestures involving motion cannot be identified.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 idx="4294967295"/>
          </p:nvPr>
        </p:nvSpPr>
        <p:spPr>
          <a:xfrm>
            <a:off x="423375" y="517450"/>
            <a:ext cx="47400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900"/>
              <a:t>Future Scope</a:t>
            </a:r>
            <a:endParaRPr sz="3900"/>
          </a:p>
        </p:txBody>
      </p:sp>
      <p:sp>
        <p:nvSpPr>
          <p:cNvPr id="244" name="Google Shape;244;p16"/>
          <p:cNvSpPr txBox="1"/>
          <p:nvPr/>
        </p:nvSpPr>
        <p:spPr>
          <a:xfrm>
            <a:off x="399925" y="1928000"/>
            <a:ext cx="7813800" cy="21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❖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Adjustment to count for system in motion.</a:t>
            </a:r>
            <a:endParaRPr/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❖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Converting the gestures into speech as well.</a:t>
            </a:r>
            <a:endParaRPr/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❖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Conversion of normal text into gestures for an effective 2-way communication.</a:t>
            </a:r>
            <a:endParaRPr/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❖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Identify complicated gestures involving two hands and motion.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❖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hand gestures to control and automate other devices.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900">
                <a:solidFill>
                  <a:srgbClr val="000000"/>
                </a:solidFill>
              </a:rPr>
              <a:t>References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4558100" y="290700"/>
            <a:ext cx="4449300" cy="4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Anuja V.Nair, Bindu.V, “A Review on Indian Sign Language Recognition”, International journal of computer applications, Vol. 73, pp: 22, (2013).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Meenakshi Panwar, “Hand Gesture Recognition based on Shape Parameters” International Conference on Computing, Communication and Application (ICCCA), pp: I-6, IEEE, (2012)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Machine Learning by Tom M. Mitchell, 1ed, 2017 (McGraw Hill Edu.).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rabicPeriod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Neural Networks by Brandon Garcia and Sigberto Alarcon Viesca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900"/>
              <a:t>Contents</a:t>
            </a:r>
            <a:endParaRPr sz="3900"/>
          </a:p>
        </p:txBody>
      </p:sp>
      <p:sp>
        <p:nvSpPr>
          <p:cNvPr id="95" name="Google Shape;95;p2"/>
          <p:cNvSpPr txBox="1"/>
          <p:nvPr/>
        </p:nvSpPr>
        <p:spPr>
          <a:xfrm>
            <a:off x="4841100" y="474750"/>
            <a:ext cx="35943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❖"/>
            </a:pPr>
            <a:r>
              <a:rPr lang="en"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21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❖"/>
            </a:pPr>
            <a:r>
              <a:rPr lang="en"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21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❖"/>
            </a:pPr>
            <a:r>
              <a:rPr lang="en"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sz="21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❖"/>
            </a:pPr>
            <a:r>
              <a:rPr lang="en"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sz="21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❖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Sequence of operations </a:t>
            </a:r>
            <a:endParaRPr sz="21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❖"/>
            </a:pPr>
            <a:r>
              <a:rPr lang="en"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21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❖"/>
            </a:pPr>
            <a:r>
              <a:rPr lang="en"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Applications</a:t>
            </a:r>
            <a:endParaRPr sz="21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❖"/>
            </a:pPr>
            <a:r>
              <a:rPr lang="en"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Limitations</a:t>
            </a:r>
            <a:endParaRPr sz="21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❖"/>
            </a:pPr>
            <a:r>
              <a:rPr lang="en"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21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❖"/>
            </a:pPr>
            <a:r>
              <a:rPr lang="en"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 sz="21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/>
          <p:nvPr/>
        </p:nvSpPr>
        <p:spPr>
          <a:xfrm>
            <a:off x="2228400" y="2111400"/>
            <a:ext cx="46872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lang="en" sz="53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YOU!!</a:t>
            </a:r>
            <a:endParaRPr sz="53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900"/>
              <a:t>Introduction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4752525" y="663000"/>
            <a:ext cx="4166400" cy="3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❖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Today there are almost 2 million people classified as deaf and dumb.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❖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People with hearing and speaking disability have to learn sign language to listen to others and to be heard by others.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❖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very difficult for people with hearing and speaking complications to communicate and express themselves to normal people.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Roboto"/>
              <a:buChar char="❖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They require a third person as translator who knows sign language.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800" y="1282825"/>
            <a:ext cx="1518726" cy="151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/>
          <p:nvPr/>
        </p:nvSpPr>
        <p:spPr>
          <a:xfrm>
            <a:off x="428925" y="2801550"/>
            <a:ext cx="16365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Deaf-Mute Individual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4593975" y="2776200"/>
            <a:ext cx="16365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Human Translator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276525" y="236250"/>
            <a:ext cx="50067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" sz="37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Problem Statement</a:t>
            </a:r>
            <a:endParaRPr sz="37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390750" y="3863050"/>
            <a:ext cx="83625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❖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bridge the communication gap between normal and deaf-mute individual by providing an automatic translation system.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1" name="Google Shape;111;p4"/>
          <p:cNvGrpSpPr/>
          <p:nvPr/>
        </p:nvGrpSpPr>
        <p:grpSpPr>
          <a:xfrm>
            <a:off x="4762088" y="1215375"/>
            <a:ext cx="1375650" cy="1653600"/>
            <a:chOff x="4780400" y="1367788"/>
            <a:chExt cx="1375650" cy="1653600"/>
          </a:xfrm>
        </p:grpSpPr>
        <p:sp>
          <p:nvSpPr>
            <p:cNvPr id="112" name="Google Shape;112;p4"/>
            <p:cNvSpPr/>
            <p:nvPr/>
          </p:nvSpPr>
          <p:spPr>
            <a:xfrm>
              <a:off x="4888325" y="1367788"/>
              <a:ext cx="1159800" cy="16536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3" name="Google Shape;113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80400" y="1506763"/>
              <a:ext cx="1375650" cy="1375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4"/>
          <p:cNvGrpSpPr/>
          <p:nvPr/>
        </p:nvGrpSpPr>
        <p:grpSpPr>
          <a:xfrm>
            <a:off x="2726574" y="1376509"/>
            <a:ext cx="1277779" cy="1231105"/>
            <a:chOff x="2620050" y="1063050"/>
            <a:chExt cx="1636500" cy="1653600"/>
          </a:xfrm>
        </p:grpSpPr>
        <p:sp>
          <p:nvSpPr>
            <p:cNvPr id="115" name="Google Shape;115;p4"/>
            <p:cNvSpPr/>
            <p:nvPr/>
          </p:nvSpPr>
          <p:spPr>
            <a:xfrm>
              <a:off x="2620050" y="1063050"/>
              <a:ext cx="1636500" cy="16536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6" name="Google Shape;116;p4"/>
            <p:cNvPicPr preferRelativeResize="0"/>
            <p:nvPr/>
          </p:nvPicPr>
          <p:blipFill rotWithShape="1">
            <a:blip r:embed="rId5">
              <a:alphaModFix/>
            </a:blip>
            <a:srcRect r="33901" b="34374"/>
            <a:stretch/>
          </p:blipFill>
          <p:spPr>
            <a:xfrm>
              <a:off x="2620050" y="1120700"/>
              <a:ext cx="1636500" cy="15273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04475" y="1232700"/>
            <a:ext cx="1518726" cy="151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7104463" y="2694175"/>
            <a:ext cx="16365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Normal Individual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2511450" y="2607625"/>
            <a:ext cx="16365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Sign Language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p4"/>
          <p:cNvCxnSpPr/>
          <p:nvPr/>
        </p:nvCxnSpPr>
        <p:spPr>
          <a:xfrm flipH="1">
            <a:off x="2098050" y="2082275"/>
            <a:ext cx="537000" cy="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1" name="Google Shape;121;p4"/>
          <p:cNvCxnSpPr/>
          <p:nvPr/>
        </p:nvCxnSpPr>
        <p:spPr>
          <a:xfrm rot="10800000">
            <a:off x="4147950" y="2103388"/>
            <a:ext cx="58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2" name="Google Shape;122;p4"/>
          <p:cNvCxnSpPr/>
          <p:nvPr/>
        </p:nvCxnSpPr>
        <p:spPr>
          <a:xfrm rot="10800000">
            <a:off x="6162375" y="2081675"/>
            <a:ext cx="785100" cy="1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800" y="1282825"/>
            <a:ext cx="1518726" cy="151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/>
        </p:nvSpPr>
        <p:spPr>
          <a:xfrm>
            <a:off x="428913" y="2801550"/>
            <a:ext cx="16365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Deaf-Mute Individual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276525" y="236250"/>
            <a:ext cx="50067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" sz="3700" b="1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Solution</a:t>
            </a:r>
            <a:endParaRPr sz="37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324775" y="3586725"/>
            <a:ext cx="8362500" cy="13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❖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make a sign language recognition and translation system that seamlessly converts sign language to text and speech.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❖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detect hand gestures from camera and classify them into English phrases.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❖"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classify hand gestures based on sensor data received from stress sensors attached on a wearable glove.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04475" y="1232700"/>
            <a:ext cx="1518726" cy="151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7104463" y="2694175"/>
            <a:ext cx="16365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Normal Individual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3138062" y="2725925"/>
            <a:ext cx="13692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Sign </a:t>
            </a:r>
            <a:endParaRPr sz="1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Language</a:t>
            </a:r>
            <a:endParaRPr sz="1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" name="Google Shape;134;p5"/>
          <p:cNvCxnSpPr/>
          <p:nvPr/>
        </p:nvCxnSpPr>
        <p:spPr>
          <a:xfrm rot="10800000">
            <a:off x="2127300" y="1936975"/>
            <a:ext cx="729000" cy="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135" name="Google Shape;135;p5"/>
          <p:cNvGrpSpPr/>
          <p:nvPr/>
        </p:nvGrpSpPr>
        <p:grpSpPr>
          <a:xfrm>
            <a:off x="3044850" y="1206700"/>
            <a:ext cx="3061500" cy="1518600"/>
            <a:chOff x="3044850" y="1206700"/>
            <a:chExt cx="3061500" cy="1518600"/>
          </a:xfrm>
        </p:grpSpPr>
        <p:sp>
          <p:nvSpPr>
            <p:cNvPr id="136" name="Google Shape;136;p5"/>
            <p:cNvSpPr/>
            <p:nvPr/>
          </p:nvSpPr>
          <p:spPr>
            <a:xfrm>
              <a:off x="3044850" y="1206700"/>
              <a:ext cx="3061500" cy="15186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" name="Google Shape;137;p5"/>
            <p:cNvGrpSpPr/>
            <p:nvPr/>
          </p:nvGrpSpPr>
          <p:grpSpPr>
            <a:xfrm>
              <a:off x="3259974" y="1376509"/>
              <a:ext cx="1277779" cy="1231105"/>
              <a:chOff x="2620050" y="1063050"/>
              <a:chExt cx="1636500" cy="1653600"/>
            </a:xfrm>
          </p:grpSpPr>
          <p:sp>
            <p:nvSpPr>
              <p:cNvPr id="138" name="Google Shape;138;p5"/>
              <p:cNvSpPr/>
              <p:nvPr/>
            </p:nvSpPr>
            <p:spPr>
              <a:xfrm>
                <a:off x="2620050" y="1063050"/>
                <a:ext cx="1636500" cy="165360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cap="flat" cmpd="sng">
                <a:solidFill>
                  <a:srgbClr val="42424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9" name="Google Shape;139;p5"/>
              <p:cNvPicPr preferRelativeResize="0"/>
              <p:nvPr/>
            </p:nvPicPr>
            <p:blipFill rotWithShape="1">
              <a:blip r:embed="rId4">
                <a:alphaModFix/>
              </a:blip>
              <a:srcRect r="33901" b="34374"/>
              <a:stretch/>
            </p:blipFill>
            <p:spPr>
              <a:xfrm>
                <a:off x="2620050" y="1120700"/>
                <a:ext cx="1636500" cy="15273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0" name="Google Shape;140;p5"/>
            <p:cNvGrpSpPr/>
            <p:nvPr/>
          </p:nvGrpSpPr>
          <p:grpSpPr>
            <a:xfrm>
              <a:off x="4629263" y="1447550"/>
              <a:ext cx="1225738" cy="1089000"/>
              <a:chOff x="4939475" y="1605175"/>
              <a:chExt cx="1225738" cy="1089000"/>
            </a:xfrm>
          </p:grpSpPr>
          <p:sp>
            <p:nvSpPr>
              <p:cNvPr id="141" name="Google Shape;141;p5"/>
              <p:cNvSpPr/>
              <p:nvPr/>
            </p:nvSpPr>
            <p:spPr>
              <a:xfrm>
                <a:off x="4939475" y="1605175"/>
                <a:ext cx="1221600" cy="1089000"/>
              </a:xfrm>
              <a:prstGeom prst="roundRect">
                <a:avLst>
                  <a:gd name="adj" fmla="val 16667"/>
                </a:avLst>
              </a:prstGeom>
              <a:solidFill>
                <a:srgbClr val="D9D9D9"/>
              </a:solidFill>
              <a:ln w="9525" cap="flat" cmpd="sng">
                <a:solidFill>
                  <a:srgbClr val="42424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42" name="Google Shape;142;p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943613" y="1624938"/>
                <a:ext cx="1221600" cy="10494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3" name="Google Shape;143;p5"/>
          <p:cNvSpPr txBox="1"/>
          <p:nvPr/>
        </p:nvSpPr>
        <p:spPr>
          <a:xfrm>
            <a:off x="4633750" y="2725925"/>
            <a:ext cx="13692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Translation System</a:t>
            </a:r>
            <a:endParaRPr sz="1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4307100" y="2842482"/>
            <a:ext cx="5370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21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" name="Google Shape;145;p5"/>
          <p:cNvCxnSpPr/>
          <p:nvPr/>
        </p:nvCxnSpPr>
        <p:spPr>
          <a:xfrm rot="10800000">
            <a:off x="6240913" y="1962700"/>
            <a:ext cx="729000" cy="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573975" y="1318650"/>
            <a:ext cx="3456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900">
                <a:solidFill>
                  <a:srgbClr val="000000"/>
                </a:solidFill>
              </a:rPr>
              <a:t>Methodology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4765200" y="1367700"/>
            <a:ext cx="4166400" cy="24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❖"/>
            </a:pPr>
            <a:r>
              <a:rPr lang="en"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Image Processing</a:t>
            </a:r>
            <a:endParaRPr sz="21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❖"/>
            </a:pPr>
            <a:r>
              <a:rPr lang="en"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Deep Learning (CNN)</a:t>
            </a:r>
            <a:endParaRPr sz="21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900">
                <a:solidFill>
                  <a:srgbClr val="000000"/>
                </a:solidFill>
              </a:rPr>
              <a:t>Image Processing</a:t>
            </a:r>
            <a:endParaRPr sz="3900">
              <a:solidFill>
                <a:srgbClr val="000000"/>
              </a:solidFill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4723850" y="535050"/>
            <a:ext cx="4166400" cy="20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❖"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Used OpenCV to create hand histogram, to separate hand gestures from the background.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❖"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processed frame is then fed to the CNN model that predicts the output.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1657" y="3531912"/>
            <a:ext cx="879075" cy="10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5400" y="3610288"/>
            <a:ext cx="925975" cy="9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791675" y="1338425"/>
            <a:ext cx="3555900" cy="20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900">
                <a:solidFill>
                  <a:srgbClr val="000000"/>
                </a:solidFill>
              </a:rPr>
              <a:t>Convolutional Neural Network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4694175" y="347703"/>
            <a:ext cx="4166400" cy="26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❖"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used Keras, a python framework to implement our Deep Learning Model.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❖"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Dataset consisted of 24,000 gray scale images (50x50) for each class.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❖"/>
            </a:pPr>
            <a:r>
              <a:rPr lang="en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Our CNN model consists 5 layers (3 convolutional layers, 2 fully connected layers) 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l="-4710" t="-9740" r="4708" b="9738"/>
          <a:stretch/>
        </p:blipFill>
        <p:spPr>
          <a:xfrm>
            <a:off x="5084800" y="4045562"/>
            <a:ext cx="1661151" cy="4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3575" y="3823450"/>
            <a:ext cx="925975" cy="9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9"/>
          <p:cNvGrpSpPr/>
          <p:nvPr/>
        </p:nvGrpSpPr>
        <p:grpSpPr>
          <a:xfrm>
            <a:off x="5181802" y="1965725"/>
            <a:ext cx="1057591" cy="1066182"/>
            <a:chOff x="4333913" y="545288"/>
            <a:chExt cx="944025" cy="944025"/>
          </a:xfrm>
        </p:grpSpPr>
        <p:sp>
          <p:nvSpPr>
            <p:cNvPr id="173" name="Google Shape;173;p9"/>
            <p:cNvSpPr/>
            <p:nvPr/>
          </p:nvSpPr>
          <p:spPr>
            <a:xfrm>
              <a:off x="4404525" y="625950"/>
              <a:ext cx="802800" cy="7827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4" name="Google Shape;174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33913" y="545288"/>
              <a:ext cx="944025" cy="944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9"/>
          <p:cNvSpPr txBox="1"/>
          <p:nvPr/>
        </p:nvSpPr>
        <p:spPr>
          <a:xfrm>
            <a:off x="285424" y="72600"/>
            <a:ext cx="7545824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" sz="3900" b="1">
                <a:latin typeface="Maven Pro"/>
                <a:ea typeface="Maven Pro"/>
                <a:cs typeface="Maven Pro"/>
                <a:sym typeface="Maven Pro"/>
              </a:rPr>
              <a:t>Sequence of Operations</a:t>
            </a:r>
            <a:endParaRPr sz="3900" b="1" i="0" u="none" strike="noStrike" cap="non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5102427" y="3197005"/>
            <a:ext cx="1170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CNN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2817870" y="3263851"/>
            <a:ext cx="12828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Histogram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" name="Google Shape;178;p9"/>
          <p:cNvCxnSpPr/>
          <p:nvPr/>
        </p:nvCxnSpPr>
        <p:spPr>
          <a:xfrm>
            <a:off x="2007993" y="2577954"/>
            <a:ext cx="592200" cy="11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9" name="Google Shape;179;p9"/>
          <p:cNvSpPr txBox="1"/>
          <p:nvPr/>
        </p:nvSpPr>
        <p:spPr>
          <a:xfrm>
            <a:off x="361207" y="3189899"/>
            <a:ext cx="11706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Hand Gesture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9549" y="1953601"/>
            <a:ext cx="1441550" cy="106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38495" y="1955788"/>
            <a:ext cx="1441551" cy="10761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9"/>
          <p:cNvCxnSpPr/>
          <p:nvPr/>
        </p:nvCxnSpPr>
        <p:spPr>
          <a:xfrm>
            <a:off x="4435859" y="2542732"/>
            <a:ext cx="592200" cy="11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3" name="Google Shape;183;p9"/>
          <p:cNvCxnSpPr/>
          <p:nvPr/>
        </p:nvCxnSpPr>
        <p:spPr>
          <a:xfrm>
            <a:off x="6446703" y="2548582"/>
            <a:ext cx="592200" cy="11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84" name="Google Shape;184;p9"/>
          <p:cNvGrpSpPr/>
          <p:nvPr/>
        </p:nvGrpSpPr>
        <p:grpSpPr>
          <a:xfrm>
            <a:off x="7343219" y="2042351"/>
            <a:ext cx="931489" cy="891728"/>
            <a:chOff x="6809819" y="2349327"/>
            <a:chExt cx="931489" cy="891104"/>
          </a:xfrm>
        </p:grpSpPr>
        <p:sp>
          <p:nvSpPr>
            <p:cNvPr id="185" name="Google Shape;185;p9"/>
            <p:cNvSpPr/>
            <p:nvPr/>
          </p:nvSpPr>
          <p:spPr>
            <a:xfrm>
              <a:off x="6809819" y="2349327"/>
              <a:ext cx="931489" cy="891104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42424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9"/>
            <p:cNvSpPr txBox="1"/>
            <p:nvPr/>
          </p:nvSpPr>
          <p:spPr>
            <a:xfrm>
              <a:off x="7056713" y="2403975"/>
              <a:ext cx="437700" cy="78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" sz="40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4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7" name="Google Shape;187;p9"/>
          <p:cNvSpPr txBox="1"/>
          <p:nvPr/>
        </p:nvSpPr>
        <p:spPr>
          <a:xfrm>
            <a:off x="7241150" y="2939670"/>
            <a:ext cx="11706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Identified Symbol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Microsoft Office PowerPoint</Application>
  <PresentationFormat>On-screen Show (16:9)</PresentationFormat>
  <Paragraphs>89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Lato</vt:lpstr>
      <vt:lpstr>Roboto</vt:lpstr>
      <vt:lpstr>Raleway</vt:lpstr>
      <vt:lpstr>Maven Pro</vt:lpstr>
      <vt:lpstr>Arial</vt:lpstr>
      <vt:lpstr>Merriweather</vt:lpstr>
      <vt:lpstr>Comic Sans MS</vt:lpstr>
      <vt:lpstr>Streamline</vt:lpstr>
      <vt:lpstr>PowerPoint Presentation</vt:lpstr>
      <vt:lpstr>Contents</vt:lpstr>
      <vt:lpstr>Introduction</vt:lpstr>
      <vt:lpstr>PowerPoint Presentation</vt:lpstr>
      <vt:lpstr>PowerPoint Presentation</vt:lpstr>
      <vt:lpstr>Methodology</vt:lpstr>
      <vt:lpstr>Image Processing</vt:lpstr>
      <vt:lpstr>Convolutional Neural Network </vt:lpstr>
      <vt:lpstr>PowerPoint Presentation</vt:lpstr>
      <vt:lpstr>DEMO (SOFTWARE)</vt:lpstr>
      <vt:lpstr>Software in working</vt:lpstr>
      <vt:lpstr>Translating to Single Characters</vt:lpstr>
      <vt:lpstr>Concatenation of Characters</vt:lpstr>
      <vt:lpstr>Results</vt:lpstr>
      <vt:lpstr>PowerPoint Presentation</vt:lpstr>
      <vt:lpstr>Applications</vt:lpstr>
      <vt:lpstr>Limitations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</dc:creator>
  <cp:lastModifiedBy>Abhinav</cp:lastModifiedBy>
  <cp:revision>1</cp:revision>
  <dcterms:modified xsi:type="dcterms:W3CDTF">2019-11-27T06:19:26Z</dcterms:modified>
</cp:coreProperties>
</file>