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4" r:id="rId11"/>
    <p:sldId id="265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632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E0BC4-A845-44F2-829F-B5EC29EBA205}" type="datetimeFigureOut">
              <a:rPr lang="en-IN" smtClean="0"/>
              <a:t>09-07-2024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660A-7A5D-49A5-803A-DAA607A712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306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E0BC4-A845-44F2-829F-B5EC29EBA205}" type="datetimeFigureOut">
              <a:rPr lang="en-IN" smtClean="0"/>
              <a:t>09-07-2024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660A-7A5D-49A5-803A-DAA607A712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386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E0BC4-A845-44F2-829F-B5EC29EBA205}" type="datetimeFigureOut">
              <a:rPr lang="en-IN" smtClean="0"/>
              <a:t>09-07-2024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660A-7A5D-49A5-803A-DAA607A712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64773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E0BC4-A845-44F2-829F-B5EC29EBA205}" type="datetimeFigureOut">
              <a:rPr lang="en-IN" smtClean="0"/>
              <a:t>09-07-2024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660A-7A5D-49A5-803A-DAA607A71257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10683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E0BC4-A845-44F2-829F-B5EC29EBA205}" type="datetimeFigureOut">
              <a:rPr lang="en-IN" smtClean="0"/>
              <a:t>09-07-2024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660A-7A5D-49A5-803A-DAA607A712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10869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E0BC4-A845-44F2-829F-B5EC29EBA205}" type="datetimeFigureOut">
              <a:rPr lang="en-IN" smtClean="0"/>
              <a:t>09-07-2024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660A-7A5D-49A5-803A-DAA607A712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88623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E0BC4-A845-44F2-829F-B5EC29EBA205}" type="datetimeFigureOut">
              <a:rPr lang="en-IN" smtClean="0"/>
              <a:t>09-07-2024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660A-7A5D-49A5-803A-DAA607A712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10644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E0BC4-A845-44F2-829F-B5EC29EBA205}" type="datetimeFigureOut">
              <a:rPr lang="en-IN" smtClean="0"/>
              <a:t>09-07-2024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660A-7A5D-49A5-803A-DAA607A712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52705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E0BC4-A845-44F2-829F-B5EC29EBA205}" type="datetimeFigureOut">
              <a:rPr lang="en-IN" smtClean="0"/>
              <a:t>09-07-2024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660A-7A5D-49A5-803A-DAA607A712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6568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E0BC4-A845-44F2-829F-B5EC29EBA205}" type="datetimeFigureOut">
              <a:rPr lang="en-IN" smtClean="0"/>
              <a:t>09-07-2024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660A-7A5D-49A5-803A-DAA607A712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1385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E0BC4-A845-44F2-829F-B5EC29EBA205}" type="datetimeFigureOut">
              <a:rPr lang="en-IN" smtClean="0"/>
              <a:t>09-07-2024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660A-7A5D-49A5-803A-DAA607A712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675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E0BC4-A845-44F2-829F-B5EC29EBA205}" type="datetimeFigureOut">
              <a:rPr lang="en-IN" smtClean="0"/>
              <a:t>09-07-2024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660A-7A5D-49A5-803A-DAA607A712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0205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E0BC4-A845-44F2-829F-B5EC29EBA205}" type="datetimeFigureOut">
              <a:rPr lang="en-IN" smtClean="0"/>
              <a:t>09-07-2024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660A-7A5D-49A5-803A-DAA607A712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4630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E0BC4-A845-44F2-829F-B5EC29EBA205}" type="datetimeFigureOut">
              <a:rPr lang="en-IN" smtClean="0"/>
              <a:t>09-07-2024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660A-7A5D-49A5-803A-DAA607A712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753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E0BC4-A845-44F2-829F-B5EC29EBA205}" type="datetimeFigureOut">
              <a:rPr lang="en-IN" smtClean="0"/>
              <a:t>09-07-2024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660A-7A5D-49A5-803A-DAA607A712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9252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E0BC4-A845-44F2-829F-B5EC29EBA205}" type="datetimeFigureOut">
              <a:rPr lang="en-IN" smtClean="0"/>
              <a:t>09-07-2024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660A-7A5D-49A5-803A-DAA607A712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5742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E0BC4-A845-44F2-829F-B5EC29EBA205}" type="datetimeFigureOut">
              <a:rPr lang="en-IN" smtClean="0"/>
              <a:t>09-07-2024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660A-7A5D-49A5-803A-DAA607A712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4742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8E0BC4-A845-44F2-829F-B5EC29EBA205}" type="datetimeFigureOut">
              <a:rPr lang="en-IN" smtClean="0"/>
              <a:t>09-07-2024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F3660A-7A5D-49A5-803A-DAA607A712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55640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CFB3F-3729-441E-604D-33434B009E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6838"/>
            <a:ext cx="9144000" cy="2387600"/>
          </a:xfrm>
        </p:spPr>
        <p:txBody>
          <a:bodyPr>
            <a:normAutofit/>
          </a:bodyPr>
          <a:lstStyle/>
          <a:p>
            <a:r>
              <a:rPr lang="en-IN" sz="4000" b="1" i="0" u="none" strike="noStrike" baseline="0" dirty="0">
                <a:latin typeface="TimesNewRomanPS-BoldMT"/>
              </a:rPr>
              <a:t>ELECTION RESULTS ANALYSIS</a:t>
            </a:r>
            <a:endParaRPr lang="en-IN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FB1503-F92C-9CE7-E591-2B539340C2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pPr algn="l"/>
            <a:r>
              <a:rPr lang="en-IN" sz="1800" b="0" i="1" u="none" strike="noStrike" baseline="0" dirty="0">
                <a:latin typeface="TimesNewRomanPS-ItalicMT"/>
              </a:rPr>
              <a:t>Submitted by</a:t>
            </a:r>
          </a:p>
          <a:p>
            <a:pPr algn="l"/>
            <a:r>
              <a:rPr lang="en-IN" sz="1800" b="1" i="0" u="none" strike="noStrike" baseline="0" dirty="0">
                <a:latin typeface="TimesNewRomanPS-BoldMT"/>
              </a:rPr>
              <a:t>AAKARSH SHARMA (RA2111003011483)</a:t>
            </a:r>
          </a:p>
          <a:p>
            <a:pPr algn="l"/>
            <a:r>
              <a:rPr lang="en-IN" sz="1800" b="1" i="0" u="none" strike="noStrike" baseline="0" dirty="0">
                <a:latin typeface="TimesNewRomanPS-BoldMT"/>
              </a:rPr>
              <a:t>KARAN GANGWANI (RA2111003011515)</a:t>
            </a:r>
          </a:p>
          <a:p>
            <a:pPr algn="l"/>
            <a:r>
              <a:rPr lang="en-IN" sz="1800" b="1" i="0" u="none" strike="noStrike" baseline="0" dirty="0">
                <a:latin typeface="TimesNewRomanPS-BoldMT"/>
              </a:rPr>
              <a:t>BHAVIKA RUSTAGI (RA2111003011556)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65952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2EAE8D19-E8F0-4E31-D9BC-871E389A7E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875" y="1254013"/>
            <a:ext cx="11678250" cy="4349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7849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EB1472A8-E348-037C-4A04-69F6E4ADCA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926" y="1635033"/>
            <a:ext cx="11640148" cy="3587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0918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CC7BDB9-CBBE-E434-02F5-85CB198C8C6A}"/>
              </a:ext>
            </a:extLst>
          </p:cNvPr>
          <p:cNvSpPr txBox="1"/>
          <p:nvPr/>
        </p:nvSpPr>
        <p:spPr>
          <a:xfrm>
            <a:off x="406400" y="450334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i="0" u="none" strike="noStrike" baseline="0" dirty="0">
                <a:latin typeface="Calibri-Bold"/>
              </a:rPr>
              <a:t>RESULTS/OUTCOMES:</a:t>
            </a:r>
            <a:endParaRPr lang="en-IN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3A0AC7-D786-C01F-73D9-8BE50A6954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8076" y="692009"/>
            <a:ext cx="6002455" cy="5473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5513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D8612A0-832F-F114-6EA0-140C7EE51B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2092" y="445078"/>
            <a:ext cx="6327815" cy="6119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7835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6AE3BABB-5136-7D25-3E34-73F3B9C697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262217" y="-1450514"/>
            <a:ext cx="3667566" cy="9759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7973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548C768-B21D-93D7-BD09-1A34A0944C05}"/>
              </a:ext>
            </a:extLst>
          </p:cNvPr>
          <p:cNvSpPr txBox="1"/>
          <p:nvPr/>
        </p:nvSpPr>
        <p:spPr>
          <a:xfrm>
            <a:off x="304800" y="335845"/>
            <a:ext cx="10045700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3600" b="1" i="0" u="none" strike="noStrike" baseline="0" dirty="0">
                <a:latin typeface="Calibri-Bold"/>
              </a:rPr>
              <a:t>Conclusion</a:t>
            </a:r>
          </a:p>
          <a:p>
            <a:pPr algn="l"/>
            <a:r>
              <a:rPr lang="en-US" sz="1800" b="0" i="0" u="none" strike="noStrike" baseline="0" dirty="0">
                <a:latin typeface="Calibri" panose="020F0502020204030204" pitchFamily="34" charset="0"/>
              </a:rPr>
              <a:t>The clustering analysis of Lok Sabha election results using machine learning algorithms offers</a:t>
            </a:r>
          </a:p>
          <a:p>
            <a:pPr algn="l"/>
            <a:r>
              <a:rPr lang="en-US" sz="1800" b="0" i="0" u="none" strike="noStrike" baseline="0" dirty="0">
                <a:latin typeface="Calibri" panose="020F0502020204030204" pitchFamily="34" charset="0"/>
              </a:rPr>
              <a:t>a robust approach to uncovering intricate patterns in voter behavior and electoral outcomes.</a:t>
            </a:r>
          </a:p>
          <a:p>
            <a:pPr algn="l"/>
            <a:r>
              <a:rPr lang="en-US" sz="1800" b="0" i="0" u="none" strike="noStrike" baseline="0" dirty="0">
                <a:latin typeface="Calibri" panose="020F0502020204030204" pitchFamily="34" charset="0"/>
              </a:rPr>
              <a:t>By integrating electoral data with demographic and socio-economic variables, this study</a:t>
            </a:r>
          </a:p>
          <a:p>
            <a:pPr algn="l"/>
            <a:r>
              <a:rPr lang="en-US" sz="1800" b="0" i="0" u="none" strike="noStrike" baseline="0" dirty="0">
                <a:latin typeface="Calibri" panose="020F0502020204030204" pitchFamily="34" charset="0"/>
              </a:rPr>
              <a:t>provides a nuanced understanding of the factors that influence election results across</a:t>
            </a:r>
          </a:p>
          <a:p>
            <a:pPr algn="l"/>
            <a:r>
              <a:rPr lang="en-IN" sz="1800" b="0" i="0" u="none" strike="noStrike" baseline="0" dirty="0">
                <a:latin typeface="Calibri" panose="020F0502020204030204" pitchFamily="34" charset="0"/>
              </a:rPr>
              <a:t>different constituencies.</a:t>
            </a:r>
          </a:p>
          <a:p>
            <a:pPr algn="l"/>
            <a:r>
              <a:rPr lang="en-US" sz="1800" b="0" i="0" u="none" strike="noStrike" baseline="0" dirty="0">
                <a:latin typeface="Calibri" panose="020F0502020204030204" pitchFamily="34" charset="0"/>
              </a:rPr>
              <a:t>The implementation of clustering algorithms such as K-means, DBSCAN, and hierarchical</a:t>
            </a:r>
          </a:p>
          <a:p>
            <a:pPr algn="l"/>
            <a:r>
              <a:rPr lang="en-US" sz="1800" b="0" i="0" u="none" strike="noStrike" baseline="0" dirty="0">
                <a:latin typeface="Calibri" panose="020F0502020204030204" pitchFamily="34" charset="0"/>
              </a:rPr>
              <a:t>clustering has demonstrated the potential to group constituencies based on similar voting</a:t>
            </a:r>
          </a:p>
          <a:p>
            <a:pPr algn="l"/>
            <a:r>
              <a:rPr lang="en-US" sz="1800" b="0" i="0" u="none" strike="noStrike" baseline="0" dirty="0">
                <a:latin typeface="Calibri" panose="020F0502020204030204" pitchFamily="34" charset="0"/>
              </a:rPr>
              <a:t>patterns and demographic characteristics. These clusters reveal regional political dynamics</a:t>
            </a:r>
          </a:p>
          <a:p>
            <a:pPr algn="l"/>
            <a:r>
              <a:rPr lang="en-US" sz="1800" b="0" i="0" u="none" strike="noStrike" baseline="0" dirty="0">
                <a:latin typeface="Calibri" panose="020F0502020204030204" pitchFamily="34" charset="0"/>
              </a:rPr>
              <a:t>and highlight the importance of factors like literacy rate, urbanization, and socio-economic</a:t>
            </a:r>
          </a:p>
          <a:p>
            <a:pPr algn="l"/>
            <a:r>
              <a:rPr lang="en-US" sz="1800" b="0" i="0" u="none" strike="noStrike" baseline="0" dirty="0">
                <a:latin typeface="Calibri" panose="020F0502020204030204" pitchFamily="34" charset="0"/>
              </a:rPr>
              <a:t>status in shaping electoral behavior.</a:t>
            </a:r>
          </a:p>
          <a:p>
            <a:pPr algn="l"/>
            <a:r>
              <a:rPr lang="en-US" sz="1800" b="0" i="0" u="none" strike="noStrike" baseline="0" dirty="0">
                <a:latin typeface="Calibri" panose="020F0502020204030204" pitchFamily="34" charset="0"/>
              </a:rPr>
              <a:t>The study's findings have significant applications in various domains, including political</a:t>
            </a:r>
          </a:p>
          <a:p>
            <a:pPr algn="l"/>
            <a:r>
              <a:rPr lang="en-US" sz="1800" b="0" i="0" u="none" strike="noStrike" baseline="0" dirty="0">
                <a:latin typeface="Calibri" panose="020F0502020204030204" pitchFamily="34" charset="0"/>
              </a:rPr>
              <a:t>strategy, policy formulation, academic research, media reporting, voter engagement, and</a:t>
            </a:r>
          </a:p>
          <a:p>
            <a:pPr algn="l"/>
            <a:r>
              <a:rPr lang="en-US" sz="1800" b="0" i="0" u="none" strike="noStrike" baseline="0" dirty="0">
                <a:latin typeface="Calibri" panose="020F0502020204030204" pitchFamily="34" charset="0"/>
              </a:rPr>
              <a:t>market research. Political parties can tailor their campaign strategies more effectively,</a:t>
            </a:r>
          </a:p>
          <a:p>
            <a:pPr algn="l"/>
            <a:r>
              <a:rPr lang="en-US" sz="1800" b="0" i="0" u="none" strike="noStrike" baseline="0" dirty="0">
                <a:latin typeface="Calibri" panose="020F0502020204030204" pitchFamily="34" charset="0"/>
              </a:rPr>
              <a:t>policymakers can develop targeted interventions, and researchers can gain deeper insights</a:t>
            </a:r>
          </a:p>
          <a:p>
            <a:pPr algn="l"/>
            <a:r>
              <a:rPr lang="en-IN" sz="1800" b="0" i="0" u="none" strike="noStrike" baseline="0" dirty="0">
                <a:latin typeface="Calibri" panose="020F0502020204030204" pitchFamily="34" charset="0"/>
              </a:rPr>
              <a:t>into electoral trends.</a:t>
            </a:r>
          </a:p>
          <a:p>
            <a:pPr algn="l"/>
            <a:r>
              <a:rPr lang="en-US" sz="1800" b="0" i="0" u="none" strike="noStrike" baseline="0" dirty="0">
                <a:latin typeface="Calibri" panose="020F0502020204030204" pitchFamily="34" charset="0"/>
              </a:rPr>
              <a:t>However, the analysis also faces several challenges, including data quality, feature selection,</a:t>
            </a:r>
          </a:p>
          <a:p>
            <a:pPr algn="l"/>
            <a:r>
              <a:rPr lang="en-US" sz="1800" b="0" i="0" u="none" strike="noStrike" baseline="0" dirty="0">
                <a:latin typeface="Calibri" panose="020F0502020204030204" pitchFamily="34" charset="0"/>
              </a:rPr>
              <a:t>high dimensionality, algorithm selection, cluster interpretation, evolving data, and ethical</a:t>
            </a:r>
          </a:p>
          <a:p>
            <a:pPr algn="l"/>
            <a:r>
              <a:rPr lang="en-US" sz="1800" b="0" i="0" u="none" strike="noStrike" baseline="0" dirty="0">
                <a:latin typeface="Calibri" panose="020F0502020204030204" pitchFamily="34" charset="0"/>
              </a:rPr>
              <a:t>concerns. Addressing these challenges through data cleaning, feature engineering,</a:t>
            </a:r>
          </a:p>
          <a:p>
            <a:pPr algn="l"/>
            <a:r>
              <a:rPr lang="en-US" sz="1800" b="0" i="0" u="none" strike="noStrike" baseline="0" dirty="0">
                <a:latin typeface="Calibri" panose="020F0502020204030204" pitchFamily="34" charset="0"/>
              </a:rPr>
              <a:t>dimensionality reduction, parameter tuning, expert consultation, incremental learning, and</a:t>
            </a:r>
          </a:p>
          <a:p>
            <a:pPr algn="l"/>
            <a:r>
              <a:rPr lang="en-US" sz="1800" b="0" i="0" u="none" strike="noStrike" baseline="0" dirty="0">
                <a:latin typeface="Calibri" panose="020F0502020204030204" pitchFamily="34" charset="0"/>
              </a:rPr>
              <a:t>ethical practices ensures the reliability and relevance of the clustering results.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69537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2347A0C-461F-3D90-A3EE-D1513F98CCC2}"/>
              </a:ext>
            </a:extLst>
          </p:cNvPr>
          <p:cNvSpPr txBox="1"/>
          <p:nvPr/>
        </p:nvSpPr>
        <p:spPr>
          <a:xfrm>
            <a:off x="398971" y="458002"/>
            <a:ext cx="6094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i="0" u="none" strike="noStrike" baseline="0" dirty="0">
                <a:latin typeface="Calibri-Bold"/>
              </a:rPr>
              <a:t>ABSTRACT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A9038E-63D5-C2C6-6E31-ADEA64AD693C}"/>
              </a:ext>
            </a:extLst>
          </p:cNvPr>
          <p:cNvSpPr txBox="1"/>
          <p:nvPr/>
        </p:nvSpPr>
        <p:spPr>
          <a:xfrm>
            <a:off x="398971" y="827334"/>
            <a:ext cx="11163371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0" u="none" strike="noStrike" baseline="0" dirty="0">
                <a:latin typeface="Calibri" panose="020F0502020204030204" pitchFamily="34" charset="0"/>
              </a:rPr>
              <a:t>The study focuses on the application of various clustering algorithms to analyze the Lok</a:t>
            </a:r>
          </a:p>
          <a:p>
            <a:pPr algn="l"/>
            <a:r>
              <a:rPr lang="en-US" sz="1800" b="0" i="0" u="none" strike="noStrike" baseline="0" dirty="0">
                <a:latin typeface="Calibri" panose="020F0502020204030204" pitchFamily="34" charset="0"/>
              </a:rPr>
              <a:t>Sabha election results from the Election Commission of India. The primary objective is to</a:t>
            </a:r>
          </a:p>
          <a:p>
            <a:pPr algn="l"/>
            <a:r>
              <a:rPr lang="en-US" sz="1800" b="0" i="0" u="none" strike="noStrike" baseline="0" dirty="0">
                <a:latin typeface="Calibri" panose="020F0502020204030204" pitchFamily="34" charset="0"/>
              </a:rPr>
              <a:t>identify patterns and insights that can help in understanding voter behavior, demographic</a:t>
            </a:r>
          </a:p>
          <a:p>
            <a:pPr algn="l"/>
            <a:r>
              <a:rPr lang="en-US" sz="1800" b="0" i="0" u="none" strike="noStrike" baseline="0" dirty="0">
                <a:latin typeface="Calibri" panose="020F0502020204030204" pitchFamily="34" charset="0"/>
              </a:rPr>
              <a:t>influences, and regional political dynamics. The dataset comprises detailed election results,</a:t>
            </a:r>
          </a:p>
          <a:p>
            <a:pPr algn="l"/>
            <a:r>
              <a:rPr lang="en-US" sz="1800" b="0" i="0" u="none" strike="noStrike" baseline="0" dirty="0">
                <a:latin typeface="Calibri" panose="020F0502020204030204" pitchFamily="34" charset="0"/>
              </a:rPr>
              <a:t>including vote counts, winning margins, and party affiliations, across multiple election</a:t>
            </a:r>
          </a:p>
          <a:p>
            <a:pPr algn="l"/>
            <a:r>
              <a:rPr lang="en-IN" sz="1800" b="0" i="0" u="none" strike="noStrike" baseline="0" dirty="0">
                <a:latin typeface="Calibri" panose="020F0502020204030204" pitchFamily="34" charset="0"/>
              </a:rPr>
              <a:t>cycles.</a:t>
            </a:r>
          </a:p>
          <a:p>
            <a:pPr algn="l"/>
            <a:r>
              <a:rPr lang="en-US" sz="1800" b="0" i="0" u="none" strike="noStrike" baseline="0" dirty="0">
                <a:latin typeface="Calibri" panose="020F0502020204030204" pitchFamily="34" charset="0"/>
              </a:rPr>
              <a:t>We implemented several clustering algorithms, including K-means, DBSCAN, and hierarchical</a:t>
            </a:r>
          </a:p>
          <a:p>
            <a:pPr algn="l"/>
            <a:r>
              <a:rPr lang="en-US" sz="1800" b="0" i="0" u="none" strike="noStrike" baseline="0" dirty="0">
                <a:latin typeface="Calibri" panose="020F0502020204030204" pitchFamily="34" charset="0"/>
              </a:rPr>
              <a:t>clustering, to group constituencies based on voting patterns and demographic factors. The</a:t>
            </a:r>
          </a:p>
          <a:p>
            <a:pPr algn="l"/>
            <a:r>
              <a:rPr lang="en-US" sz="1800" b="0" i="0" u="none" strike="noStrike" baseline="0" dirty="0">
                <a:latin typeface="Calibri" panose="020F0502020204030204" pitchFamily="34" charset="0"/>
              </a:rPr>
              <a:t>performance of these algorithms was evaluated using metrics such as silhouette scores,</a:t>
            </a:r>
          </a:p>
          <a:p>
            <a:pPr algn="l"/>
            <a:r>
              <a:rPr lang="en-US" sz="1800" b="0" i="0" u="none" strike="noStrike" baseline="0" dirty="0">
                <a:latin typeface="Calibri" panose="020F0502020204030204" pitchFamily="34" charset="0"/>
              </a:rPr>
              <a:t>Davies-Bouldin index, and cluster coherence.</a:t>
            </a:r>
          </a:p>
          <a:p>
            <a:pPr algn="l"/>
            <a:r>
              <a:rPr lang="en-US" sz="1800" b="0" i="0" u="none" strike="noStrike" baseline="0" dirty="0">
                <a:latin typeface="Calibri" panose="020F0502020204030204" pitchFamily="34" charset="0"/>
              </a:rPr>
              <a:t>The analysis revealed distinct clusters of constituencies with similar voting behaviors and</a:t>
            </a:r>
          </a:p>
          <a:p>
            <a:pPr algn="l"/>
            <a:r>
              <a:rPr lang="en-US" sz="1800" b="0" i="0" u="none" strike="noStrike" baseline="0" dirty="0">
                <a:latin typeface="Calibri" panose="020F0502020204030204" pitchFamily="34" charset="0"/>
              </a:rPr>
              <a:t>demographic profiles, providing a nuanced understanding of regional political trends.</a:t>
            </a:r>
          </a:p>
          <a:p>
            <a:pPr algn="l"/>
            <a:r>
              <a:rPr lang="en-US" sz="1800" b="0" i="0" u="none" strike="noStrike" baseline="0" dirty="0">
                <a:latin typeface="Calibri" panose="020F0502020204030204" pitchFamily="34" charset="0"/>
              </a:rPr>
              <a:t>K-means clustering, with its simplicity and efficiency, provided clear and interpretable</a:t>
            </a:r>
          </a:p>
          <a:p>
            <a:pPr algn="l"/>
            <a:r>
              <a:rPr lang="en-US" sz="1800" b="0" i="0" u="none" strike="noStrike" baseline="0" dirty="0">
                <a:latin typeface="Calibri" panose="020F0502020204030204" pitchFamily="34" charset="0"/>
              </a:rPr>
              <a:t>clusters, whereas DBSCAN was effective in identifying outliers and dense regions of data.</a:t>
            </a:r>
          </a:p>
          <a:p>
            <a:pPr algn="l"/>
            <a:r>
              <a:rPr lang="en-US" sz="1800" b="0" i="0" u="none" strike="noStrike" baseline="0" dirty="0">
                <a:latin typeface="Calibri" panose="020F0502020204030204" pitchFamily="34" charset="0"/>
              </a:rPr>
              <a:t>Hierarchical clustering offered insights into the nested structure of constituency similarities.</a:t>
            </a:r>
          </a:p>
          <a:p>
            <a:pPr algn="l"/>
            <a:r>
              <a:rPr lang="en-US" sz="1800" b="0" i="0" u="none" strike="noStrike" baseline="0" dirty="0">
                <a:latin typeface="Calibri" panose="020F0502020204030204" pitchFamily="34" charset="0"/>
              </a:rPr>
              <a:t>Our findings highlight the importance of demographic factors such as literacy rate,</a:t>
            </a:r>
          </a:p>
          <a:p>
            <a:pPr algn="l"/>
            <a:r>
              <a:rPr lang="en-US" sz="1800" b="0" i="0" u="none" strike="noStrike" baseline="0" dirty="0">
                <a:latin typeface="Calibri" panose="020F0502020204030204" pitchFamily="34" charset="0"/>
              </a:rPr>
              <a:t>urbanization, and socio-economic status in shaping electoral outcomes. The clustering</a:t>
            </a:r>
          </a:p>
          <a:p>
            <a:pPr algn="l"/>
            <a:r>
              <a:rPr lang="en-US" sz="1800" b="0" i="0" u="none" strike="noStrike" baseline="0" dirty="0">
                <a:latin typeface="Calibri" panose="020F0502020204030204" pitchFamily="34" charset="0"/>
              </a:rPr>
              <a:t>results can aid political analysts, campaign strategists, and policymakers in formulating</a:t>
            </a:r>
          </a:p>
          <a:p>
            <a:pPr algn="l"/>
            <a:r>
              <a:rPr lang="en-US" sz="1800" b="0" i="0" u="none" strike="noStrike" baseline="0" dirty="0">
                <a:latin typeface="Calibri" panose="020F0502020204030204" pitchFamily="34" charset="0"/>
              </a:rPr>
              <a:t>targeted strategies for future elections.</a:t>
            </a:r>
          </a:p>
          <a:p>
            <a:pPr algn="l"/>
            <a:r>
              <a:rPr lang="en-US" sz="1800" b="0" i="0" u="none" strike="noStrike" baseline="0" dirty="0">
                <a:latin typeface="Calibri" panose="020F0502020204030204" pitchFamily="34" charset="0"/>
              </a:rPr>
              <a:t>In conclusion, the application of clustering algorithms to Lok Sabha election results</a:t>
            </a:r>
          </a:p>
          <a:p>
            <a:pPr algn="l"/>
            <a:r>
              <a:rPr lang="en-US" sz="1800" b="0" i="0" u="none" strike="noStrike" baseline="0" dirty="0">
                <a:latin typeface="Calibri" panose="020F0502020204030204" pitchFamily="34" charset="0"/>
              </a:rPr>
              <a:t>demonstrates the potential of machine learning techniques in political data analysis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53233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B2837A3-AEAF-53FB-A74B-36079106FA10}"/>
              </a:ext>
            </a:extLst>
          </p:cNvPr>
          <p:cNvSpPr txBox="1"/>
          <p:nvPr/>
        </p:nvSpPr>
        <p:spPr>
          <a:xfrm>
            <a:off x="457200" y="6789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i="0" u="none" strike="noStrike" baseline="0" dirty="0">
                <a:latin typeface="Calibri-Bold"/>
              </a:rPr>
              <a:t>What is Data Mining?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F51BAA-6AB4-AD15-EE6E-1227D34E2580}"/>
              </a:ext>
            </a:extLst>
          </p:cNvPr>
          <p:cNvSpPr txBox="1"/>
          <p:nvPr/>
        </p:nvSpPr>
        <p:spPr>
          <a:xfrm>
            <a:off x="457200" y="1158439"/>
            <a:ext cx="85852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0" u="none" strike="noStrike" baseline="0" dirty="0">
                <a:latin typeface="Calibri" panose="020F0502020204030204" pitchFamily="34" charset="0"/>
              </a:rPr>
              <a:t>Data mining is the process of discovering patterns, trends, and insights from large datasets</a:t>
            </a:r>
          </a:p>
          <a:p>
            <a:pPr algn="l"/>
            <a:r>
              <a:rPr lang="en-US" sz="1800" b="0" i="0" u="none" strike="noStrike" baseline="0" dirty="0">
                <a:latin typeface="Calibri" panose="020F0502020204030204" pitchFamily="34" charset="0"/>
              </a:rPr>
              <a:t>using various techniques from statistics, machine learning, and database systems. The goal</a:t>
            </a:r>
          </a:p>
          <a:p>
            <a:pPr algn="l"/>
            <a:r>
              <a:rPr lang="en-US" sz="1800" b="0" i="0" u="none" strike="noStrike" baseline="0" dirty="0">
                <a:latin typeface="Calibri" panose="020F0502020204030204" pitchFamily="34" charset="0"/>
              </a:rPr>
              <a:t>of data mining is to extract valuable knowledge and actionable information from raw data,</a:t>
            </a:r>
          </a:p>
          <a:p>
            <a:pPr algn="l"/>
            <a:r>
              <a:rPr lang="en-US" sz="1800" b="0" i="0" u="none" strike="noStrike" baseline="0" dirty="0">
                <a:latin typeface="Calibri" panose="020F0502020204030204" pitchFamily="34" charset="0"/>
              </a:rPr>
              <a:t>which can then be used for decision-making, prediction, and optimization in various</a:t>
            </a:r>
          </a:p>
          <a:p>
            <a:pPr algn="l"/>
            <a:r>
              <a:rPr lang="en-IN" sz="1800" b="0" i="0" u="none" strike="noStrike" baseline="0" dirty="0">
                <a:latin typeface="Calibri" panose="020F0502020204030204" pitchFamily="34" charset="0"/>
              </a:rPr>
              <a:t>domains.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179361-0494-1792-4FBC-0AAC5BAAC6B6}"/>
              </a:ext>
            </a:extLst>
          </p:cNvPr>
          <p:cNvSpPr txBox="1"/>
          <p:nvPr/>
        </p:nvSpPr>
        <p:spPr>
          <a:xfrm>
            <a:off x="457200" y="32443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i="0" u="none" strike="noStrike" baseline="0" dirty="0">
                <a:latin typeface="Calibri-Bold"/>
              </a:rPr>
              <a:t>The Clustering Algorithm: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2403A40-45C2-FB91-886E-0E0F8C0457C3}"/>
              </a:ext>
            </a:extLst>
          </p:cNvPr>
          <p:cNvSpPr txBox="1"/>
          <p:nvPr/>
        </p:nvSpPr>
        <p:spPr>
          <a:xfrm>
            <a:off x="457200" y="3613666"/>
            <a:ext cx="90043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0" u="none" strike="noStrike" baseline="0" dirty="0">
                <a:latin typeface="Calibri" panose="020F0502020204030204" pitchFamily="34" charset="0"/>
              </a:rPr>
              <a:t>Clustering algorithms represent a fundamental aspect of unsupervised learning in data</a:t>
            </a:r>
          </a:p>
          <a:p>
            <a:pPr algn="l"/>
            <a:r>
              <a:rPr lang="en-US" sz="1800" b="0" i="0" u="none" strike="noStrike" baseline="0" dirty="0">
                <a:latin typeface="Calibri" panose="020F0502020204030204" pitchFamily="34" charset="0"/>
              </a:rPr>
              <a:t>mining, serving as essential tools for grouping similar data points together based on their</a:t>
            </a:r>
          </a:p>
          <a:p>
            <a:pPr algn="l"/>
            <a:r>
              <a:rPr lang="en-US" sz="1800" b="0" i="0" u="none" strike="noStrike" baseline="0" dirty="0">
                <a:latin typeface="Calibri" panose="020F0502020204030204" pitchFamily="34" charset="0"/>
              </a:rPr>
              <a:t>intrinsic characteristics. Unlike supervised learning, where algorithms are trained on labelled</a:t>
            </a:r>
          </a:p>
          <a:p>
            <a:pPr algn="l"/>
            <a:r>
              <a:rPr lang="en-US" sz="1800" b="0" i="0" u="none" strike="noStrike" baseline="0" dirty="0">
                <a:latin typeface="Calibri" panose="020F0502020204030204" pitchFamily="34" charset="0"/>
              </a:rPr>
              <a:t>data with predefined classes, clustering algorithms operate on </a:t>
            </a:r>
            <a:r>
              <a:rPr lang="en-US" sz="1800" b="0" i="0" u="none" strike="noStrike" baseline="0" dirty="0" err="1">
                <a:latin typeface="Calibri" panose="020F0502020204030204" pitchFamily="34" charset="0"/>
              </a:rPr>
              <a:t>unlabelled</a:t>
            </a:r>
            <a:r>
              <a:rPr lang="en-US" sz="1800" b="0" i="0" u="none" strike="noStrike" baseline="0" dirty="0">
                <a:latin typeface="Calibri" panose="020F0502020204030204" pitchFamily="34" charset="0"/>
              </a:rPr>
              <a:t> data, aiming to</a:t>
            </a:r>
          </a:p>
          <a:p>
            <a:pPr algn="l"/>
            <a:r>
              <a:rPr lang="en-US" sz="1800" b="0" i="0" u="none" strike="noStrike" baseline="0" dirty="0">
                <a:latin typeface="Calibri" panose="020F0502020204030204" pitchFamily="34" charset="0"/>
              </a:rPr>
              <a:t>uncover underlying structures and patterns without prior knowledge of class labels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18452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FD0CD77-49FE-DB1F-74A6-9AC7B09752EC}"/>
              </a:ext>
            </a:extLst>
          </p:cNvPr>
          <p:cNvSpPr txBox="1"/>
          <p:nvPr/>
        </p:nvSpPr>
        <p:spPr>
          <a:xfrm>
            <a:off x="317500" y="564634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i="0" u="none" strike="noStrike" baseline="0" dirty="0">
                <a:latin typeface="Calibri-Bold"/>
              </a:rPr>
              <a:t>Fundamentals of Clustering:</a:t>
            </a:r>
            <a:endParaRPr lang="en-IN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172F12-52CA-8F08-FC0F-B968344E0E80}"/>
              </a:ext>
            </a:extLst>
          </p:cNvPr>
          <p:cNvSpPr txBox="1"/>
          <p:nvPr/>
        </p:nvSpPr>
        <p:spPr>
          <a:xfrm>
            <a:off x="317500" y="1241742"/>
            <a:ext cx="9271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0" u="none" strike="noStrike" baseline="0" dirty="0">
                <a:latin typeface="Calibri" panose="020F0502020204030204" pitchFamily="34" charset="0"/>
              </a:rPr>
              <a:t>Clustering is a fundamental technique in data mining and machine learning, aimed at</a:t>
            </a:r>
          </a:p>
          <a:p>
            <a:pPr algn="l"/>
            <a:r>
              <a:rPr lang="en-US" sz="1800" b="0" i="0" u="none" strike="noStrike" baseline="0" dirty="0">
                <a:latin typeface="Calibri" panose="020F0502020204030204" pitchFamily="34" charset="0"/>
              </a:rPr>
              <a:t>grouping similar data points together based on their intrinsic characteristics. The primary</a:t>
            </a:r>
          </a:p>
          <a:p>
            <a:pPr algn="l"/>
            <a:r>
              <a:rPr lang="en-US" sz="1800" b="0" i="0" u="none" strike="noStrike" baseline="0" dirty="0">
                <a:latin typeface="Calibri" panose="020F0502020204030204" pitchFamily="34" charset="0"/>
              </a:rPr>
              <a:t>goal of clustering is to partition a dataset into coherent subsets, or clusters, where objects</a:t>
            </a:r>
          </a:p>
          <a:p>
            <a:pPr algn="l"/>
            <a:r>
              <a:rPr lang="en-US" sz="1800" b="0" i="0" u="none" strike="noStrike" baseline="0" dirty="0">
                <a:latin typeface="Calibri" panose="020F0502020204030204" pitchFamily="34" charset="0"/>
              </a:rPr>
              <a:t>within the same cluster are more similar to each other than to those in other clusters. Here</a:t>
            </a:r>
          </a:p>
          <a:p>
            <a:pPr algn="l"/>
            <a:r>
              <a:rPr lang="en-US" sz="1800" b="0" i="0" u="none" strike="noStrike" baseline="0" dirty="0">
                <a:latin typeface="Calibri" panose="020F0502020204030204" pitchFamily="34" charset="0"/>
              </a:rPr>
              <a:t>are the key fundamentals of clustering: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1C584F-664E-F652-D946-44652163D1AA}"/>
              </a:ext>
            </a:extLst>
          </p:cNvPr>
          <p:cNvSpPr txBox="1"/>
          <p:nvPr/>
        </p:nvSpPr>
        <p:spPr>
          <a:xfrm>
            <a:off x="317500" y="308840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i="0" u="none" strike="noStrike" baseline="0">
                <a:latin typeface="Calibri-Bold"/>
              </a:rPr>
              <a:t>Unsupervised Learning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F4C669-2980-42DC-7F98-7A13CA27AFC3}"/>
              </a:ext>
            </a:extLst>
          </p:cNvPr>
          <p:cNvSpPr txBox="1"/>
          <p:nvPr/>
        </p:nvSpPr>
        <p:spPr>
          <a:xfrm>
            <a:off x="317500" y="34577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i="0" u="none" strike="noStrike" baseline="0" dirty="0">
                <a:latin typeface="Calibri-Bold"/>
              </a:rPr>
              <a:t>Similarity or Dissimilarity Measure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2BF4A4-AD98-83A8-8C3F-76BABC3726E9}"/>
              </a:ext>
            </a:extLst>
          </p:cNvPr>
          <p:cNvSpPr txBox="1"/>
          <p:nvPr/>
        </p:nvSpPr>
        <p:spPr>
          <a:xfrm>
            <a:off x="317500" y="382706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i="0" u="none" strike="noStrike" baseline="0" dirty="0">
                <a:latin typeface="Calibri-Bold"/>
              </a:rPr>
              <a:t>Objective Function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B412C6A-11E1-9B9E-3BFF-C7801B18FABF}"/>
              </a:ext>
            </a:extLst>
          </p:cNvPr>
          <p:cNvSpPr txBox="1"/>
          <p:nvPr/>
        </p:nvSpPr>
        <p:spPr>
          <a:xfrm>
            <a:off x="317500" y="419639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i="0" u="none" strike="noStrike" baseline="0" dirty="0">
                <a:latin typeface="Calibri-Bold"/>
              </a:rPr>
              <a:t>Cluster Representation</a:t>
            </a:r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E4FE6BC-16FB-3B5C-7A12-D0A131F21CE0}"/>
              </a:ext>
            </a:extLst>
          </p:cNvPr>
          <p:cNvSpPr txBox="1"/>
          <p:nvPr/>
        </p:nvSpPr>
        <p:spPr>
          <a:xfrm>
            <a:off x="317500" y="456573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i="0" u="none" strike="noStrike" baseline="0" dirty="0">
                <a:latin typeface="Calibri-Bold"/>
              </a:rPr>
              <a:t>Cluster Assignment</a:t>
            </a:r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0B4BA95-63DE-B2D7-4713-72277849E929}"/>
              </a:ext>
            </a:extLst>
          </p:cNvPr>
          <p:cNvSpPr txBox="1"/>
          <p:nvPr/>
        </p:nvSpPr>
        <p:spPr>
          <a:xfrm>
            <a:off x="317500" y="493506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i="0" u="none" strike="noStrike" baseline="0" dirty="0">
                <a:latin typeface="Calibri-Bold"/>
              </a:rPr>
              <a:t>Cluster Validation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21009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367D3A6-44F4-140F-54F4-42347D7F8367}"/>
              </a:ext>
            </a:extLst>
          </p:cNvPr>
          <p:cNvSpPr txBox="1"/>
          <p:nvPr/>
        </p:nvSpPr>
        <p:spPr>
          <a:xfrm>
            <a:off x="421104" y="614729"/>
            <a:ext cx="9127157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1" i="0" u="none" strike="noStrike" baseline="0" dirty="0">
                <a:latin typeface="Calibri-Bold"/>
              </a:rPr>
              <a:t>Types of Clustering Algorithms</a:t>
            </a:r>
            <a:r>
              <a:rPr lang="en-US" sz="1800" b="0" i="0" u="none" strike="noStrike" baseline="0" dirty="0">
                <a:latin typeface="Calibri" panose="020F0502020204030204" pitchFamily="34" charset="0"/>
              </a:rPr>
              <a:t>: There are various types of clustering algorithms, each with</a:t>
            </a:r>
          </a:p>
          <a:p>
            <a:pPr algn="l"/>
            <a:r>
              <a:rPr lang="en-US" sz="1800" b="0" i="0" u="none" strike="noStrike" baseline="0" dirty="0">
                <a:latin typeface="Calibri" panose="020F0502020204030204" pitchFamily="34" charset="0"/>
              </a:rPr>
              <a:t>its own approach and characteristics. Some common types include:</a:t>
            </a:r>
          </a:p>
          <a:p>
            <a:pPr algn="l"/>
            <a:r>
              <a:rPr lang="en-IN" sz="1800" b="0" i="0" u="none" strike="noStrike" baseline="0" dirty="0">
                <a:latin typeface="NotoSansSymbols"/>
              </a:rPr>
              <a:t>✔ </a:t>
            </a:r>
            <a:r>
              <a:rPr lang="en-IN" sz="1800" b="0" i="0" u="none" strike="noStrike" baseline="0" dirty="0">
                <a:latin typeface="Calibri" panose="020F0502020204030204" pitchFamily="34" charset="0"/>
              </a:rPr>
              <a:t>Partitioning algorithms (e.g., K-means)</a:t>
            </a:r>
          </a:p>
          <a:p>
            <a:pPr algn="l"/>
            <a:r>
              <a:rPr lang="en-IN" sz="1800" b="0" i="0" u="none" strike="noStrike" baseline="0" dirty="0">
                <a:latin typeface="NotoSansSymbols"/>
              </a:rPr>
              <a:t>✔ </a:t>
            </a:r>
            <a:r>
              <a:rPr lang="en-IN" sz="1800" b="0" i="0" u="none" strike="noStrike" baseline="0" dirty="0">
                <a:latin typeface="Calibri" panose="020F0502020204030204" pitchFamily="34" charset="0"/>
              </a:rPr>
              <a:t>Hierarchical algorithms (e.g., agglomerative clustering)</a:t>
            </a:r>
          </a:p>
          <a:p>
            <a:pPr algn="l"/>
            <a:r>
              <a:rPr lang="en-US" sz="1800" b="0" i="0" u="none" strike="noStrike" baseline="0" dirty="0">
                <a:latin typeface="NotoSansSymbols"/>
              </a:rPr>
              <a:t>✔ </a:t>
            </a:r>
            <a:r>
              <a:rPr lang="en-US" sz="1800" b="0" i="0" u="none" strike="noStrike" baseline="0" dirty="0">
                <a:latin typeface="Calibri" panose="020F0502020204030204" pitchFamily="34" charset="0"/>
              </a:rPr>
              <a:t>Density-based algorithms (e.g., DBSCAN)</a:t>
            </a:r>
          </a:p>
          <a:p>
            <a:pPr algn="l"/>
            <a:r>
              <a:rPr lang="en-IN" sz="1800" b="0" i="0" u="none" strike="noStrike" baseline="0" dirty="0">
                <a:latin typeface="NotoSansSymbols"/>
              </a:rPr>
              <a:t>✔ </a:t>
            </a:r>
            <a:r>
              <a:rPr lang="en-IN" sz="1800" b="0" i="0" u="none" strike="noStrike" baseline="0" dirty="0">
                <a:latin typeface="Calibri" panose="020F0502020204030204" pitchFamily="34" charset="0"/>
              </a:rPr>
              <a:t>Model-based algorithms (e.g., Gaussian mixture models)</a:t>
            </a:r>
          </a:p>
          <a:p>
            <a:pPr algn="l"/>
            <a:endParaRPr lang="en-IN" dirty="0">
              <a:latin typeface="Calibri" panose="020F0502020204030204" pitchFamily="34" charset="0"/>
            </a:endParaRPr>
          </a:p>
          <a:p>
            <a:pPr algn="l"/>
            <a:endParaRPr lang="en-IN" sz="1800" b="0" i="0" u="none" strike="noStrike" baseline="0" dirty="0">
              <a:latin typeface="Calibri" panose="020F0502020204030204" pitchFamily="34" charset="0"/>
            </a:endParaRPr>
          </a:p>
          <a:p>
            <a:pPr algn="l"/>
            <a:endParaRPr lang="en-IN" dirty="0">
              <a:latin typeface="Calibri" panose="020F0502020204030204" pitchFamily="34" charset="0"/>
            </a:endParaRPr>
          </a:p>
          <a:p>
            <a:pPr algn="l"/>
            <a:endParaRPr lang="en-IN" sz="1800" b="0" i="0" u="none" strike="noStrike" baseline="0" dirty="0">
              <a:latin typeface="Calibri" panose="020F0502020204030204" pitchFamily="34" charset="0"/>
            </a:endParaRPr>
          </a:p>
          <a:p>
            <a:pPr algn="l"/>
            <a:r>
              <a:rPr lang="en-US" sz="1800" b="1" i="0" u="none" strike="noStrike" baseline="0" dirty="0">
                <a:latin typeface="Calibri-Bold"/>
              </a:rPr>
              <a:t>Applications</a:t>
            </a:r>
            <a:r>
              <a:rPr lang="en-US" sz="1800" b="0" i="0" u="none" strike="noStrike" baseline="0" dirty="0">
                <a:latin typeface="Calibri" panose="020F0502020204030204" pitchFamily="34" charset="0"/>
              </a:rPr>
              <a:t>: Clustering finds applications across diverse domains, including:</a:t>
            </a:r>
          </a:p>
          <a:p>
            <a:pPr algn="l"/>
            <a:r>
              <a:rPr lang="en-IN" sz="1800" b="0" i="0" u="none" strike="noStrike" baseline="0" dirty="0">
                <a:latin typeface="ArialMT"/>
              </a:rPr>
              <a:t>● </a:t>
            </a:r>
            <a:r>
              <a:rPr lang="en-IN" sz="1800" b="0" i="0" u="none" strike="noStrike" baseline="0" dirty="0">
                <a:latin typeface="Calibri" panose="020F0502020204030204" pitchFamily="34" charset="0"/>
              </a:rPr>
              <a:t>Customer segmentation in marketing</a:t>
            </a:r>
          </a:p>
          <a:p>
            <a:pPr algn="l"/>
            <a:r>
              <a:rPr lang="en-IN" sz="1800" b="0" i="0" u="none" strike="noStrike" baseline="0" dirty="0">
                <a:latin typeface="ArialMT"/>
              </a:rPr>
              <a:t>● </a:t>
            </a:r>
            <a:r>
              <a:rPr lang="en-IN" sz="1800" b="0" i="0" u="none" strike="noStrike" baseline="0" dirty="0">
                <a:latin typeface="Calibri" panose="020F0502020204030204" pitchFamily="34" charset="0"/>
              </a:rPr>
              <a:t>Image segmentation in computer vision</a:t>
            </a:r>
          </a:p>
          <a:p>
            <a:pPr algn="l"/>
            <a:r>
              <a:rPr lang="en-IN" sz="1800" b="0" i="0" u="none" strike="noStrike" baseline="0" dirty="0">
                <a:latin typeface="ArialMT"/>
              </a:rPr>
              <a:t>● </a:t>
            </a:r>
            <a:r>
              <a:rPr lang="en-IN" sz="1800" b="0" i="0" u="none" strike="noStrike" baseline="0" dirty="0">
                <a:latin typeface="Calibri" panose="020F0502020204030204" pitchFamily="34" charset="0"/>
              </a:rPr>
              <a:t>Anomaly detection in cybersecurity</a:t>
            </a:r>
          </a:p>
          <a:p>
            <a:pPr algn="l"/>
            <a:r>
              <a:rPr lang="en-IN" sz="1800" b="0" i="0" u="none" strike="noStrike" baseline="0" dirty="0">
                <a:latin typeface="ArialMT"/>
              </a:rPr>
              <a:t>● </a:t>
            </a:r>
            <a:r>
              <a:rPr lang="en-IN" sz="1800" b="0" i="0" u="none" strike="noStrike" baseline="0" dirty="0">
                <a:latin typeface="Calibri" panose="020F0502020204030204" pitchFamily="34" charset="0"/>
              </a:rPr>
              <a:t>Document clustering in text mining.</a:t>
            </a:r>
          </a:p>
          <a:p>
            <a:pPr algn="l"/>
            <a:r>
              <a:rPr lang="en-US" sz="1800" b="0" i="0" u="none" strike="noStrike" baseline="0" dirty="0">
                <a:latin typeface="ArialMT"/>
              </a:rPr>
              <a:t>● </a:t>
            </a:r>
            <a:r>
              <a:rPr lang="en-US" sz="1800" b="0" i="0" u="none" strike="noStrike" baseline="0" dirty="0">
                <a:latin typeface="Calibri" panose="020F0502020204030204" pitchFamily="34" charset="0"/>
              </a:rPr>
              <a:t>Network analysis in social networks.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59903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720FE4E-54DB-A4A2-6149-84DAF4731577}"/>
              </a:ext>
            </a:extLst>
          </p:cNvPr>
          <p:cNvSpPr txBox="1"/>
          <p:nvPr/>
        </p:nvSpPr>
        <p:spPr>
          <a:xfrm>
            <a:off x="3047198" y="426538"/>
            <a:ext cx="609760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800" b="1" i="0" u="none" strike="noStrike" baseline="0" dirty="0">
                <a:latin typeface="Calibri-Bold"/>
              </a:rPr>
              <a:t>PROBLEM STATEMENT</a:t>
            </a:r>
            <a:endParaRPr lang="en-IN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5AFAEC-D410-D888-71E8-5C6EA3C36F9A}"/>
              </a:ext>
            </a:extLst>
          </p:cNvPr>
          <p:cNvSpPr txBox="1"/>
          <p:nvPr/>
        </p:nvSpPr>
        <p:spPr>
          <a:xfrm>
            <a:off x="1383230" y="1218395"/>
            <a:ext cx="9425540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0" i="0" u="none" strike="noStrike" baseline="0" dirty="0">
                <a:latin typeface="Calibri" panose="020F0502020204030204" pitchFamily="34" charset="0"/>
              </a:rPr>
              <a:t>The Lok Sabha elections in India involve a complex interplay of factors</a:t>
            </a:r>
          </a:p>
          <a:p>
            <a:pPr algn="ctr"/>
            <a:r>
              <a:rPr lang="en-US" sz="1800" b="0" i="0" u="none" strike="noStrike" baseline="0" dirty="0">
                <a:latin typeface="Calibri" panose="020F0502020204030204" pitchFamily="34" charset="0"/>
              </a:rPr>
              <a:t>influencing voter behavior and election outcomes. Despite the availability of</a:t>
            </a:r>
          </a:p>
          <a:p>
            <a:pPr algn="ctr"/>
            <a:r>
              <a:rPr lang="en-US" sz="1800" b="0" i="0" u="none" strike="noStrike" baseline="0" dirty="0">
                <a:latin typeface="Calibri" panose="020F0502020204030204" pitchFamily="34" charset="0"/>
              </a:rPr>
              <a:t>extensive electoral data, there is a lack of comprehensive analysis that</a:t>
            </a:r>
          </a:p>
          <a:p>
            <a:pPr algn="ctr"/>
            <a:r>
              <a:rPr lang="en-US" sz="1800" b="0" i="0" u="none" strike="noStrike" baseline="0" dirty="0">
                <a:latin typeface="Calibri" panose="020F0502020204030204" pitchFamily="34" charset="0"/>
              </a:rPr>
              <a:t>integrates demographic, socio-economic, and political variables to uncover</a:t>
            </a:r>
          </a:p>
          <a:p>
            <a:pPr algn="ctr"/>
            <a:r>
              <a:rPr lang="en-US" sz="1800" b="0" i="0" u="none" strike="noStrike" baseline="0" dirty="0">
                <a:latin typeface="Calibri" panose="020F0502020204030204" pitchFamily="34" charset="0"/>
              </a:rPr>
              <a:t>hidden patterns and trends. Traditional methods of election analysis often fall</a:t>
            </a:r>
          </a:p>
          <a:p>
            <a:pPr algn="ctr"/>
            <a:r>
              <a:rPr lang="en-US" sz="1800" b="0" i="0" u="none" strike="noStrike" baseline="0" dirty="0">
                <a:latin typeface="Calibri" panose="020F0502020204030204" pitchFamily="34" charset="0"/>
              </a:rPr>
              <a:t>short in capturing the multidimensional nature of the data, leading to a</a:t>
            </a:r>
          </a:p>
          <a:p>
            <a:pPr algn="ctr"/>
            <a:r>
              <a:rPr lang="en-US" sz="1800" b="0" i="0" u="none" strike="noStrike" baseline="0" dirty="0">
                <a:latin typeface="Calibri" panose="020F0502020204030204" pitchFamily="34" charset="0"/>
              </a:rPr>
              <a:t>superficial understanding of voter dynamics.</a:t>
            </a:r>
          </a:p>
          <a:p>
            <a:pPr algn="ctr"/>
            <a:r>
              <a:rPr lang="en-US" sz="1800" b="0" i="0" u="none" strike="noStrike" baseline="0" dirty="0">
                <a:latin typeface="Calibri" panose="020F0502020204030204" pitchFamily="34" charset="0"/>
              </a:rPr>
              <a:t>The primary problem addressed in this study is the need for an advanced</a:t>
            </a:r>
          </a:p>
          <a:p>
            <a:pPr algn="ctr"/>
            <a:r>
              <a:rPr lang="en-US" sz="1800" b="0" i="0" u="none" strike="noStrike" baseline="0" dirty="0">
                <a:latin typeface="Calibri" panose="020F0502020204030204" pitchFamily="34" charset="0"/>
              </a:rPr>
              <a:t>analytical approach to systematically classify and analyze constituencies based</a:t>
            </a:r>
          </a:p>
          <a:p>
            <a:pPr algn="ctr"/>
            <a:r>
              <a:rPr lang="en-US" sz="1800" b="0" i="0" u="none" strike="noStrike" baseline="0" dirty="0">
                <a:latin typeface="Calibri" panose="020F0502020204030204" pitchFamily="34" charset="0"/>
              </a:rPr>
              <a:t>on their electoral characteristics. By leveraging machine learning algorithms,</a:t>
            </a:r>
          </a:p>
          <a:p>
            <a:pPr algn="ctr"/>
            <a:r>
              <a:rPr lang="en-US" sz="1800" b="0" i="0" u="none" strike="noStrike" baseline="0" dirty="0">
                <a:latin typeface="Calibri" panose="020F0502020204030204" pitchFamily="34" charset="0"/>
              </a:rPr>
              <a:t>particularly clustering techniques, we aim to:</a:t>
            </a:r>
          </a:p>
          <a:p>
            <a:pPr algn="ctr"/>
            <a:r>
              <a:rPr lang="en-US" sz="1800" b="0" i="0" u="none" strike="noStrike" baseline="0" dirty="0">
                <a:latin typeface="Calibri" panose="020F0502020204030204" pitchFamily="34" charset="0"/>
              </a:rPr>
              <a:t>1. Identify and categorize constituencies with similar voting patterns.</a:t>
            </a:r>
          </a:p>
          <a:p>
            <a:pPr algn="ctr"/>
            <a:r>
              <a:rPr lang="en-US" sz="1800" b="0" i="0" u="none" strike="noStrike" baseline="0" dirty="0">
                <a:latin typeface="Calibri" panose="020F0502020204030204" pitchFamily="34" charset="0"/>
              </a:rPr>
              <a:t>2. Understand the influence of demographic and socio-economic factors on</a:t>
            </a:r>
          </a:p>
          <a:p>
            <a:pPr algn="ctr"/>
            <a:r>
              <a:rPr lang="en-IN" sz="1800" b="0" i="0" u="none" strike="noStrike" baseline="0" dirty="0">
                <a:latin typeface="Calibri" panose="020F0502020204030204" pitchFamily="34" charset="0"/>
              </a:rPr>
              <a:t>election results.</a:t>
            </a:r>
          </a:p>
          <a:p>
            <a:pPr algn="ctr"/>
            <a:r>
              <a:rPr lang="en-US" sz="1800" b="0" i="0" u="none" strike="noStrike" baseline="0" dirty="0">
                <a:latin typeface="Calibri" panose="020F0502020204030204" pitchFamily="34" charset="0"/>
              </a:rPr>
              <a:t>3. Detect outliers and unique voting behaviors that may indicate emerging</a:t>
            </a:r>
          </a:p>
          <a:p>
            <a:pPr algn="ctr"/>
            <a:r>
              <a:rPr lang="en-IN" sz="1800" b="0" i="0" u="none" strike="noStrike" baseline="0" dirty="0">
                <a:latin typeface="Calibri" panose="020F0502020204030204" pitchFamily="34" charset="0"/>
              </a:rPr>
              <a:t>political trends.</a:t>
            </a:r>
          </a:p>
          <a:p>
            <a:pPr algn="ctr"/>
            <a:r>
              <a:rPr lang="en-US" sz="1800" b="0" i="0" u="none" strike="noStrike" baseline="0" dirty="0">
                <a:latin typeface="Calibri" panose="020F0502020204030204" pitchFamily="34" charset="0"/>
              </a:rPr>
              <a:t>4. Provide actionable insights for political analysts, campaign strategists,</a:t>
            </a:r>
          </a:p>
          <a:p>
            <a:pPr algn="ctr"/>
            <a:r>
              <a:rPr lang="en-US" sz="1800" b="0" i="0" u="none" strike="noStrike" baseline="0" dirty="0">
                <a:latin typeface="Calibri" panose="020F0502020204030204" pitchFamily="34" charset="0"/>
              </a:rPr>
              <a:t>and policymakers to enhance their decision-making processes.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942890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26E0098-9E2F-002F-1081-9F53D0CEE8FD}"/>
              </a:ext>
            </a:extLst>
          </p:cNvPr>
          <p:cNvSpPr txBox="1"/>
          <p:nvPr/>
        </p:nvSpPr>
        <p:spPr>
          <a:xfrm>
            <a:off x="519611" y="258901"/>
            <a:ext cx="6097604" cy="65556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2800" b="1" i="0" u="none" strike="noStrike" baseline="0" dirty="0">
                <a:latin typeface="Calibri-Bold"/>
              </a:rPr>
              <a:t>Pseudocode or Flowchart</a:t>
            </a:r>
            <a:r>
              <a:rPr lang="en-IN" sz="1400" b="1" i="0" u="none" strike="noStrike" baseline="0" dirty="0">
                <a:latin typeface="Calibri-Bold"/>
              </a:rPr>
              <a:t>:</a:t>
            </a:r>
          </a:p>
          <a:p>
            <a:pPr algn="l"/>
            <a:r>
              <a:rPr lang="en-IN" sz="1400" b="1" i="0" u="none" strike="noStrike" baseline="0" dirty="0">
                <a:latin typeface="Calibri-Bold"/>
              </a:rPr>
              <a:t>Start</a:t>
            </a:r>
          </a:p>
          <a:p>
            <a:pPr algn="l"/>
            <a:r>
              <a:rPr lang="en-IN" sz="1400" b="1" i="0" u="none" strike="noStrike" baseline="0" dirty="0">
                <a:latin typeface="Calibri-Bold"/>
              </a:rPr>
              <a:t>|</a:t>
            </a:r>
          </a:p>
          <a:p>
            <a:pPr algn="l"/>
            <a:r>
              <a:rPr lang="en-IN" sz="1400" b="1" i="0" u="none" strike="noStrike" baseline="0" dirty="0">
                <a:latin typeface="Calibri-Bold"/>
              </a:rPr>
              <a:t>v</a:t>
            </a:r>
          </a:p>
          <a:p>
            <a:pPr algn="l"/>
            <a:r>
              <a:rPr lang="en-IN" sz="1400" b="1" i="0" u="none" strike="noStrike" baseline="0" dirty="0">
                <a:latin typeface="Calibri-Bold"/>
              </a:rPr>
              <a:t>Data Collection</a:t>
            </a:r>
          </a:p>
          <a:p>
            <a:pPr algn="l"/>
            <a:r>
              <a:rPr lang="en-IN" sz="1400" b="1" i="0" u="none" strike="noStrike" baseline="0" dirty="0">
                <a:latin typeface="Calibri-Bold"/>
              </a:rPr>
              <a:t>|</a:t>
            </a:r>
          </a:p>
          <a:p>
            <a:pPr algn="l"/>
            <a:r>
              <a:rPr lang="en-IN" sz="1400" b="1" i="0" u="none" strike="noStrike" baseline="0" dirty="0">
                <a:latin typeface="Calibri-Bold"/>
              </a:rPr>
              <a:t>v</a:t>
            </a:r>
          </a:p>
          <a:p>
            <a:pPr algn="l"/>
            <a:r>
              <a:rPr lang="en-IN" sz="1400" b="1" i="0" u="none" strike="noStrike" baseline="0" dirty="0">
                <a:latin typeface="Calibri-Bold"/>
              </a:rPr>
              <a:t>Data Preprocessing</a:t>
            </a:r>
          </a:p>
          <a:p>
            <a:pPr algn="l"/>
            <a:r>
              <a:rPr lang="en-IN" sz="1400" b="1" i="0" u="none" strike="noStrike" baseline="0" dirty="0">
                <a:latin typeface="Calibri-Bold"/>
              </a:rPr>
              <a:t>|</a:t>
            </a:r>
          </a:p>
          <a:p>
            <a:pPr algn="l"/>
            <a:r>
              <a:rPr lang="en-IN" sz="1400" b="1" i="0" u="none" strike="noStrike" baseline="0" dirty="0">
                <a:latin typeface="Calibri-Bold"/>
              </a:rPr>
              <a:t>v</a:t>
            </a:r>
          </a:p>
          <a:p>
            <a:pPr algn="l"/>
            <a:r>
              <a:rPr lang="en-IN" sz="1400" b="1" i="0" u="none" strike="noStrike" baseline="0" dirty="0">
                <a:latin typeface="Calibri-Bold"/>
              </a:rPr>
              <a:t>Exploratory Data Analysis (EDA)</a:t>
            </a:r>
          </a:p>
          <a:p>
            <a:pPr algn="l"/>
            <a:r>
              <a:rPr lang="en-IN" sz="1400" b="1" i="0" u="none" strike="noStrike" baseline="0" dirty="0">
                <a:latin typeface="Calibri-Bold"/>
              </a:rPr>
              <a:t>|</a:t>
            </a:r>
          </a:p>
          <a:p>
            <a:pPr algn="l"/>
            <a:r>
              <a:rPr lang="en-IN" sz="1400" b="1" i="0" u="none" strike="noStrike" baseline="0" dirty="0">
                <a:latin typeface="Calibri-Bold"/>
              </a:rPr>
              <a:t>v</a:t>
            </a:r>
          </a:p>
          <a:p>
            <a:pPr algn="l"/>
            <a:r>
              <a:rPr lang="en-IN" sz="1400" b="1" i="0" u="none" strike="noStrike" baseline="0" dirty="0">
                <a:latin typeface="Calibri-Bold"/>
              </a:rPr>
              <a:t>Clustering Algorithm Selection</a:t>
            </a:r>
          </a:p>
          <a:p>
            <a:pPr algn="l"/>
            <a:r>
              <a:rPr lang="en-IN" sz="1400" b="1" i="0" u="none" strike="noStrike" baseline="0" dirty="0">
                <a:latin typeface="Calibri-Bold"/>
              </a:rPr>
              <a:t>|</a:t>
            </a:r>
          </a:p>
          <a:p>
            <a:pPr algn="l"/>
            <a:r>
              <a:rPr lang="en-IN" sz="1400" b="1" i="0" u="none" strike="noStrike" baseline="0" dirty="0">
                <a:latin typeface="Calibri-Bold"/>
              </a:rPr>
              <a:t>v</a:t>
            </a:r>
          </a:p>
          <a:p>
            <a:pPr algn="l"/>
            <a:r>
              <a:rPr lang="en-IN" sz="1400" b="1" i="0" u="none" strike="noStrike" baseline="0" dirty="0">
                <a:latin typeface="Calibri-Bold"/>
              </a:rPr>
              <a:t>Model Training and Evaluation</a:t>
            </a:r>
          </a:p>
          <a:p>
            <a:pPr algn="l"/>
            <a:r>
              <a:rPr lang="en-IN" sz="1400" b="1" i="0" u="none" strike="noStrike" baseline="0" dirty="0">
                <a:latin typeface="Calibri-Bold"/>
              </a:rPr>
              <a:t>|</a:t>
            </a:r>
          </a:p>
          <a:p>
            <a:pPr algn="l"/>
            <a:r>
              <a:rPr lang="en-IN" sz="1400" b="1" i="0" u="none" strike="noStrike" baseline="0" dirty="0">
                <a:latin typeface="Calibri-Bold"/>
              </a:rPr>
              <a:t>v</a:t>
            </a:r>
          </a:p>
          <a:p>
            <a:pPr algn="l"/>
            <a:r>
              <a:rPr lang="en-IN" sz="1400" b="1" i="0" u="none" strike="noStrike" baseline="0" dirty="0">
                <a:latin typeface="Calibri-Bold"/>
              </a:rPr>
              <a:t>Cluster Analysis</a:t>
            </a:r>
          </a:p>
          <a:p>
            <a:pPr algn="l"/>
            <a:r>
              <a:rPr lang="en-IN" sz="1400" b="1" i="0" u="none" strike="noStrike" baseline="0" dirty="0">
                <a:latin typeface="Calibri-Bold"/>
              </a:rPr>
              <a:t>|</a:t>
            </a:r>
          </a:p>
          <a:p>
            <a:pPr algn="l"/>
            <a:r>
              <a:rPr lang="en-IN" sz="1400" b="1" i="0" u="none" strike="noStrike" baseline="0" dirty="0">
                <a:latin typeface="Calibri-Bold"/>
              </a:rPr>
              <a:t>v</a:t>
            </a:r>
          </a:p>
          <a:p>
            <a:pPr algn="l"/>
            <a:r>
              <a:rPr lang="en-IN" sz="1400" b="1" i="0" u="none" strike="noStrike" baseline="0" dirty="0">
                <a:latin typeface="Calibri-Bold"/>
              </a:rPr>
              <a:t>Application of Results</a:t>
            </a:r>
          </a:p>
          <a:p>
            <a:pPr algn="l"/>
            <a:r>
              <a:rPr lang="en-IN" sz="1400" b="1" i="0" u="none" strike="noStrike" baseline="0" dirty="0">
                <a:latin typeface="Calibri-Bold"/>
              </a:rPr>
              <a:t>|</a:t>
            </a:r>
          </a:p>
          <a:p>
            <a:pPr algn="l"/>
            <a:r>
              <a:rPr lang="en-IN" sz="1400" b="1" i="0" u="none" strike="noStrike" baseline="0" dirty="0">
                <a:latin typeface="Calibri-Bold"/>
              </a:rPr>
              <a:t>v</a:t>
            </a:r>
          </a:p>
          <a:p>
            <a:pPr algn="l"/>
            <a:r>
              <a:rPr lang="en-IN" sz="1400" b="1" i="0" u="none" strike="noStrike" baseline="0" dirty="0">
                <a:latin typeface="Calibri-Bold"/>
              </a:rPr>
              <a:t>Visualization and Reporting</a:t>
            </a:r>
          </a:p>
          <a:p>
            <a:pPr algn="l"/>
            <a:r>
              <a:rPr lang="en-IN" sz="1400" b="1" i="0" u="none" strike="noStrike" baseline="0" dirty="0">
                <a:latin typeface="Calibri-Bold"/>
              </a:rPr>
              <a:t>|</a:t>
            </a:r>
          </a:p>
          <a:p>
            <a:pPr algn="l"/>
            <a:r>
              <a:rPr lang="en-IN" sz="1400" b="1" i="0" u="none" strike="noStrike" baseline="0" dirty="0">
                <a:latin typeface="Calibri-Bold"/>
              </a:rPr>
              <a:t>v</a:t>
            </a:r>
          </a:p>
          <a:p>
            <a:pPr algn="l"/>
            <a:r>
              <a:rPr lang="en-IN" sz="1400" b="1" i="0" u="none" strike="noStrike" baseline="0" dirty="0">
                <a:latin typeface="Calibri-Bold"/>
              </a:rPr>
              <a:t>End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3296671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F7FD620-B78C-498F-D633-96297405D077}"/>
              </a:ext>
            </a:extLst>
          </p:cNvPr>
          <p:cNvSpPr txBox="1"/>
          <p:nvPr/>
        </p:nvSpPr>
        <p:spPr>
          <a:xfrm>
            <a:off x="368300" y="520785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2400" b="1" i="0" u="none" strike="noStrike" baseline="0" dirty="0">
                <a:solidFill>
                  <a:srgbClr val="000000"/>
                </a:solidFill>
                <a:latin typeface="Calibri-Bold"/>
              </a:rPr>
              <a:t>Implementation Details: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F78C8FC-751F-3ED3-CAB7-727B23FF88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300" y="982450"/>
            <a:ext cx="11627448" cy="87634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FBD2CD0-954B-1129-AFC4-766A650939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300" y="2096816"/>
            <a:ext cx="11608397" cy="4343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7612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11AF2AF5-9784-8741-DD88-6BCF0A9F0F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977" y="1406421"/>
            <a:ext cx="11602046" cy="4045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2079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1</TotalTime>
  <Words>1073</Words>
  <Application>Microsoft Office PowerPoint</Application>
  <PresentationFormat>Widescreen</PresentationFormat>
  <Paragraphs>138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5" baseType="lpstr">
      <vt:lpstr>Arial</vt:lpstr>
      <vt:lpstr>ArialMT</vt:lpstr>
      <vt:lpstr>Bookman Old Style</vt:lpstr>
      <vt:lpstr>Calibri</vt:lpstr>
      <vt:lpstr>Calibri-Bold</vt:lpstr>
      <vt:lpstr>NotoSansSymbols</vt:lpstr>
      <vt:lpstr>Rockwell</vt:lpstr>
      <vt:lpstr>TimesNewRomanPS-BoldMT</vt:lpstr>
      <vt:lpstr>TimesNewRomanPS-ItalicMT</vt:lpstr>
      <vt:lpstr>Damask</vt:lpstr>
      <vt:lpstr>ELECTION RESULTS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Aakarsh Sharma</dc:creator>
  <cp:lastModifiedBy>Aakarsh Sharma</cp:lastModifiedBy>
  <cp:revision>1</cp:revision>
  <dcterms:created xsi:type="dcterms:W3CDTF">2024-07-09T03:04:06Z</dcterms:created>
  <dcterms:modified xsi:type="dcterms:W3CDTF">2024-07-09T03:05:13Z</dcterms:modified>
</cp:coreProperties>
</file>