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57" r:id="rId5"/>
    <p:sldId id="258" r:id="rId6"/>
    <p:sldId id="269" r:id="rId7"/>
    <p:sldId id="261" r:id="rId8"/>
    <p:sldId id="265" r:id="rId9"/>
    <p:sldId id="266" r:id="rId10"/>
    <p:sldId id="268" r:id="rId11"/>
    <p:sldId id="262" r:id="rId12"/>
    <p:sldId id="263" r:id="rId13"/>
    <p:sldId id="264"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7B9C"/>
    <a:srgbClr val="1A465B"/>
    <a:srgbClr val="105D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71"/>
  </p:normalViewPr>
  <p:slideViewPr>
    <p:cSldViewPr snapToGrid="0" snapToObjects="1">
      <p:cViewPr varScale="1">
        <p:scale>
          <a:sx n="76" d="100"/>
          <a:sy n="76" d="100"/>
        </p:scale>
        <p:origin x="216"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809CAD-D271-C943-ADB7-FCAAB669E00A}"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115CE-32DD-3F47-B16C-DBB659BD0288}" type="slidenum">
              <a:rPr lang="en-US" smtClean="0"/>
              <a:t>‹#›</a:t>
            </a:fld>
            <a:endParaRPr lang="en-US"/>
          </a:p>
        </p:txBody>
      </p:sp>
    </p:spTree>
    <p:extLst>
      <p:ext uri="{BB962C8B-B14F-4D97-AF65-F5344CB8AC3E}">
        <p14:creationId xmlns:p14="http://schemas.microsoft.com/office/powerpoint/2010/main" val="199862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09CAD-D271-C943-ADB7-FCAAB669E00A}"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115CE-32DD-3F47-B16C-DBB659BD0288}" type="slidenum">
              <a:rPr lang="en-US" smtClean="0"/>
              <a:t>‹#›</a:t>
            </a:fld>
            <a:endParaRPr lang="en-US"/>
          </a:p>
        </p:txBody>
      </p:sp>
    </p:spTree>
    <p:extLst>
      <p:ext uri="{BB962C8B-B14F-4D97-AF65-F5344CB8AC3E}">
        <p14:creationId xmlns:p14="http://schemas.microsoft.com/office/powerpoint/2010/main" val="118265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09CAD-D271-C943-ADB7-FCAAB669E00A}"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115CE-32DD-3F47-B16C-DBB659BD0288}" type="slidenum">
              <a:rPr lang="en-US" smtClean="0"/>
              <a:t>‹#›</a:t>
            </a:fld>
            <a:endParaRPr lang="en-US"/>
          </a:p>
        </p:txBody>
      </p:sp>
    </p:spTree>
    <p:extLst>
      <p:ext uri="{BB962C8B-B14F-4D97-AF65-F5344CB8AC3E}">
        <p14:creationId xmlns:p14="http://schemas.microsoft.com/office/powerpoint/2010/main" val="186966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09CAD-D271-C943-ADB7-FCAAB669E00A}"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115CE-32DD-3F47-B16C-DBB659BD0288}" type="slidenum">
              <a:rPr lang="en-US" smtClean="0"/>
              <a:t>‹#›</a:t>
            </a:fld>
            <a:endParaRPr lang="en-US"/>
          </a:p>
        </p:txBody>
      </p:sp>
    </p:spTree>
    <p:extLst>
      <p:ext uri="{BB962C8B-B14F-4D97-AF65-F5344CB8AC3E}">
        <p14:creationId xmlns:p14="http://schemas.microsoft.com/office/powerpoint/2010/main" val="154313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809CAD-D271-C943-ADB7-FCAAB669E00A}"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115CE-32DD-3F47-B16C-DBB659BD0288}" type="slidenum">
              <a:rPr lang="en-US" smtClean="0"/>
              <a:t>‹#›</a:t>
            </a:fld>
            <a:endParaRPr lang="en-US"/>
          </a:p>
        </p:txBody>
      </p:sp>
    </p:spTree>
    <p:extLst>
      <p:ext uri="{BB962C8B-B14F-4D97-AF65-F5344CB8AC3E}">
        <p14:creationId xmlns:p14="http://schemas.microsoft.com/office/powerpoint/2010/main" val="152972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809CAD-D271-C943-ADB7-FCAAB669E00A}" type="datetimeFigureOut">
              <a:rPr lang="en-US" smtClean="0"/>
              <a:t>8/27/18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115CE-32DD-3F47-B16C-DBB659BD0288}" type="slidenum">
              <a:rPr lang="en-US" smtClean="0"/>
              <a:t>‹#›</a:t>
            </a:fld>
            <a:endParaRPr lang="en-US"/>
          </a:p>
        </p:txBody>
      </p:sp>
    </p:spTree>
    <p:extLst>
      <p:ext uri="{BB962C8B-B14F-4D97-AF65-F5344CB8AC3E}">
        <p14:creationId xmlns:p14="http://schemas.microsoft.com/office/powerpoint/2010/main" val="46923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809CAD-D271-C943-ADB7-FCAAB669E00A}" type="datetimeFigureOut">
              <a:rPr lang="en-US" smtClean="0"/>
              <a:t>8/27/18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4115CE-32DD-3F47-B16C-DBB659BD0288}" type="slidenum">
              <a:rPr lang="en-US" smtClean="0"/>
              <a:t>‹#›</a:t>
            </a:fld>
            <a:endParaRPr lang="en-US"/>
          </a:p>
        </p:txBody>
      </p:sp>
    </p:spTree>
    <p:extLst>
      <p:ext uri="{BB962C8B-B14F-4D97-AF65-F5344CB8AC3E}">
        <p14:creationId xmlns:p14="http://schemas.microsoft.com/office/powerpoint/2010/main" val="825314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809CAD-D271-C943-ADB7-FCAAB669E00A}" type="datetimeFigureOut">
              <a:rPr lang="en-US" smtClean="0"/>
              <a:t>8/27/18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4115CE-32DD-3F47-B16C-DBB659BD0288}" type="slidenum">
              <a:rPr lang="en-US" smtClean="0"/>
              <a:t>‹#›</a:t>
            </a:fld>
            <a:endParaRPr lang="en-US"/>
          </a:p>
        </p:txBody>
      </p:sp>
    </p:spTree>
    <p:extLst>
      <p:ext uri="{BB962C8B-B14F-4D97-AF65-F5344CB8AC3E}">
        <p14:creationId xmlns:p14="http://schemas.microsoft.com/office/powerpoint/2010/main" val="460278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809CAD-D271-C943-ADB7-FCAAB669E00A}" type="datetimeFigureOut">
              <a:rPr lang="en-US" smtClean="0"/>
              <a:t>8/27/18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4115CE-32DD-3F47-B16C-DBB659BD0288}" type="slidenum">
              <a:rPr lang="en-US" smtClean="0"/>
              <a:t>‹#›</a:t>
            </a:fld>
            <a:endParaRPr lang="en-US"/>
          </a:p>
        </p:txBody>
      </p:sp>
    </p:spTree>
    <p:extLst>
      <p:ext uri="{BB962C8B-B14F-4D97-AF65-F5344CB8AC3E}">
        <p14:creationId xmlns:p14="http://schemas.microsoft.com/office/powerpoint/2010/main" val="66310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809CAD-D271-C943-ADB7-FCAAB669E00A}" type="datetimeFigureOut">
              <a:rPr lang="en-US" smtClean="0"/>
              <a:t>8/27/18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115CE-32DD-3F47-B16C-DBB659BD0288}" type="slidenum">
              <a:rPr lang="en-US" smtClean="0"/>
              <a:t>‹#›</a:t>
            </a:fld>
            <a:endParaRPr lang="en-US"/>
          </a:p>
        </p:txBody>
      </p:sp>
    </p:spTree>
    <p:extLst>
      <p:ext uri="{BB962C8B-B14F-4D97-AF65-F5344CB8AC3E}">
        <p14:creationId xmlns:p14="http://schemas.microsoft.com/office/powerpoint/2010/main" val="154270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809CAD-D271-C943-ADB7-FCAAB669E00A}" type="datetimeFigureOut">
              <a:rPr lang="en-US" smtClean="0"/>
              <a:t>8/27/18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115CE-32DD-3F47-B16C-DBB659BD0288}" type="slidenum">
              <a:rPr lang="en-US" smtClean="0"/>
              <a:t>‹#›</a:t>
            </a:fld>
            <a:endParaRPr lang="en-US"/>
          </a:p>
        </p:txBody>
      </p:sp>
    </p:spTree>
    <p:extLst>
      <p:ext uri="{BB962C8B-B14F-4D97-AF65-F5344CB8AC3E}">
        <p14:creationId xmlns:p14="http://schemas.microsoft.com/office/powerpoint/2010/main" val="16669991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09CAD-D271-C943-ADB7-FCAAB669E00A}" type="datetimeFigureOut">
              <a:rPr lang="en-US" smtClean="0"/>
              <a:t>8/27/18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115CE-32DD-3F47-B16C-DBB659BD0288}" type="slidenum">
              <a:rPr lang="en-US" smtClean="0"/>
              <a:t>‹#›</a:t>
            </a:fld>
            <a:endParaRPr lang="en-US"/>
          </a:p>
        </p:txBody>
      </p:sp>
    </p:spTree>
    <p:extLst>
      <p:ext uri="{BB962C8B-B14F-4D97-AF65-F5344CB8AC3E}">
        <p14:creationId xmlns:p14="http://schemas.microsoft.com/office/powerpoint/2010/main" val="995855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87B9C"/>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402523"/>
            <a:ext cx="9144000" cy="2387600"/>
          </a:xfrm>
        </p:spPr>
        <p:txBody>
          <a:bodyPr>
            <a:noAutofit/>
          </a:bodyPr>
          <a:lstStyle/>
          <a:p>
            <a:r>
              <a:rPr lang="en-US" sz="11500" dirty="0" smtClean="0">
                <a:solidFill>
                  <a:schemeClr val="bg1"/>
                </a:solidFill>
                <a:latin typeface="Abadi MT Condensed Extra Bold" charset="0"/>
                <a:ea typeface="Abadi MT Condensed Extra Bold" charset="0"/>
                <a:cs typeface="Abadi MT Condensed Extra Bold" charset="0"/>
              </a:rPr>
              <a:t>Churn Rates with Codeflix</a:t>
            </a:r>
            <a:endParaRPr lang="en-US" sz="11500" dirty="0">
              <a:solidFill>
                <a:schemeClr val="bg1"/>
              </a:solidFill>
              <a:latin typeface="Abadi MT Condensed Extra Bold" charset="0"/>
              <a:ea typeface="Abadi MT Condensed Extra Bold" charset="0"/>
              <a:cs typeface="Abadi MT Condensed Extra Bold" charset="0"/>
            </a:endParaRPr>
          </a:p>
        </p:txBody>
      </p:sp>
      <p:sp>
        <p:nvSpPr>
          <p:cNvPr id="5" name="Subtitle 4"/>
          <p:cNvSpPr>
            <a:spLocks noGrp="1"/>
          </p:cNvSpPr>
          <p:nvPr>
            <p:ph type="subTitle" idx="1"/>
          </p:nvPr>
        </p:nvSpPr>
        <p:spPr>
          <a:xfrm>
            <a:off x="1524000" y="5202238"/>
            <a:ext cx="9144000" cy="1655762"/>
          </a:xfrm>
        </p:spPr>
        <p:txBody>
          <a:bodyPr/>
          <a:lstStyle/>
          <a:p>
            <a:r>
              <a:rPr lang="en-US" dirty="0" smtClean="0">
                <a:solidFill>
                  <a:schemeClr val="bg1"/>
                </a:solidFill>
                <a:latin typeface="Abadi MT Condensed Extra Bold" charset="0"/>
                <a:ea typeface="Abadi MT Condensed Extra Bold" charset="0"/>
                <a:cs typeface="Abadi MT Condensed Extra Bold" charset="0"/>
              </a:rPr>
              <a:t>By: Aakarsh Arya</a:t>
            </a:r>
            <a:endParaRPr lang="en-US" dirty="0">
              <a:solidFill>
                <a:schemeClr val="bg1"/>
              </a:solidFill>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2039306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87B9C"/>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6000" dirty="0" smtClean="0">
                <a:solidFill>
                  <a:schemeClr val="bg1"/>
                </a:solidFill>
                <a:latin typeface="Abadi MT Condensed Extra Bold" charset="0"/>
                <a:ea typeface="Abadi MT Condensed Extra Bold" charset="0"/>
                <a:cs typeface="Abadi MT Condensed Extra Bold" charset="0"/>
              </a:rPr>
              <a:t>What was the overall churn trend since the company started?</a:t>
            </a:r>
            <a:endParaRPr lang="en-US" sz="6000" dirty="0">
              <a:solidFill>
                <a:schemeClr val="bg1"/>
              </a:solidFill>
              <a:latin typeface="Abadi MT Condensed Extra Bold" charset="0"/>
              <a:ea typeface="Abadi MT Condensed Extra Bold" charset="0"/>
              <a:cs typeface="Abadi MT Condensed Extra Bold" charset="0"/>
            </a:endParaRPr>
          </a:p>
        </p:txBody>
      </p:sp>
      <p:sp>
        <p:nvSpPr>
          <p:cNvPr id="7" name="Content Placeholder 6"/>
          <p:cNvSpPr>
            <a:spLocks noGrp="1"/>
          </p:cNvSpPr>
          <p:nvPr>
            <p:ph idx="1"/>
          </p:nvPr>
        </p:nvSpPr>
        <p:spPr>
          <a:xfrm>
            <a:off x="838200" y="2147357"/>
            <a:ext cx="8983133" cy="3999443"/>
          </a:xfrm>
        </p:spPr>
        <p:txBody>
          <a:bodyPr>
            <a:normAutofit/>
          </a:bodyPr>
          <a:lstStyle/>
          <a:p>
            <a:pPr marL="0" indent="0">
              <a:buNone/>
            </a:pPr>
            <a:r>
              <a:rPr lang="en-US" dirty="0" smtClean="0">
                <a:solidFill>
                  <a:schemeClr val="bg1"/>
                </a:solidFill>
                <a:latin typeface="Abadi MT Condensed Extra Bold" charset="0"/>
                <a:ea typeface="Abadi MT Condensed Extra Bold" charset="0"/>
                <a:cs typeface="Abadi MT Condensed Extra Bold" charset="0"/>
              </a:rPr>
              <a:t>The churn rate increased as the months progressed.   </a:t>
            </a:r>
          </a:p>
          <a:p>
            <a:pPr marL="0" indent="0">
              <a:buNone/>
            </a:pPr>
            <a:endParaRPr lang="en-US" dirty="0">
              <a:solidFill>
                <a:schemeClr val="bg1"/>
              </a:solidFill>
              <a:latin typeface="Abadi MT Condensed Extra Bold" charset="0"/>
              <a:ea typeface="Abadi MT Condensed Extra Bold" charset="0"/>
              <a:cs typeface="Abadi MT Condensed Extra Bold" charset="0"/>
            </a:endParaRPr>
          </a:p>
          <a:p>
            <a:pPr marL="0" indent="0">
              <a:buNone/>
            </a:pPr>
            <a:r>
              <a:rPr lang="en-US" dirty="0" smtClean="0">
                <a:solidFill>
                  <a:schemeClr val="bg1"/>
                </a:solidFill>
                <a:latin typeface="Abadi MT Condensed Extra Bold" charset="0"/>
                <a:ea typeface="Abadi MT Condensed Extra Bold" charset="0"/>
                <a:cs typeface="Abadi MT Condensed Extra Bold" charset="0"/>
              </a:rPr>
              <a:t>It increased from 16% to 19% between January and February, and increased from 19% to 27% between February and March.</a:t>
            </a:r>
          </a:p>
          <a:p>
            <a:pPr marL="0" indent="0">
              <a:buNone/>
            </a:pPr>
            <a:endParaRPr lang="en-US" dirty="0">
              <a:solidFill>
                <a:schemeClr val="bg1"/>
              </a:solidFill>
              <a:latin typeface="Abadi MT Condensed Extra Bold" charset="0"/>
              <a:ea typeface="Abadi MT Condensed Extra Bold" charset="0"/>
              <a:cs typeface="Abadi MT Condensed Extra Bold" charset="0"/>
            </a:endParaRPr>
          </a:p>
          <a:p>
            <a:pPr marL="0" indent="0">
              <a:buNone/>
            </a:pPr>
            <a:r>
              <a:rPr lang="en-US" dirty="0" smtClean="0">
                <a:solidFill>
                  <a:schemeClr val="bg1"/>
                </a:solidFill>
                <a:latin typeface="Abadi MT Condensed Extra Bold" charset="0"/>
                <a:ea typeface="Abadi MT Condensed Extra Bold" charset="0"/>
                <a:cs typeface="Abadi MT Condensed Extra Bold" charset="0"/>
              </a:rPr>
              <a:t>The churn rate was exceptionally high in March, at 27%. </a:t>
            </a:r>
          </a:p>
        </p:txBody>
      </p:sp>
    </p:spTree>
    <p:extLst>
      <p:ext uri="{BB962C8B-B14F-4D97-AF65-F5344CB8AC3E}">
        <p14:creationId xmlns:p14="http://schemas.microsoft.com/office/powerpoint/2010/main" val="1831637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3667" y="2532591"/>
            <a:ext cx="10515600" cy="1325563"/>
          </a:xfrm>
        </p:spPr>
        <p:txBody>
          <a:bodyPr>
            <a:noAutofit/>
          </a:bodyPr>
          <a:lstStyle/>
          <a:p>
            <a:pPr algn="ctr"/>
            <a:r>
              <a:rPr lang="en-US" sz="9600" dirty="0" smtClean="0">
                <a:latin typeface="Abadi MT Condensed Extra Bold" charset="0"/>
                <a:ea typeface="Abadi MT Condensed Extra Bold" charset="0"/>
                <a:cs typeface="Abadi MT Condensed Extra Bold" charset="0"/>
              </a:rPr>
              <a:t>Compare the churn rates between segments.</a:t>
            </a:r>
            <a:endParaRPr lang="en-US" sz="9600" dirty="0">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509766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87B9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6337" y="-210608"/>
            <a:ext cx="12014196" cy="1325563"/>
          </a:xfrm>
        </p:spPr>
        <p:txBody>
          <a:bodyPr/>
          <a:lstStyle/>
          <a:p>
            <a:r>
              <a:rPr lang="en-US" dirty="0" smtClean="0">
                <a:solidFill>
                  <a:schemeClr val="bg1"/>
                </a:solidFill>
                <a:latin typeface="Abadi MT Condensed Extra Bold" charset="0"/>
                <a:ea typeface="Abadi MT Condensed Extra Bold" charset="0"/>
                <a:cs typeface="Abadi MT Condensed Extra Bold" charset="0"/>
              </a:rPr>
              <a:t>Comparing Churn </a:t>
            </a:r>
            <a:r>
              <a:rPr lang="en-US" dirty="0">
                <a:solidFill>
                  <a:schemeClr val="bg1"/>
                </a:solidFill>
                <a:latin typeface="Abadi MT Condensed Extra Bold" charset="0"/>
                <a:ea typeface="Abadi MT Condensed Extra Bold" charset="0"/>
                <a:cs typeface="Abadi MT Condensed Extra Bold" charset="0"/>
              </a:rPr>
              <a:t>R</a:t>
            </a:r>
            <a:r>
              <a:rPr lang="en-US" dirty="0" smtClean="0">
                <a:solidFill>
                  <a:schemeClr val="bg1"/>
                </a:solidFill>
                <a:latin typeface="Abadi MT Condensed Extra Bold" charset="0"/>
                <a:ea typeface="Abadi MT Condensed Extra Bold" charset="0"/>
                <a:cs typeface="Abadi MT Condensed Extra Bold" charset="0"/>
              </a:rPr>
              <a:t>ates </a:t>
            </a:r>
            <a:r>
              <a:rPr lang="en-US">
                <a:solidFill>
                  <a:schemeClr val="bg1"/>
                </a:solidFill>
                <a:latin typeface="Abadi MT Condensed Extra Bold" charset="0"/>
                <a:ea typeface="Abadi MT Condensed Extra Bold" charset="0"/>
                <a:cs typeface="Abadi MT Condensed Extra Bold" charset="0"/>
              </a:rPr>
              <a:t>B</a:t>
            </a:r>
            <a:r>
              <a:rPr lang="en-US" smtClean="0">
                <a:solidFill>
                  <a:schemeClr val="bg1"/>
                </a:solidFill>
                <a:latin typeface="Abadi MT Condensed Extra Bold" charset="0"/>
                <a:ea typeface="Abadi MT Condensed Extra Bold" charset="0"/>
                <a:cs typeface="Abadi MT Condensed Extra Bold" charset="0"/>
              </a:rPr>
              <a:t>etween Segments (Query)</a:t>
            </a:r>
            <a:endParaRPr lang="en-US" dirty="0">
              <a:solidFill>
                <a:schemeClr val="bg1"/>
              </a:solidFill>
              <a:latin typeface="Abadi MT Condensed Extra Bold" charset="0"/>
              <a:ea typeface="Abadi MT Condensed Extra Bold" charset="0"/>
              <a:cs typeface="Abadi MT Condensed Extra Bold" charset="0"/>
            </a:endParaRPr>
          </a:p>
        </p:txBody>
      </p:sp>
      <p:sp>
        <p:nvSpPr>
          <p:cNvPr id="3" name="Shape 323"/>
          <p:cNvSpPr txBox="1"/>
          <p:nvPr/>
        </p:nvSpPr>
        <p:spPr>
          <a:xfrm>
            <a:off x="296336" y="897467"/>
            <a:ext cx="5604932" cy="5723466"/>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 sz="1400" dirty="0" err="1" smtClean="0">
                <a:latin typeface="Courier New"/>
                <a:ea typeface="Courier New"/>
                <a:cs typeface="Courier New"/>
                <a:sym typeface="Courier New"/>
              </a:rPr>
              <a:t>cross_join</a:t>
            </a:r>
            <a:r>
              <a:rPr lang="en" sz="1400" dirty="0" smtClean="0">
                <a:latin typeface="Courier New"/>
                <a:ea typeface="Courier New"/>
                <a:cs typeface="Courier New"/>
                <a:sym typeface="Courier New"/>
              </a:rPr>
              <a:t> AS</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(SELECT * </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FROM subscriptions </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CROSS JOIN months),</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 </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status AS </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(SELECT id, </a:t>
            </a:r>
            <a:r>
              <a:rPr lang="en" sz="1400" dirty="0" err="1" smtClean="0">
                <a:latin typeface="Courier New"/>
                <a:ea typeface="Courier New"/>
                <a:cs typeface="Courier New"/>
                <a:sym typeface="Courier New"/>
              </a:rPr>
              <a:t>first_day</a:t>
            </a:r>
            <a:r>
              <a:rPr lang="en" sz="1400" dirty="0" smtClean="0">
                <a:latin typeface="Courier New"/>
                <a:ea typeface="Courier New"/>
                <a:cs typeface="Courier New"/>
                <a:sym typeface="Courier New"/>
              </a:rPr>
              <a:t> AS month, </a:t>
            </a:r>
            <a:endParaRPr lang="en-CA" sz="1400" dirty="0" smtClean="0">
              <a:latin typeface="Courier New"/>
              <a:ea typeface="Courier New"/>
              <a:cs typeface="Courier New"/>
              <a:sym typeface="Courier New"/>
            </a:endParaRPr>
          </a:p>
          <a:p>
            <a:pPr lvl="0">
              <a:buClr>
                <a:schemeClr val="dk1"/>
              </a:buClr>
              <a:buSzPts val="1100"/>
            </a:pP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CASE 	</a:t>
            </a:r>
            <a:endParaRPr lang="en-CA" sz="1400" dirty="0" smtClean="0">
              <a:latin typeface="Courier New"/>
              <a:ea typeface="Courier New"/>
              <a:cs typeface="Courier New"/>
              <a:sym typeface="Courier New"/>
            </a:endParaRPr>
          </a:p>
          <a:p>
            <a:pPr lvl="0">
              <a:buClr>
                <a:schemeClr val="dk1"/>
              </a:buClr>
              <a:buSzPts val="1100"/>
            </a:pP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WHEN (segment = 87) AND ((</a:t>
            </a:r>
            <a:r>
              <a:rPr lang="en" sz="1400" dirty="0" err="1" smtClean="0">
                <a:latin typeface="Courier New"/>
                <a:ea typeface="Courier New"/>
                <a:cs typeface="Courier New"/>
                <a:sym typeface="Courier New"/>
              </a:rPr>
              <a:t>subscription_start</a:t>
            </a:r>
            <a:r>
              <a:rPr lang="en" sz="1400" dirty="0" smtClean="0">
                <a:latin typeface="Courier New"/>
                <a:ea typeface="Courier New"/>
                <a:cs typeface="Courier New"/>
                <a:sym typeface="Courier New"/>
              </a:rPr>
              <a:t> &lt; </a:t>
            </a:r>
            <a:r>
              <a:rPr lang="en" sz="1400" dirty="0" err="1" smtClean="0">
                <a:latin typeface="Courier New"/>
                <a:ea typeface="Courier New"/>
                <a:cs typeface="Courier New"/>
                <a:sym typeface="Courier New"/>
              </a:rPr>
              <a:t>first_day</a:t>
            </a:r>
            <a:r>
              <a:rPr lang="en" sz="1400" dirty="0" smtClean="0">
                <a:latin typeface="Courier New"/>
                <a:ea typeface="Courier New"/>
                <a:cs typeface="Courier New"/>
                <a:sym typeface="Courier New"/>
              </a:rPr>
              <a:t>) AND (</a:t>
            </a:r>
            <a:r>
              <a:rPr lang="en" sz="1400" dirty="0" err="1" smtClean="0">
                <a:latin typeface="Courier New"/>
                <a:ea typeface="Courier New"/>
                <a:cs typeface="Courier New"/>
                <a:sym typeface="Courier New"/>
              </a:rPr>
              <a:t>subscription_end</a:t>
            </a:r>
            <a:r>
              <a:rPr lang="en" sz="1400" dirty="0" smtClean="0">
                <a:latin typeface="Courier New"/>
                <a:ea typeface="Courier New"/>
                <a:cs typeface="Courier New"/>
                <a:sym typeface="Courier New"/>
              </a:rPr>
              <a:t> &gt; </a:t>
            </a:r>
            <a:r>
              <a:rPr lang="en" sz="1400" dirty="0" err="1" smtClean="0">
                <a:latin typeface="Courier New"/>
                <a:ea typeface="Courier New"/>
                <a:cs typeface="Courier New"/>
                <a:sym typeface="Courier New"/>
              </a:rPr>
              <a:t>first_day</a:t>
            </a:r>
            <a:r>
              <a:rPr lang="en" sz="1400" dirty="0" smtClean="0">
                <a:latin typeface="Courier New"/>
                <a:ea typeface="Courier New"/>
                <a:cs typeface="Courier New"/>
                <a:sym typeface="Courier New"/>
              </a:rPr>
              <a:t> OR </a:t>
            </a:r>
            <a:r>
              <a:rPr lang="en" sz="1400" dirty="0" err="1" smtClean="0">
                <a:latin typeface="Courier New"/>
                <a:ea typeface="Courier New"/>
                <a:cs typeface="Courier New"/>
                <a:sym typeface="Courier New"/>
              </a:rPr>
              <a:t>subscription_end</a:t>
            </a:r>
            <a:r>
              <a:rPr lang="en" sz="1400" dirty="0" smtClean="0">
                <a:latin typeface="Courier New"/>
                <a:ea typeface="Courier New"/>
                <a:cs typeface="Courier New"/>
                <a:sym typeface="Courier New"/>
              </a:rPr>
              <a:t> IS NULL))  	</a:t>
            </a:r>
            <a:endParaRPr lang="en-CA" sz="1400" dirty="0" smtClean="0">
              <a:latin typeface="Courier New"/>
              <a:ea typeface="Courier New"/>
              <a:cs typeface="Courier New"/>
              <a:sym typeface="Courier New"/>
            </a:endParaRPr>
          </a:p>
          <a:p>
            <a:pPr lvl="0">
              <a:buClr>
                <a:schemeClr val="dk1"/>
              </a:buClr>
              <a:buSzPts val="1100"/>
            </a:pPr>
            <a:r>
              <a:rPr lang="en-CA" sz="1400" dirty="0">
                <a:latin typeface="Courier New"/>
                <a:ea typeface="Courier New"/>
                <a:cs typeface="Courier New"/>
                <a:sym typeface="Courier New"/>
              </a:rPr>
              <a:t> </a:t>
            </a: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THEN 1 	</a:t>
            </a:r>
            <a:endParaRPr lang="en-CA" sz="1400" dirty="0" smtClean="0">
              <a:latin typeface="Courier New"/>
              <a:ea typeface="Courier New"/>
              <a:cs typeface="Courier New"/>
              <a:sym typeface="Courier New"/>
            </a:endParaRPr>
          </a:p>
          <a:p>
            <a:pPr lvl="0">
              <a:buClr>
                <a:schemeClr val="dk1"/>
              </a:buClr>
              <a:buSzPts val="1100"/>
            </a:pPr>
            <a:r>
              <a:rPr lang="en-CA" sz="1400" dirty="0">
                <a:latin typeface="Courier New"/>
                <a:ea typeface="Courier New"/>
                <a:cs typeface="Courier New"/>
                <a:sym typeface="Courier New"/>
              </a:rPr>
              <a:t> </a:t>
            </a: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ELSE 0 	</a:t>
            </a:r>
            <a:endParaRPr lang="en-CA" sz="1400" dirty="0" smtClean="0">
              <a:latin typeface="Courier New"/>
              <a:ea typeface="Courier New"/>
              <a:cs typeface="Courier New"/>
              <a:sym typeface="Courier New"/>
            </a:endParaRPr>
          </a:p>
          <a:p>
            <a:pPr lvl="0">
              <a:buClr>
                <a:schemeClr val="dk1"/>
              </a:buClr>
              <a:buSzPts val="1100"/>
            </a:pP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END AS is_active_87,</a:t>
            </a:r>
            <a:endParaRPr lang="en-CA" sz="1400" dirty="0" smtClean="0">
              <a:latin typeface="Courier New"/>
              <a:ea typeface="Courier New"/>
              <a:cs typeface="Courier New"/>
              <a:sym typeface="Courier New"/>
            </a:endParaRPr>
          </a:p>
          <a:p>
            <a:pPr lvl="0">
              <a:buClr>
                <a:schemeClr val="dk1"/>
              </a:buClr>
              <a:buSzPts val="1100"/>
            </a:pPr>
            <a:r>
              <a:rPr lang="en-CA" sz="1400" dirty="0">
                <a:latin typeface="Courier New"/>
                <a:ea typeface="Courier New"/>
                <a:cs typeface="Courier New"/>
                <a:sym typeface="Courier New"/>
              </a:rPr>
              <a:t> </a:t>
            </a: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CASE  	</a:t>
            </a:r>
            <a:endParaRPr lang="en-CA" sz="1400" dirty="0" smtClean="0">
              <a:latin typeface="Courier New"/>
              <a:ea typeface="Courier New"/>
              <a:cs typeface="Courier New"/>
              <a:sym typeface="Courier New"/>
            </a:endParaRPr>
          </a:p>
          <a:p>
            <a:pPr lvl="0">
              <a:buClr>
                <a:schemeClr val="dk1"/>
              </a:buClr>
              <a:buSzPts val="1100"/>
            </a:pPr>
            <a:r>
              <a:rPr lang="en-CA" sz="1400" dirty="0">
                <a:latin typeface="Courier New"/>
                <a:ea typeface="Courier New"/>
                <a:cs typeface="Courier New"/>
                <a:sym typeface="Courier New"/>
              </a:rPr>
              <a:t> </a:t>
            </a: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WHEN (segment = 30) AND ((</a:t>
            </a:r>
            <a:r>
              <a:rPr lang="en" sz="1400" dirty="0" err="1" smtClean="0">
                <a:latin typeface="Courier New"/>
                <a:ea typeface="Courier New"/>
                <a:cs typeface="Courier New"/>
                <a:sym typeface="Courier New"/>
              </a:rPr>
              <a:t>subscription_start</a:t>
            </a:r>
            <a:r>
              <a:rPr lang="en" sz="1400" dirty="0" smtClean="0">
                <a:latin typeface="Courier New"/>
                <a:ea typeface="Courier New"/>
                <a:cs typeface="Courier New"/>
                <a:sym typeface="Courier New"/>
              </a:rPr>
              <a:t> &lt; </a:t>
            </a:r>
            <a:r>
              <a:rPr lang="en" sz="1400" dirty="0" err="1" smtClean="0">
                <a:latin typeface="Courier New"/>
                <a:ea typeface="Courier New"/>
                <a:cs typeface="Courier New"/>
                <a:sym typeface="Courier New"/>
              </a:rPr>
              <a:t>first_day</a:t>
            </a:r>
            <a:r>
              <a:rPr lang="en" sz="1400" dirty="0" smtClean="0">
                <a:latin typeface="Courier New"/>
                <a:ea typeface="Courier New"/>
                <a:cs typeface="Courier New"/>
                <a:sym typeface="Courier New"/>
              </a:rPr>
              <a:t>) AND (</a:t>
            </a:r>
            <a:r>
              <a:rPr lang="en" sz="1400" dirty="0" err="1" smtClean="0">
                <a:latin typeface="Courier New"/>
                <a:ea typeface="Courier New"/>
                <a:cs typeface="Courier New"/>
                <a:sym typeface="Courier New"/>
              </a:rPr>
              <a:t>subscription_end</a:t>
            </a:r>
            <a:r>
              <a:rPr lang="en" sz="1400" dirty="0" smtClean="0">
                <a:latin typeface="Courier New"/>
                <a:ea typeface="Courier New"/>
                <a:cs typeface="Courier New"/>
                <a:sym typeface="Courier New"/>
              </a:rPr>
              <a:t> &gt; </a:t>
            </a:r>
            <a:r>
              <a:rPr lang="en" sz="1400" dirty="0" err="1" smtClean="0">
                <a:latin typeface="Courier New"/>
                <a:ea typeface="Courier New"/>
                <a:cs typeface="Courier New"/>
                <a:sym typeface="Courier New"/>
              </a:rPr>
              <a:t>first_day</a:t>
            </a:r>
            <a:r>
              <a:rPr lang="en" sz="1400" dirty="0" smtClean="0">
                <a:latin typeface="Courier New"/>
                <a:ea typeface="Courier New"/>
                <a:cs typeface="Courier New"/>
                <a:sym typeface="Courier New"/>
              </a:rPr>
              <a:t> OR </a:t>
            </a:r>
            <a:r>
              <a:rPr lang="en" sz="1400" dirty="0" err="1" smtClean="0">
                <a:latin typeface="Courier New"/>
                <a:ea typeface="Courier New"/>
                <a:cs typeface="Courier New"/>
                <a:sym typeface="Courier New"/>
              </a:rPr>
              <a:t>subscription_end</a:t>
            </a:r>
            <a:r>
              <a:rPr lang="en" sz="1400" dirty="0" smtClean="0">
                <a:latin typeface="Courier New"/>
                <a:ea typeface="Courier New"/>
                <a:cs typeface="Courier New"/>
                <a:sym typeface="Courier New"/>
              </a:rPr>
              <a:t> IS NULL))  	</a:t>
            </a:r>
            <a:endParaRPr lang="en-CA" sz="1400" dirty="0" smtClean="0">
              <a:latin typeface="Courier New"/>
              <a:ea typeface="Courier New"/>
              <a:cs typeface="Courier New"/>
              <a:sym typeface="Courier New"/>
            </a:endParaRPr>
          </a:p>
          <a:p>
            <a:pPr lvl="0">
              <a:buClr>
                <a:schemeClr val="dk1"/>
              </a:buClr>
              <a:buSzPts val="1100"/>
            </a:pPr>
            <a:r>
              <a:rPr lang="en-CA" sz="1400" dirty="0">
                <a:latin typeface="Courier New"/>
                <a:ea typeface="Courier New"/>
                <a:cs typeface="Courier New"/>
                <a:sym typeface="Courier New"/>
              </a:rPr>
              <a:t> </a:t>
            </a: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THEN 1 	</a:t>
            </a:r>
            <a:endParaRPr lang="en-CA" sz="1400" dirty="0" smtClean="0">
              <a:latin typeface="Courier New"/>
              <a:ea typeface="Courier New"/>
              <a:cs typeface="Courier New"/>
              <a:sym typeface="Courier New"/>
            </a:endParaRPr>
          </a:p>
          <a:p>
            <a:pPr lvl="0">
              <a:buClr>
                <a:schemeClr val="dk1"/>
              </a:buClr>
              <a:buSzPts val="1100"/>
            </a:pPr>
            <a:r>
              <a:rPr lang="en-CA" sz="1400" dirty="0">
                <a:latin typeface="Courier New"/>
                <a:ea typeface="Courier New"/>
                <a:cs typeface="Courier New"/>
                <a:sym typeface="Courier New"/>
              </a:rPr>
              <a:t> </a:t>
            </a: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ELSE 0 	</a:t>
            </a:r>
            <a:endParaRPr lang="en-CA" sz="1400" dirty="0" smtClean="0">
              <a:latin typeface="Courier New"/>
              <a:ea typeface="Courier New"/>
              <a:cs typeface="Courier New"/>
              <a:sym typeface="Courier New"/>
            </a:endParaRPr>
          </a:p>
          <a:p>
            <a:pPr lvl="0">
              <a:buClr>
                <a:schemeClr val="dk1"/>
              </a:buClr>
              <a:buSzPts val="1100"/>
            </a:pP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END AS is_active_30,</a:t>
            </a:r>
            <a:endParaRPr lang="en-CA" sz="1400" dirty="0" smtClean="0">
              <a:latin typeface="Courier New"/>
              <a:ea typeface="Courier New"/>
              <a:cs typeface="Courier New"/>
              <a:sym typeface="Courier New"/>
            </a:endParaRPr>
          </a:p>
          <a:p>
            <a:pPr lvl="0">
              <a:buClr>
                <a:schemeClr val="dk1"/>
              </a:buClr>
              <a:buSzPts val="1100"/>
            </a:pPr>
            <a:r>
              <a:rPr lang="en-CA" sz="1400" dirty="0">
                <a:latin typeface="Courier New"/>
                <a:ea typeface="Courier New"/>
                <a:cs typeface="Courier New"/>
                <a:sym typeface="Courier New"/>
              </a:rPr>
              <a:t> </a:t>
            </a: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CASE 	</a:t>
            </a:r>
            <a:endParaRPr lang="en-CA" sz="1400" dirty="0" smtClean="0">
              <a:latin typeface="Courier New"/>
              <a:ea typeface="Courier New"/>
              <a:cs typeface="Courier New"/>
              <a:sym typeface="Courier New"/>
            </a:endParaRPr>
          </a:p>
          <a:p>
            <a:pPr lvl="0">
              <a:buClr>
                <a:schemeClr val="dk1"/>
              </a:buClr>
              <a:buSzPts val="1100"/>
            </a:pPr>
            <a:r>
              <a:rPr lang="en-CA" sz="1400" dirty="0">
                <a:latin typeface="Courier New"/>
                <a:ea typeface="Courier New"/>
                <a:cs typeface="Courier New"/>
                <a:sym typeface="Courier New"/>
              </a:rPr>
              <a:t> </a:t>
            </a: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WHEN (segment = 87) AND </a:t>
            </a:r>
            <a:r>
              <a:rPr lang="en" sz="1400" dirty="0" err="1" smtClean="0">
                <a:latin typeface="Courier New"/>
                <a:ea typeface="Courier New"/>
                <a:cs typeface="Courier New"/>
                <a:sym typeface="Courier New"/>
              </a:rPr>
              <a:t>subscription_end</a:t>
            </a:r>
            <a:r>
              <a:rPr lang="en" sz="1400" dirty="0" smtClean="0">
                <a:latin typeface="Courier New"/>
                <a:ea typeface="Courier New"/>
                <a:cs typeface="Courier New"/>
                <a:sym typeface="Courier New"/>
              </a:rPr>
              <a:t> BETWEEN </a:t>
            </a:r>
            <a:r>
              <a:rPr lang="en" sz="1400" dirty="0" err="1" smtClean="0">
                <a:latin typeface="Courier New"/>
                <a:ea typeface="Courier New"/>
                <a:cs typeface="Courier New"/>
                <a:sym typeface="Courier New"/>
              </a:rPr>
              <a:t>first_day</a:t>
            </a:r>
            <a:r>
              <a:rPr lang="en" sz="1400" dirty="0" smtClean="0">
                <a:latin typeface="Courier New"/>
                <a:ea typeface="Courier New"/>
                <a:cs typeface="Courier New"/>
                <a:sym typeface="Courier New"/>
              </a:rPr>
              <a:t> AND </a:t>
            </a:r>
            <a:r>
              <a:rPr lang="en" sz="1400" dirty="0" err="1" smtClean="0">
                <a:latin typeface="Courier New"/>
                <a:ea typeface="Courier New"/>
                <a:cs typeface="Courier New"/>
                <a:sym typeface="Courier New"/>
              </a:rPr>
              <a:t>last_day</a:t>
            </a:r>
            <a:r>
              <a:rPr lang="en" sz="1400" dirty="0" smtClean="0">
                <a:latin typeface="Courier New"/>
                <a:ea typeface="Courier New"/>
                <a:cs typeface="Courier New"/>
                <a:sym typeface="Courier New"/>
              </a:rPr>
              <a:t>   </a:t>
            </a:r>
          </a:p>
          <a:p>
            <a:pPr lvl="0">
              <a:buClr>
                <a:schemeClr val="dk1"/>
              </a:buClr>
              <a:buSzPts val="1100"/>
            </a:pP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THEN 1  </a:t>
            </a:r>
            <a:endParaRPr lang="en-CA" sz="1400" dirty="0" smtClean="0">
              <a:latin typeface="Courier New"/>
              <a:ea typeface="Courier New"/>
              <a:cs typeface="Courier New"/>
              <a:sym typeface="Courier New"/>
            </a:endParaRPr>
          </a:p>
          <a:p>
            <a:pPr lvl="0">
              <a:buClr>
                <a:schemeClr val="dk1"/>
              </a:buClr>
              <a:buSzPts val="1100"/>
            </a:pP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ELSE 0  </a:t>
            </a:r>
            <a:endParaRPr lang="en-CA" sz="1400" dirty="0" smtClean="0">
              <a:latin typeface="Courier New"/>
              <a:ea typeface="Courier New"/>
              <a:cs typeface="Courier New"/>
              <a:sym typeface="Courier New"/>
            </a:endParaRPr>
          </a:p>
          <a:p>
            <a:pPr lvl="0">
              <a:buClr>
                <a:schemeClr val="dk1"/>
              </a:buClr>
              <a:buSzPts val="1100"/>
            </a:pPr>
            <a:r>
              <a:rPr lang="en-CA" sz="1400" dirty="0" smtClean="0">
                <a:latin typeface="Courier New"/>
                <a:ea typeface="Courier New"/>
                <a:cs typeface="Courier New"/>
                <a:sym typeface="Courier New"/>
              </a:rPr>
              <a:t>    </a:t>
            </a:r>
            <a:endParaRPr sz="1400" dirty="0">
              <a:latin typeface="Courier New"/>
              <a:ea typeface="Courier New"/>
              <a:cs typeface="Courier New"/>
              <a:sym typeface="Courier New"/>
            </a:endParaRPr>
          </a:p>
        </p:txBody>
      </p:sp>
      <p:sp>
        <p:nvSpPr>
          <p:cNvPr id="4" name="Shape 323"/>
          <p:cNvSpPr txBox="1"/>
          <p:nvPr/>
        </p:nvSpPr>
        <p:spPr>
          <a:xfrm>
            <a:off x="6299200" y="897467"/>
            <a:ext cx="5604932" cy="5723466"/>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 sz="1400" dirty="0" smtClean="0">
                <a:latin typeface="Courier New"/>
                <a:ea typeface="Courier New"/>
                <a:cs typeface="Courier New"/>
                <a:sym typeface="Courier New"/>
              </a:rPr>
              <a:t>END AS is_canceled_87,                    </a:t>
            </a:r>
            <a:endParaRPr lang="en-CA" sz="1400" dirty="0" smtClean="0">
              <a:latin typeface="Courier New"/>
              <a:ea typeface="Courier New"/>
              <a:cs typeface="Courier New"/>
              <a:sym typeface="Courier New"/>
            </a:endParaRPr>
          </a:p>
          <a:p>
            <a:pPr lvl="0">
              <a:buClr>
                <a:schemeClr val="dk1"/>
              </a:buClr>
              <a:buSzPts val="1100"/>
            </a:pP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CASE 	</a:t>
            </a:r>
            <a:endParaRPr lang="en-CA" sz="1400" dirty="0" smtClean="0">
              <a:latin typeface="Courier New"/>
              <a:ea typeface="Courier New"/>
              <a:cs typeface="Courier New"/>
              <a:sym typeface="Courier New"/>
            </a:endParaRPr>
          </a:p>
          <a:p>
            <a:pPr lvl="0">
              <a:buClr>
                <a:schemeClr val="dk1"/>
              </a:buClr>
              <a:buSzPts val="1100"/>
            </a:pP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WHEN (segment = 30) AND </a:t>
            </a:r>
            <a:r>
              <a:rPr lang="en" sz="1400" dirty="0" err="1" smtClean="0">
                <a:latin typeface="Courier New"/>
                <a:ea typeface="Courier New"/>
                <a:cs typeface="Courier New"/>
                <a:sym typeface="Courier New"/>
              </a:rPr>
              <a:t>subscription_end</a:t>
            </a:r>
            <a:r>
              <a:rPr lang="en" sz="1400" dirty="0" smtClean="0">
                <a:latin typeface="Courier New"/>
                <a:ea typeface="Courier New"/>
                <a:cs typeface="Courier New"/>
                <a:sym typeface="Courier New"/>
              </a:rPr>
              <a:t> BETWEEN </a:t>
            </a:r>
            <a:r>
              <a:rPr lang="en" sz="1400" dirty="0" err="1" smtClean="0">
                <a:latin typeface="Courier New"/>
                <a:ea typeface="Courier New"/>
                <a:cs typeface="Courier New"/>
                <a:sym typeface="Courier New"/>
              </a:rPr>
              <a:t>first_day</a:t>
            </a:r>
            <a:r>
              <a:rPr lang="en" sz="1400" dirty="0" smtClean="0">
                <a:latin typeface="Courier New"/>
                <a:ea typeface="Courier New"/>
                <a:cs typeface="Courier New"/>
                <a:sym typeface="Courier New"/>
              </a:rPr>
              <a:t> AND </a:t>
            </a:r>
            <a:r>
              <a:rPr lang="en" sz="1400" dirty="0" err="1" smtClean="0">
                <a:latin typeface="Courier New"/>
                <a:ea typeface="Courier New"/>
                <a:cs typeface="Courier New"/>
                <a:sym typeface="Courier New"/>
              </a:rPr>
              <a:t>last_day</a:t>
            </a:r>
            <a:r>
              <a:rPr lang="en" sz="1400" dirty="0" smtClean="0">
                <a:latin typeface="Courier New"/>
                <a:ea typeface="Courier New"/>
                <a:cs typeface="Courier New"/>
                <a:sym typeface="Courier New"/>
              </a:rPr>
              <a:t>   </a:t>
            </a:r>
            <a:endParaRPr lang="en-CA" sz="1400" dirty="0" smtClean="0">
              <a:latin typeface="Courier New"/>
              <a:ea typeface="Courier New"/>
              <a:cs typeface="Courier New"/>
              <a:sym typeface="Courier New"/>
            </a:endParaRPr>
          </a:p>
          <a:p>
            <a:pPr lvl="0">
              <a:buClr>
                <a:schemeClr val="dk1"/>
              </a:buClr>
              <a:buSzPts val="1100"/>
            </a:pP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THEN 1  </a:t>
            </a:r>
            <a:endParaRPr lang="en-CA" sz="1400" dirty="0" smtClean="0">
              <a:latin typeface="Courier New"/>
              <a:ea typeface="Courier New"/>
              <a:cs typeface="Courier New"/>
              <a:sym typeface="Courier New"/>
            </a:endParaRPr>
          </a:p>
          <a:p>
            <a:pPr lvl="0">
              <a:buClr>
                <a:schemeClr val="dk1"/>
              </a:buClr>
              <a:buSzPts val="1100"/>
            </a:pP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ELSE 0  </a:t>
            </a:r>
            <a:endParaRPr lang="en-CA" sz="1400" dirty="0" smtClean="0">
              <a:latin typeface="Courier New"/>
              <a:ea typeface="Courier New"/>
              <a:cs typeface="Courier New"/>
              <a:sym typeface="Courier New"/>
            </a:endParaRPr>
          </a:p>
          <a:p>
            <a:pPr lvl="0">
              <a:buClr>
                <a:schemeClr val="dk1"/>
              </a:buClr>
              <a:buSzPts val="1100"/>
            </a:pP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END AS is_canceled_30</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FROM </a:t>
            </a:r>
            <a:r>
              <a:rPr lang="en" sz="1400" dirty="0" err="1" smtClean="0">
                <a:latin typeface="Courier New"/>
                <a:ea typeface="Courier New"/>
                <a:cs typeface="Courier New"/>
                <a:sym typeface="Courier New"/>
              </a:rPr>
              <a:t>cross_join</a:t>
            </a:r>
            <a:r>
              <a:rPr lang="en" sz="1400" dirty="0" smtClean="0">
                <a:latin typeface="Courier New"/>
                <a:ea typeface="Courier New"/>
                <a:cs typeface="Courier New"/>
                <a:sym typeface="Courier New"/>
              </a:rPr>
              <a:t>),</a:t>
            </a:r>
            <a:endParaRPr lang="en-CA" sz="1400" dirty="0" smtClean="0">
              <a:latin typeface="Courier New"/>
              <a:ea typeface="Courier New"/>
              <a:cs typeface="Courier New"/>
              <a:sym typeface="Courier New"/>
            </a:endParaRPr>
          </a:p>
          <a:p>
            <a:pPr lvl="0">
              <a:buClr>
                <a:schemeClr val="dk1"/>
              </a:buClr>
              <a:buSzPts val="1100"/>
            </a:pPr>
            <a:endParaRPr lang="en-CA" sz="1400" dirty="0" smtClean="0">
              <a:latin typeface="Courier New"/>
              <a:ea typeface="Courier New"/>
              <a:cs typeface="Courier New"/>
              <a:sym typeface="Courier New"/>
            </a:endParaRPr>
          </a:p>
          <a:p>
            <a:pPr lvl="0">
              <a:buClr>
                <a:schemeClr val="dk1"/>
              </a:buClr>
              <a:buSzPts val="1100"/>
            </a:pPr>
            <a:r>
              <a:rPr lang="en" sz="1400" dirty="0" err="1" smtClean="0">
                <a:latin typeface="Courier New"/>
                <a:ea typeface="Courier New"/>
                <a:cs typeface="Courier New"/>
                <a:sym typeface="Courier New"/>
              </a:rPr>
              <a:t>status_aggregate</a:t>
            </a:r>
            <a:r>
              <a:rPr lang="en" sz="1400" dirty="0" smtClean="0">
                <a:latin typeface="Courier New"/>
                <a:ea typeface="Courier New"/>
                <a:cs typeface="Courier New"/>
                <a:sym typeface="Courier New"/>
              </a:rPr>
              <a:t> AS </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(SELECT month, SUM(is_active_87) AS sum_active_87, SUM(is_active_30) AS sum_active_30, SUM(is_canceled_87) AS sum_canceled_87, SUM(is_canceled_30) AS sum_canceled_30 </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FROM status </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GROUP BY month)  </a:t>
            </a:r>
            <a:endParaRPr lang="en-CA" sz="1400" dirty="0" smtClean="0">
              <a:latin typeface="Courier New"/>
              <a:ea typeface="Courier New"/>
              <a:cs typeface="Courier New"/>
              <a:sym typeface="Courier New"/>
            </a:endParaRPr>
          </a:p>
          <a:p>
            <a:pPr lvl="0">
              <a:buClr>
                <a:schemeClr val="dk1"/>
              </a:buClr>
              <a:buSzPts val="1100"/>
            </a:pP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SELECT month, (1.0 * sum_canceled_87 / sum_active_87) AS churn_rate_87, (1.0 * sum_canceled_30 / sum_active_30) AS churn_rate_30 FROM </a:t>
            </a:r>
            <a:r>
              <a:rPr lang="en" sz="1400" dirty="0" err="1" smtClean="0">
                <a:latin typeface="Courier New"/>
                <a:ea typeface="Courier New"/>
                <a:cs typeface="Courier New"/>
                <a:sym typeface="Courier New"/>
              </a:rPr>
              <a:t>status_aggregate</a:t>
            </a:r>
            <a:r>
              <a:rPr lang="en" sz="1400" dirty="0" smtClean="0">
                <a:latin typeface="Courier New"/>
                <a:ea typeface="Courier New"/>
                <a:cs typeface="Courier New"/>
                <a:sym typeface="Courier New"/>
              </a:rPr>
              <a:t>;</a:t>
            </a:r>
            <a:endParaRPr sz="1400" dirty="0">
              <a:latin typeface="Courier New"/>
              <a:ea typeface="Courier New"/>
              <a:cs typeface="Courier New"/>
              <a:sym typeface="Courier New"/>
            </a:endParaRPr>
          </a:p>
        </p:txBody>
      </p:sp>
    </p:spTree>
    <p:extLst>
      <p:ext uri="{BB962C8B-B14F-4D97-AF65-F5344CB8AC3E}">
        <p14:creationId xmlns:p14="http://schemas.microsoft.com/office/powerpoint/2010/main" val="1908564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87B9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804" y="144992"/>
            <a:ext cx="12014196" cy="1325563"/>
          </a:xfrm>
        </p:spPr>
        <p:txBody>
          <a:bodyPr/>
          <a:lstStyle/>
          <a:p>
            <a:pPr algn="ctr"/>
            <a:r>
              <a:rPr lang="en-US" dirty="0" smtClean="0">
                <a:solidFill>
                  <a:schemeClr val="bg1"/>
                </a:solidFill>
                <a:latin typeface="Abadi MT Condensed Extra Bold" charset="0"/>
                <a:ea typeface="Abadi MT Condensed Extra Bold" charset="0"/>
                <a:cs typeface="Abadi MT Condensed Extra Bold" charset="0"/>
              </a:rPr>
              <a:t>Comparing Churn </a:t>
            </a:r>
            <a:r>
              <a:rPr lang="en-US" dirty="0">
                <a:solidFill>
                  <a:schemeClr val="bg1"/>
                </a:solidFill>
                <a:latin typeface="Abadi MT Condensed Extra Bold" charset="0"/>
                <a:ea typeface="Abadi MT Condensed Extra Bold" charset="0"/>
                <a:cs typeface="Abadi MT Condensed Extra Bold" charset="0"/>
              </a:rPr>
              <a:t>R</a:t>
            </a:r>
            <a:r>
              <a:rPr lang="en-US" dirty="0" smtClean="0">
                <a:solidFill>
                  <a:schemeClr val="bg1"/>
                </a:solidFill>
                <a:latin typeface="Abadi MT Condensed Extra Bold" charset="0"/>
                <a:ea typeface="Abadi MT Condensed Extra Bold" charset="0"/>
                <a:cs typeface="Abadi MT Condensed Extra Bold" charset="0"/>
              </a:rPr>
              <a:t>ates </a:t>
            </a:r>
            <a:r>
              <a:rPr lang="en-US" dirty="0">
                <a:solidFill>
                  <a:schemeClr val="bg1"/>
                </a:solidFill>
                <a:latin typeface="Abadi MT Condensed Extra Bold" charset="0"/>
                <a:ea typeface="Abadi MT Condensed Extra Bold" charset="0"/>
                <a:cs typeface="Abadi MT Condensed Extra Bold" charset="0"/>
              </a:rPr>
              <a:t>B</a:t>
            </a:r>
            <a:r>
              <a:rPr lang="en-US" dirty="0" smtClean="0">
                <a:solidFill>
                  <a:schemeClr val="bg1"/>
                </a:solidFill>
                <a:latin typeface="Abadi MT Condensed Extra Bold" charset="0"/>
                <a:ea typeface="Abadi MT Condensed Extra Bold" charset="0"/>
                <a:cs typeface="Abadi MT Condensed Extra Bold" charset="0"/>
              </a:rPr>
              <a:t>etween Segments (Result)</a:t>
            </a:r>
            <a:endParaRPr lang="en-US" dirty="0">
              <a:solidFill>
                <a:schemeClr val="bg1"/>
              </a:solidFill>
              <a:latin typeface="Abadi MT Condensed Extra Bold" charset="0"/>
              <a:ea typeface="Abadi MT Condensed Extra Bold" charset="0"/>
              <a:cs typeface="Abadi MT Condensed Extra Bold"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06" y="2032000"/>
            <a:ext cx="11797183" cy="2624666"/>
          </a:xfrm>
          <a:prstGeom prst="rect">
            <a:avLst/>
          </a:prstGeom>
        </p:spPr>
      </p:pic>
    </p:spTree>
    <p:extLst>
      <p:ext uri="{BB962C8B-B14F-4D97-AF65-F5344CB8AC3E}">
        <p14:creationId xmlns:p14="http://schemas.microsoft.com/office/powerpoint/2010/main" val="901918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87B9C"/>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6000" dirty="0" smtClean="0">
                <a:solidFill>
                  <a:schemeClr val="bg1"/>
                </a:solidFill>
                <a:latin typeface="Abadi MT Condensed Extra Bold" charset="0"/>
                <a:ea typeface="Abadi MT Condensed Extra Bold" charset="0"/>
                <a:cs typeface="Abadi MT Condensed Extra Bold" charset="0"/>
              </a:rPr>
              <a:t>Which segment of the users should the company focus on expanding?</a:t>
            </a:r>
            <a:endParaRPr lang="en-US" sz="6000" dirty="0">
              <a:solidFill>
                <a:schemeClr val="bg1"/>
              </a:solidFill>
              <a:latin typeface="Abadi MT Condensed Extra Bold" charset="0"/>
              <a:ea typeface="Abadi MT Condensed Extra Bold" charset="0"/>
              <a:cs typeface="Abadi MT Condensed Extra Bold" charset="0"/>
            </a:endParaRPr>
          </a:p>
        </p:txBody>
      </p:sp>
      <p:sp>
        <p:nvSpPr>
          <p:cNvPr id="7" name="Content Placeholder 6"/>
          <p:cNvSpPr>
            <a:spLocks noGrp="1"/>
          </p:cNvSpPr>
          <p:nvPr>
            <p:ph idx="1"/>
          </p:nvPr>
        </p:nvSpPr>
        <p:spPr>
          <a:xfrm>
            <a:off x="838200" y="2147357"/>
            <a:ext cx="8983133" cy="3999443"/>
          </a:xfrm>
        </p:spPr>
        <p:txBody>
          <a:bodyPr>
            <a:normAutofit/>
          </a:bodyPr>
          <a:lstStyle/>
          <a:p>
            <a:pPr marL="0" indent="0">
              <a:buNone/>
            </a:pPr>
            <a:r>
              <a:rPr lang="en-US" dirty="0" smtClean="0">
                <a:solidFill>
                  <a:schemeClr val="bg1"/>
                </a:solidFill>
                <a:latin typeface="Abadi MT Condensed Extra Bold" charset="0"/>
                <a:ea typeface="Abadi MT Condensed Extra Bold" charset="0"/>
                <a:cs typeface="Abadi MT Condensed Extra Bold" charset="0"/>
              </a:rPr>
              <a:t>The churn rates for segment 87 were much higher than the churn rates for segment 30 for each month. Therefore, Codeflix should focus on expanding segment 30, since it is consistently more popular among subscribers.  After improving for one month between January and February for channel 30, the churn rate worsened again between February and March.</a:t>
            </a:r>
          </a:p>
          <a:p>
            <a:pPr marL="0" indent="0">
              <a:buNone/>
            </a:pPr>
            <a:endParaRPr lang="en-US" dirty="0">
              <a:solidFill>
                <a:schemeClr val="bg1"/>
              </a:solidFill>
              <a:latin typeface="Abadi MT Condensed Extra Bold" charset="0"/>
              <a:ea typeface="Abadi MT Condensed Extra Bold" charset="0"/>
              <a:cs typeface="Abadi MT Condensed Extra Bold" charset="0"/>
            </a:endParaRPr>
          </a:p>
          <a:p>
            <a:pPr marL="0" indent="0">
              <a:buNone/>
            </a:pPr>
            <a:r>
              <a:rPr lang="en-US" dirty="0" smtClean="0">
                <a:solidFill>
                  <a:schemeClr val="bg1"/>
                </a:solidFill>
                <a:latin typeface="Abadi MT Condensed Extra Bold" charset="0"/>
                <a:ea typeface="Abadi MT Condensed Extra Bold" charset="0"/>
                <a:cs typeface="Abadi MT Condensed Extra Bold" charset="0"/>
              </a:rPr>
              <a:t>However, both segments had the highest churn rates in March, so Codeflix should </a:t>
            </a:r>
            <a:r>
              <a:rPr lang="en-US" dirty="0" smtClean="0">
                <a:solidFill>
                  <a:schemeClr val="bg1"/>
                </a:solidFill>
                <a:latin typeface="Abadi MT Condensed Extra Bold" charset="0"/>
                <a:ea typeface="Abadi MT Condensed Extra Bold" charset="0"/>
                <a:cs typeface="Abadi MT Condensed Extra Bold" charset="0"/>
              </a:rPr>
              <a:t>research why this was the case</a:t>
            </a:r>
            <a:r>
              <a:rPr lang="en-US" dirty="0" smtClean="0">
                <a:solidFill>
                  <a:schemeClr val="bg1"/>
                </a:solidFill>
                <a:latin typeface="Abadi MT Condensed Extra Bold" charset="0"/>
                <a:ea typeface="Abadi MT Condensed Extra Bold" charset="0"/>
                <a:cs typeface="Abadi MT Condensed Extra Bold" charset="0"/>
              </a:rPr>
              <a:t>.</a:t>
            </a:r>
            <a:endParaRPr lang="en-US" dirty="0">
              <a:solidFill>
                <a:schemeClr val="bg1"/>
              </a:solidFill>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8754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latin typeface="Abadi MT Condensed Extra Bold" charset="0"/>
                <a:ea typeface="Abadi MT Condensed Extra Bold" charset="0"/>
                <a:cs typeface="Abadi MT Condensed Extra Bold" charset="0"/>
              </a:rPr>
              <a:t>Table of Contents</a:t>
            </a:r>
            <a:endParaRPr lang="en-US" sz="6600" dirty="0">
              <a:latin typeface="Abadi MT Condensed Extra Bold" charset="0"/>
              <a:ea typeface="Abadi MT Condensed Extra Bold" charset="0"/>
              <a:cs typeface="Abadi MT Condensed Extra Bold" charset="0"/>
            </a:endParaRPr>
          </a:p>
        </p:txBody>
      </p:sp>
      <p:sp>
        <p:nvSpPr>
          <p:cNvPr id="3" name="Content Placeholder 2"/>
          <p:cNvSpPr>
            <a:spLocks noGrp="1"/>
          </p:cNvSpPr>
          <p:nvPr>
            <p:ph idx="1"/>
          </p:nvPr>
        </p:nvSpPr>
        <p:spPr>
          <a:xfrm>
            <a:off x="838200" y="2506662"/>
            <a:ext cx="10515600" cy="4351338"/>
          </a:xfrm>
        </p:spPr>
        <p:txBody>
          <a:bodyPr>
            <a:normAutofit/>
          </a:bodyPr>
          <a:lstStyle/>
          <a:p>
            <a:pPr marL="457200" lvl="0" indent="-381000">
              <a:lnSpc>
                <a:spcPct val="115000"/>
              </a:lnSpc>
              <a:spcBef>
                <a:spcPts val="1100"/>
              </a:spcBef>
              <a:buClr>
                <a:srgbClr val="222222"/>
              </a:buClr>
              <a:buSzPts val="2400"/>
              <a:buFont typeface="Roboto"/>
              <a:buAutoNum type="arabicPeriod"/>
            </a:pPr>
            <a:r>
              <a:rPr lang="en" sz="4400" dirty="0" smtClean="0">
                <a:solidFill>
                  <a:srgbClr val="222222"/>
                </a:solidFill>
                <a:highlight>
                  <a:srgbClr val="FFFFFF"/>
                </a:highlight>
                <a:latin typeface="Abadi MT Condensed Extra Bold" charset="0"/>
                <a:ea typeface="Abadi MT Condensed Extra Bold" charset="0"/>
                <a:cs typeface="Abadi MT Condensed Extra Bold" charset="0"/>
                <a:sym typeface="Roboto"/>
              </a:rPr>
              <a:t>Get familiar with </a:t>
            </a:r>
            <a:r>
              <a:rPr lang="en" sz="4400" dirty="0" err="1" smtClean="0">
                <a:solidFill>
                  <a:srgbClr val="222222"/>
                </a:solidFill>
                <a:highlight>
                  <a:srgbClr val="FFFFFF"/>
                </a:highlight>
                <a:latin typeface="Abadi MT Condensed Extra Bold" charset="0"/>
                <a:ea typeface="Abadi MT Condensed Extra Bold" charset="0"/>
                <a:cs typeface="Abadi MT Condensed Extra Bold" charset="0"/>
                <a:sym typeface="Roboto"/>
              </a:rPr>
              <a:t>Codeflix</a:t>
            </a:r>
            <a:r>
              <a:rPr lang="en-CA" sz="4400" dirty="0" smtClean="0">
                <a:solidFill>
                  <a:srgbClr val="222222"/>
                </a:solidFill>
                <a:highlight>
                  <a:srgbClr val="FFFFFF"/>
                </a:highlight>
                <a:latin typeface="Abadi MT Condensed Extra Bold" charset="0"/>
                <a:ea typeface="Abadi MT Condensed Extra Bold" charset="0"/>
                <a:cs typeface="Abadi MT Condensed Extra Bold" charset="0"/>
                <a:sym typeface="Roboto"/>
              </a:rPr>
              <a:t>.</a:t>
            </a:r>
            <a:endParaRPr lang="en" sz="4400" dirty="0" smtClean="0">
              <a:solidFill>
                <a:srgbClr val="222222"/>
              </a:solidFill>
              <a:highlight>
                <a:srgbClr val="FFFFFF"/>
              </a:highlight>
              <a:latin typeface="Abadi MT Condensed Extra Bold" charset="0"/>
              <a:ea typeface="Abadi MT Condensed Extra Bold" charset="0"/>
              <a:cs typeface="Abadi MT Condensed Extra Bold" charset="0"/>
              <a:sym typeface="Roboto"/>
            </a:endParaRPr>
          </a:p>
          <a:p>
            <a:pPr marL="457200" lvl="0" indent="-381000">
              <a:lnSpc>
                <a:spcPct val="115000"/>
              </a:lnSpc>
              <a:spcBef>
                <a:spcPts val="0"/>
              </a:spcBef>
              <a:buClr>
                <a:srgbClr val="222222"/>
              </a:buClr>
              <a:buSzPts val="2400"/>
              <a:buFont typeface="Roboto"/>
              <a:buAutoNum type="arabicPeriod"/>
            </a:pPr>
            <a:r>
              <a:rPr lang="en" sz="4400" dirty="0" smtClean="0">
                <a:solidFill>
                  <a:srgbClr val="222222"/>
                </a:solidFill>
                <a:highlight>
                  <a:srgbClr val="FFFFFF"/>
                </a:highlight>
                <a:latin typeface="Abadi MT Condensed Extra Bold" charset="0"/>
                <a:ea typeface="Abadi MT Condensed Extra Bold" charset="0"/>
                <a:cs typeface="Abadi MT Condensed Extra Bold" charset="0"/>
                <a:sym typeface="Roboto"/>
              </a:rPr>
              <a:t>What is the overall churn rate by month?</a:t>
            </a:r>
          </a:p>
          <a:p>
            <a:pPr marL="457200" lvl="0" indent="-381000">
              <a:lnSpc>
                <a:spcPct val="115000"/>
              </a:lnSpc>
              <a:spcBef>
                <a:spcPts val="0"/>
              </a:spcBef>
              <a:buClr>
                <a:srgbClr val="222222"/>
              </a:buClr>
              <a:buSzPts val="2400"/>
              <a:buFont typeface="Roboto"/>
              <a:buAutoNum type="arabicPeriod"/>
            </a:pPr>
            <a:r>
              <a:rPr lang="en" sz="4400" dirty="0" smtClean="0">
                <a:solidFill>
                  <a:srgbClr val="222222"/>
                </a:solidFill>
                <a:highlight>
                  <a:srgbClr val="FFFFFF"/>
                </a:highlight>
                <a:latin typeface="Abadi MT Condensed Extra Bold" charset="0"/>
                <a:ea typeface="Abadi MT Condensed Extra Bold" charset="0"/>
                <a:cs typeface="Abadi MT Condensed Extra Bold" charset="0"/>
                <a:sym typeface="Roboto"/>
              </a:rPr>
              <a:t>Compare the churn rates between segments</a:t>
            </a:r>
            <a:r>
              <a:rPr lang="en-CA" sz="4400" dirty="0" smtClean="0">
                <a:solidFill>
                  <a:srgbClr val="222222"/>
                </a:solidFill>
                <a:highlight>
                  <a:srgbClr val="FFFFFF"/>
                </a:highlight>
                <a:latin typeface="Abadi MT Condensed Extra Bold" charset="0"/>
                <a:ea typeface="Abadi MT Condensed Extra Bold" charset="0"/>
                <a:cs typeface="Abadi MT Condensed Extra Bold" charset="0"/>
                <a:sym typeface="Roboto"/>
              </a:rPr>
              <a:t>.</a:t>
            </a:r>
            <a:endParaRPr lang="en" sz="4400" dirty="0">
              <a:solidFill>
                <a:srgbClr val="222222"/>
              </a:solidFill>
              <a:highlight>
                <a:srgbClr val="FFFFFF"/>
              </a:highlight>
              <a:latin typeface="Abadi MT Condensed Extra Bold" charset="0"/>
              <a:ea typeface="Abadi MT Condensed Extra Bold" charset="0"/>
              <a:cs typeface="Abadi MT Condensed Extra Bold" charset="0"/>
              <a:sym typeface="Roboto"/>
            </a:endParaRPr>
          </a:p>
        </p:txBody>
      </p:sp>
    </p:spTree>
    <p:extLst>
      <p:ext uri="{BB962C8B-B14F-4D97-AF65-F5344CB8AC3E}">
        <p14:creationId xmlns:p14="http://schemas.microsoft.com/office/powerpoint/2010/main" val="1751813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7534" y="2498725"/>
            <a:ext cx="10515600" cy="1325563"/>
          </a:xfrm>
        </p:spPr>
        <p:txBody>
          <a:bodyPr>
            <a:noAutofit/>
          </a:bodyPr>
          <a:lstStyle/>
          <a:p>
            <a:pPr algn="ctr"/>
            <a:r>
              <a:rPr lang="en-US" sz="11500" dirty="0" smtClean="0">
                <a:latin typeface="Abadi MT Condensed Extra Bold" charset="0"/>
                <a:ea typeface="Abadi MT Condensed Extra Bold" charset="0"/>
                <a:cs typeface="Abadi MT Condensed Extra Bold" charset="0"/>
              </a:rPr>
              <a:t>Get familiar with the company.</a:t>
            </a:r>
            <a:endParaRPr lang="en-US" sz="11500" dirty="0">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893932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87B9C"/>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6000" dirty="0" smtClean="0">
                <a:solidFill>
                  <a:schemeClr val="bg1"/>
                </a:solidFill>
                <a:latin typeface="Abadi MT Condensed Extra Bold" charset="0"/>
                <a:ea typeface="Abadi MT Condensed Extra Bold" charset="0"/>
                <a:cs typeface="Abadi MT Condensed Extra Bold" charset="0"/>
              </a:rPr>
              <a:t>How many months has the company been operating? </a:t>
            </a:r>
            <a:endParaRPr lang="en-US" sz="6000" dirty="0">
              <a:solidFill>
                <a:schemeClr val="bg1"/>
              </a:solidFill>
              <a:latin typeface="Abadi MT Condensed Extra Bold" charset="0"/>
              <a:ea typeface="Abadi MT Condensed Extra Bold" charset="0"/>
              <a:cs typeface="Abadi MT Condensed Extra Bold" charset="0"/>
            </a:endParaRPr>
          </a:p>
        </p:txBody>
      </p:sp>
      <p:sp>
        <p:nvSpPr>
          <p:cNvPr id="7" name="Content Placeholder 6"/>
          <p:cNvSpPr>
            <a:spLocks noGrp="1"/>
          </p:cNvSpPr>
          <p:nvPr>
            <p:ph idx="1"/>
          </p:nvPr>
        </p:nvSpPr>
        <p:spPr>
          <a:xfrm>
            <a:off x="838200" y="2147358"/>
            <a:ext cx="5139267" cy="731308"/>
          </a:xfrm>
        </p:spPr>
        <p:txBody>
          <a:bodyPr>
            <a:normAutofit fontScale="8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Abadi MT Condensed Extra Bold" charset="0"/>
                <a:ea typeface="Abadi MT Condensed Extra Bold" charset="0"/>
                <a:cs typeface="Abadi MT Condensed Extra Bold" charset="0"/>
              </a:rPr>
              <a:t>Codeflix has been operating for 4 months – December, 2016 - March, 2017.</a:t>
            </a:r>
            <a:endParaRPr lang="en-US" dirty="0">
              <a:solidFill>
                <a:schemeClr val="bg1"/>
              </a:solidFill>
              <a:latin typeface="Abadi MT Condensed Extra Bold" charset="0"/>
              <a:ea typeface="Abadi MT Condensed Extra Bold" charset="0"/>
              <a:cs typeface="Abadi MT Condensed Extra Bold" charset="0"/>
            </a:endParaRPr>
          </a:p>
        </p:txBody>
      </p:sp>
      <p:sp>
        <p:nvSpPr>
          <p:cNvPr id="8" name="Shape 323"/>
          <p:cNvSpPr txBox="1"/>
          <p:nvPr/>
        </p:nvSpPr>
        <p:spPr>
          <a:xfrm>
            <a:off x="6180668" y="1825625"/>
            <a:ext cx="5604932" cy="4351338"/>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 sz="2400" dirty="0" smtClean="0">
                <a:latin typeface="Courier New"/>
                <a:ea typeface="Courier New"/>
                <a:cs typeface="Courier New"/>
                <a:sym typeface="Courier New"/>
              </a:rPr>
              <a:t>SELECT MIN(</a:t>
            </a:r>
            <a:r>
              <a:rPr lang="en" sz="2400" dirty="0" err="1" smtClean="0">
                <a:latin typeface="Courier New"/>
                <a:ea typeface="Courier New"/>
                <a:cs typeface="Courier New"/>
                <a:sym typeface="Courier New"/>
              </a:rPr>
              <a:t>subscription_start</a:t>
            </a:r>
            <a:r>
              <a:rPr lang="en" sz="2400" dirty="0" smtClean="0">
                <a:latin typeface="Courier New"/>
                <a:ea typeface="Courier New"/>
                <a:cs typeface="Courier New"/>
                <a:sym typeface="Courier New"/>
              </a:rPr>
              <a:t>), MAX(</a:t>
            </a:r>
            <a:r>
              <a:rPr lang="en" sz="2400" dirty="0" err="1" smtClean="0">
                <a:latin typeface="Courier New"/>
                <a:ea typeface="Courier New"/>
                <a:cs typeface="Courier New"/>
                <a:sym typeface="Courier New"/>
              </a:rPr>
              <a:t>subscription_start</a:t>
            </a:r>
            <a:r>
              <a:rPr lang="en" sz="2400" dirty="0" smtClean="0">
                <a:latin typeface="Courier New"/>
                <a:ea typeface="Courier New"/>
                <a:cs typeface="Courier New"/>
                <a:sym typeface="Courier New"/>
              </a:rPr>
              <a:t>)</a:t>
            </a:r>
            <a:endParaRPr lang="en-CA" sz="2400" dirty="0" smtClean="0">
              <a:latin typeface="Courier New"/>
              <a:ea typeface="Courier New"/>
              <a:cs typeface="Courier New"/>
              <a:sym typeface="Courier New"/>
            </a:endParaRPr>
          </a:p>
          <a:p>
            <a:pPr lvl="0">
              <a:buClr>
                <a:schemeClr val="dk1"/>
              </a:buClr>
              <a:buSzPts val="1100"/>
            </a:pPr>
            <a:r>
              <a:rPr lang="en" sz="2400" dirty="0" smtClean="0">
                <a:latin typeface="Courier New"/>
                <a:ea typeface="Courier New"/>
                <a:cs typeface="Courier New"/>
                <a:sym typeface="Courier New"/>
              </a:rPr>
              <a:t>FROM subscriptions;</a:t>
            </a:r>
            <a:endParaRPr sz="2400" dirty="0">
              <a:latin typeface="Courier New"/>
              <a:ea typeface="Courier New"/>
              <a:cs typeface="Courier New"/>
              <a:sym typeface="Courier New"/>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55" y="3724271"/>
            <a:ext cx="5431612" cy="661461"/>
          </a:xfrm>
          <a:prstGeom prst="rect">
            <a:avLst/>
          </a:prstGeom>
        </p:spPr>
      </p:pic>
    </p:spTree>
    <p:extLst>
      <p:ext uri="{BB962C8B-B14F-4D97-AF65-F5344CB8AC3E}">
        <p14:creationId xmlns:p14="http://schemas.microsoft.com/office/powerpoint/2010/main" val="1864729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87B9C"/>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6000" dirty="0" smtClean="0">
                <a:solidFill>
                  <a:schemeClr val="bg1"/>
                </a:solidFill>
                <a:latin typeface="Abadi MT Condensed Extra Bold" charset="0"/>
                <a:ea typeface="Abadi MT Condensed Extra Bold" charset="0"/>
                <a:cs typeface="Abadi MT Condensed Extra Bold" charset="0"/>
              </a:rPr>
              <a:t>Which months have enough information to calculate a churn rate?</a:t>
            </a:r>
            <a:endParaRPr lang="en-US" sz="6000" dirty="0">
              <a:solidFill>
                <a:schemeClr val="bg1"/>
              </a:solidFill>
              <a:latin typeface="Abadi MT Condensed Extra Bold" charset="0"/>
              <a:ea typeface="Abadi MT Condensed Extra Bold" charset="0"/>
              <a:cs typeface="Abadi MT Condensed Extra Bold" charset="0"/>
            </a:endParaRPr>
          </a:p>
        </p:txBody>
      </p:sp>
      <p:sp>
        <p:nvSpPr>
          <p:cNvPr id="7" name="Content Placeholder 6"/>
          <p:cNvSpPr>
            <a:spLocks noGrp="1"/>
          </p:cNvSpPr>
          <p:nvPr>
            <p:ph idx="1"/>
          </p:nvPr>
        </p:nvSpPr>
        <p:spPr>
          <a:xfrm>
            <a:off x="838200" y="2147357"/>
            <a:ext cx="8983133" cy="399944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Abadi MT Condensed Extra Bold" charset="0"/>
                <a:ea typeface="Abadi MT Condensed Extra Bold" charset="0"/>
                <a:cs typeface="Abadi MT Condensed Extra Bold" charset="0"/>
              </a:rPr>
              <a:t>The last 3 months (January, February, and March of 2017) have enough information to calculate a churn rate. December, 2016 does not have a subscription_end value, since Codeflix has a minimum subscription policy of 31 days. Therefore, a churn rate cannot be calculated for the month of December.</a:t>
            </a:r>
            <a:endParaRPr lang="en-US" dirty="0">
              <a:solidFill>
                <a:schemeClr val="bg1"/>
              </a:solidFill>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320330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87B9C"/>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6000" dirty="0" smtClean="0">
                <a:solidFill>
                  <a:schemeClr val="bg1"/>
                </a:solidFill>
                <a:latin typeface="Abadi MT Condensed Extra Bold" charset="0"/>
                <a:ea typeface="Abadi MT Condensed Extra Bold" charset="0"/>
                <a:cs typeface="Abadi MT Condensed Extra Bold" charset="0"/>
              </a:rPr>
              <a:t>What segments of users exist?</a:t>
            </a:r>
            <a:endParaRPr lang="en-US" sz="6000" dirty="0">
              <a:solidFill>
                <a:schemeClr val="bg1"/>
              </a:solidFill>
              <a:latin typeface="Abadi MT Condensed Extra Bold" charset="0"/>
              <a:ea typeface="Abadi MT Condensed Extra Bold" charset="0"/>
              <a:cs typeface="Abadi MT Condensed Extra Bold" charset="0"/>
            </a:endParaRPr>
          </a:p>
        </p:txBody>
      </p:sp>
      <p:sp>
        <p:nvSpPr>
          <p:cNvPr id="7" name="Content Placeholder 6"/>
          <p:cNvSpPr>
            <a:spLocks noGrp="1"/>
          </p:cNvSpPr>
          <p:nvPr>
            <p:ph idx="1"/>
          </p:nvPr>
        </p:nvSpPr>
        <p:spPr>
          <a:xfrm>
            <a:off x="838200" y="2147357"/>
            <a:ext cx="8983133" cy="399944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Abadi MT Condensed Extra Bold" charset="0"/>
                <a:ea typeface="Abadi MT Condensed Extra Bold" charset="0"/>
                <a:cs typeface="Abadi MT Condensed Extra Bold" charset="0"/>
              </a:rPr>
              <a:t>Using the simple query: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solidFill>
                <a:schemeClr val="bg1"/>
              </a:solidFill>
              <a:latin typeface="Abadi MT Condensed Extra Bold" charset="0"/>
              <a:ea typeface="Abadi MT Condensed Extra Bold" charset="0"/>
              <a:cs typeface="Abadi MT Condensed Extra Bold"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solidFill>
                <a:schemeClr val="bg1"/>
              </a:solidFill>
              <a:latin typeface="Abadi MT Condensed Extra Bold" charset="0"/>
              <a:ea typeface="Abadi MT Condensed Extra Bold" charset="0"/>
              <a:cs typeface="Abadi MT Condensed Extra Bold"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Abadi MT Condensed Extra Bold" charset="0"/>
                <a:ea typeface="Abadi MT Condensed Extra Bold" charset="0"/>
                <a:cs typeface="Abadi MT Condensed Extra Bold" charset="0"/>
              </a:rPr>
              <a:t>I could see that there were 2 different segments – 30 and 87.</a:t>
            </a:r>
            <a:endParaRPr lang="en-US" dirty="0">
              <a:solidFill>
                <a:schemeClr val="bg1"/>
              </a:solidFill>
              <a:latin typeface="Abadi MT Condensed Extra Bold" charset="0"/>
              <a:ea typeface="Abadi MT Condensed Extra Bold" charset="0"/>
              <a:cs typeface="Abadi MT Condensed Extra Bold" charset="0"/>
            </a:endParaRPr>
          </a:p>
        </p:txBody>
      </p:sp>
      <p:sp>
        <p:nvSpPr>
          <p:cNvPr id="4" name="Shape 323"/>
          <p:cNvSpPr txBox="1"/>
          <p:nvPr/>
        </p:nvSpPr>
        <p:spPr>
          <a:xfrm>
            <a:off x="4673600" y="1826154"/>
            <a:ext cx="4114800" cy="1272645"/>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 sz="2000" dirty="0" smtClean="0">
                <a:latin typeface="Courier New"/>
                <a:ea typeface="Courier New"/>
                <a:cs typeface="Courier New"/>
                <a:sym typeface="Courier New"/>
              </a:rPr>
              <a:t>SELECT</a:t>
            </a:r>
            <a:r>
              <a:rPr lang="en-CA" sz="2000" dirty="0" smtClean="0">
                <a:latin typeface="Courier New"/>
                <a:ea typeface="Courier New"/>
                <a:cs typeface="Courier New"/>
                <a:sym typeface="Courier New"/>
              </a:rPr>
              <a:t> DISTINCT segment</a:t>
            </a:r>
          </a:p>
          <a:p>
            <a:pPr lvl="0">
              <a:buClr>
                <a:schemeClr val="dk1"/>
              </a:buClr>
              <a:buSzPts val="1100"/>
            </a:pPr>
            <a:r>
              <a:rPr lang="en" sz="2000" dirty="0" smtClean="0">
                <a:latin typeface="Courier New"/>
                <a:ea typeface="Courier New"/>
                <a:cs typeface="Courier New"/>
                <a:sym typeface="Courier New"/>
              </a:rPr>
              <a:t>FROM subscriptions;</a:t>
            </a:r>
            <a:endParaRPr sz="2000" dirty="0">
              <a:latin typeface="Courier New"/>
              <a:ea typeface="Courier New"/>
              <a:cs typeface="Courier New"/>
              <a:sym typeface="Courier New"/>
            </a:endParaRPr>
          </a:p>
        </p:txBody>
      </p:sp>
    </p:spTree>
    <p:extLst>
      <p:ext uri="{BB962C8B-B14F-4D97-AF65-F5344CB8AC3E}">
        <p14:creationId xmlns:p14="http://schemas.microsoft.com/office/powerpoint/2010/main" val="6026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22867" y="2498725"/>
            <a:ext cx="10515600" cy="1325563"/>
          </a:xfrm>
        </p:spPr>
        <p:txBody>
          <a:bodyPr>
            <a:noAutofit/>
          </a:bodyPr>
          <a:lstStyle/>
          <a:p>
            <a:pPr algn="ctr"/>
            <a:r>
              <a:rPr lang="en-US" sz="11500" dirty="0" smtClean="0">
                <a:latin typeface="Abadi MT Condensed Extra Bold" charset="0"/>
                <a:ea typeface="Abadi MT Condensed Extra Bold" charset="0"/>
                <a:cs typeface="Abadi MT Condensed Extra Bold" charset="0"/>
              </a:rPr>
              <a:t>What is the overall churn trend since the company started?</a:t>
            </a:r>
            <a:endParaRPr lang="en-US" sz="11500" dirty="0">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2027730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87B9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6337" y="-210608"/>
            <a:ext cx="12014196" cy="1325563"/>
          </a:xfrm>
        </p:spPr>
        <p:txBody>
          <a:bodyPr/>
          <a:lstStyle/>
          <a:p>
            <a:pPr algn="ctr"/>
            <a:r>
              <a:rPr lang="en-US" dirty="0" smtClean="0">
                <a:solidFill>
                  <a:schemeClr val="bg1"/>
                </a:solidFill>
                <a:latin typeface="Abadi MT Condensed Extra Bold" charset="0"/>
                <a:ea typeface="Abadi MT Condensed Extra Bold" charset="0"/>
                <a:cs typeface="Abadi MT Condensed Extra Bold" charset="0"/>
              </a:rPr>
              <a:t>Churn </a:t>
            </a:r>
            <a:r>
              <a:rPr lang="en-US" dirty="0">
                <a:solidFill>
                  <a:schemeClr val="bg1"/>
                </a:solidFill>
                <a:latin typeface="Abadi MT Condensed Extra Bold" charset="0"/>
                <a:ea typeface="Abadi MT Condensed Extra Bold" charset="0"/>
                <a:cs typeface="Abadi MT Condensed Extra Bold" charset="0"/>
              </a:rPr>
              <a:t>R</a:t>
            </a:r>
            <a:r>
              <a:rPr lang="en-US" dirty="0" smtClean="0">
                <a:solidFill>
                  <a:schemeClr val="bg1"/>
                </a:solidFill>
                <a:latin typeface="Abadi MT Condensed Extra Bold" charset="0"/>
                <a:ea typeface="Abadi MT Condensed Extra Bold" charset="0"/>
                <a:cs typeface="Abadi MT Condensed Extra Bold" charset="0"/>
              </a:rPr>
              <a:t>ates by Month(Query)</a:t>
            </a:r>
            <a:endParaRPr lang="en-US" dirty="0">
              <a:solidFill>
                <a:schemeClr val="bg1"/>
              </a:solidFill>
              <a:latin typeface="Abadi MT Condensed Extra Bold" charset="0"/>
              <a:ea typeface="Abadi MT Condensed Extra Bold" charset="0"/>
              <a:cs typeface="Abadi MT Condensed Extra Bold" charset="0"/>
            </a:endParaRPr>
          </a:p>
        </p:txBody>
      </p:sp>
      <p:sp>
        <p:nvSpPr>
          <p:cNvPr id="3" name="Shape 323"/>
          <p:cNvSpPr txBox="1"/>
          <p:nvPr/>
        </p:nvSpPr>
        <p:spPr>
          <a:xfrm>
            <a:off x="296336" y="897467"/>
            <a:ext cx="5604932" cy="5723466"/>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 sz="1400" dirty="0" err="1" smtClean="0">
                <a:latin typeface="Courier New"/>
                <a:ea typeface="Courier New"/>
                <a:cs typeface="Courier New"/>
                <a:sym typeface="Courier New"/>
              </a:rPr>
              <a:t>cross_join</a:t>
            </a:r>
            <a:r>
              <a:rPr lang="en" sz="1400" dirty="0" smtClean="0">
                <a:latin typeface="Courier New"/>
                <a:ea typeface="Courier New"/>
                <a:cs typeface="Courier New"/>
                <a:sym typeface="Courier New"/>
              </a:rPr>
              <a:t> AS</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(SELECT * </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FROM subscriptions </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CROSS JOIN months),</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 </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status AS </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(SELECT id, </a:t>
            </a:r>
            <a:r>
              <a:rPr lang="en" sz="1400" dirty="0" err="1" smtClean="0">
                <a:latin typeface="Courier New"/>
                <a:ea typeface="Courier New"/>
                <a:cs typeface="Courier New"/>
                <a:sym typeface="Courier New"/>
              </a:rPr>
              <a:t>first_day</a:t>
            </a:r>
            <a:r>
              <a:rPr lang="en" sz="1400" dirty="0" smtClean="0">
                <a:latin typeface="Courier New"/>
                <a:ea typeface="Courier New"/>
                <a:cs typeface="Courier New"/>
                <a:sym typeface="Courier New"/>
              </a:rPr>
              <a:t> AS month, </a:t>
            </a:r>
            <a:endParaRPr lang="en-CA" sz="1400" dirty="0" smtClean="0">
              <a:latin typeface="Courier New"/>
              <a:ea typeface="Courier New"/>
              <a:cs typeface="Courier New"/>
              <a:sym typeface="Courier New"/>
            </a:endParaRPr>
          </a:p>
          <a:p>
            <a:pPr lvl="0">
              <a:buClr>
                <a:schemeClr val="dk1"/>
              </a:buClr>
              <a:buSzPts val="1100"/>
            </a:pP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CASE 	</a:t>
            </a:r>
            <a:endParaRPr lang="en-CA" sz="1400" dirty="0" smtClean="0">
              <a:latin typeface="Courier New"/>
              <a:ea typeface="Courier New"/>
              <a:cs typeface="Courier New"/>
              <a:sym typeface="Courier New"/>
            </a:endParaRPr>
          </a:p>
          <a:p>
            <a:pPr lvl="0">
              <a:buClr>
                <a:schemeClr val="dk1"/>
              </a:buClr>
              <a:buSzPts val="1100"/>
            </a:pP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WHEN (</a:t>
            </a:r>
            <a:r>
              <a:rPr lang="en" sz="1400" dirty="0" err="1" smtClean="0">
                <a:latin typeface="Courier New"/>
                <a:ea typeface="Courier New"/>
                <a:cs typeface="Courier New"/>
                <a:sym typeface="Courier New"/>
              </a:rPr>
              <a:t>subscription_start</a:t>
            </a:r>
            <a:r>
              <a:rPr lang="en" sz="1400" dirty="0" smtClean="0">
                <a:latin typeface="Courier New"/>
                <a:ea typeface="Courier New"/>
                <a:cs typeface="Courier New"/>
                <a:sym typeface="Courier New"/>
              </a:rPr>
              <a:t> &lt; </a:t>
            </a:r>
            <a:r>
              <a:rPr lang="en" sz="1400" dirty="0" err="1" smtClean="0">
                <a:latin typeface="Courier New"/>
                <a:ea typeface="Courier New"/>
                <a:cs typeface="Courier New"/>
                <a:sym typeface="Courier New"/>
              </a:rPr>
              <a:t>first_day</a:t>
            </a:r>
            <a:r>
              <a:rPr lang="en" sz="1400" dirty="0" smtClean="0">
                <a:latin typeface="Courier New"/>
                <a:ea typeface="Courier New"/>
                <a:cs typeface="Courier New"/>
                <a:sym typeface="Courier New"/>
              </a:rPr>
              <a:t>) AND (</a:t>
            </a:r>
            <a:r>
              <a:rPr lang="en" sz="1400" dirty="0" err="1" smtClean="0">
                <a:latin typeface="Courier New"/>
                <a:ea typeface="Courier New"/>
                <a:cs typeface="Courier New"/>
                <a:sym typeface="Courier New"/>
              </a:rPr>
              <a:t>subscription_end</a:t>
            </a:r>
            <a:r>
              <a:rPr lang="en" sz="1400" dirty="0" smtClean="0">
                <a:latin typeface="Courier New"/>
                <a:ea typeface="Courier New"/>
                <a:cs typeface="Courier New"/>
                <a:sym typeface="Courier New"/>
              </a:rPr>
              <a:t> &gt; </a:t>
            </a:r>
            <a:r>
              <a:rPr lang="en" sz="1400" dirty="0" err="1" smtClean="0">
                <a:latin typeface="Courier New"/>
                <a:ea typeface="Courier New"/>
                <a:cs typeface="Courier New"/>
                <a:sym typeface="Courier New"/>
              </a:rPr>
              <a:t>first_day</a:t>
            </a:r>
            <a:r>
              <a:rPr lang="en" sz="1400" dirty="0" smtClean="0">
                <a:latin typeface="Courier New"/>
                <a:ea typeface="Courier New"/>
                <a:cs typeface="Courier New"/>
                <a:sym typeface="Courier New"/>
              </a:rPr>
              <a:t> OR </a:t>
            </a:r>
            <a:r>
              <a:rPr lang="en" sz="1400" dirty="0" err="1" smtClean="0">
                <a:latin typeface="Courier New"/>
                <a:ea typeface="Courier New"/>
                <a:cs typeface="Courier New"/>
                <a:sym typeface="Courier New"/>
              </a:rPr>
              <a:t>subscription_end</a:t>
            </a:r>
            <a:r>
              <a:rPr lang="en" sz="1400" dirty="0" smtClean="0">
                <a:latin typeface="Courier New"/>
                <a:ea typeface="Courier New"/>
                <a:cs typeface="Courier New"/>
                <a:sym typeface="Courier New"/>
              </a:rPr>
              <a:t> IS NULL)	</a:t>
            </a:r>
            <a:endParaRPr lang="en-CA" sz="1400" dirty="0" smtClean="0">
              <a:latin typeface="Courier New"/>
              <a:ea typeface="Courier New"/>
              <a:cs typeface="Courier New"/>
              <a:sym typeface="Courier New"/>
            </a:endParaRPr>
          </a:p>
          <a:p>
            <a:pPr lvl="0">
              <a:buClr>
                <a:schemeClr val="dk1"/>
              </a:buClr>
              <a:buSzPts val="1100"/>
            </a:pPr>
            <a:r>
              <a:rPr lang="en-CA" sz="1400" dirty="0">
                <a:latin typeface="Courier New"/>
                <a:ea typeface="Courier New"/>
                <a:cs typeface="Courier New"/>
                <a:sym typeface="Courier New"/>
              </a:rPr>
              <a:t> </a:t>
            </a: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THEN 1 	</a:t>
            </a:r>
            <a:endParaRPr lang="en-CA" sz="1400" dirty="0" smtClean="0">
              <a:latin typeface="Courier New"/>
              <a:ea typeface="Courier New"/>
              <a:cs typeface="Courier New"/>
              <a:sym typeface="Courier New"/>
            </a:endParaRPr>
          </a:p>
          <a:p>
            <a:pPr lvl="0">
              <a:buClr>
                <a:schemeClr val="dk1"/>
              </a:buClr>
              <a:buSzPts val="1100"/>
            </a:pPr>
            <a:r>
              <a:rPr lang="en-CA" sz="1400" dirty="0">
                <a:latin typeface="Courier New"/>
                <a:ea typeface="Courier New"/>
                <a:cs typeface="Courier New"/>
                <a:sym typeface="Courier New"/>
              </a:rPr>
              <a:t> </a:t>
            </a: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ELSE 0 	</a:t>
            </a:r>
            <a:endParaRPr lang="en-CA" sz="1400" dirty="0" smtClean="0">
              <a:latin typeface="Courier New"/>
              <a:ea typeface="Courier New"/>
              <a:cs typeface="Courier New"/>
              <a:sym typeface="Courier New"/>
            </a:endParaRPr>
          </a:p>
          <a:p>
            <a:pPr lvl="0">
              <a:buClr>
                <a:schemeClr val="dk1"/>
              </a:buClr>
              <a:buSzPts val="1100"/>
            </a:pP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END AS </a:t>
            </a:r>
            <a:r>
              <a:rPr lang="en" sz="1400" dirty="0" err="1" smtClean="0">
                <a:latin typeface="Courier New"/>
                <a:ea typeface="Courier New"/>
                <a:cs typeface="Courier New"/>
                <a:sym typeface="Courier New"/>
              </a:rPr>
              <a:t>is_active</a:t>
            </a:r>
            <a:r>
              <a:rPr lang="en" sz="1400" dirty="0" smtClean="0">
                <a:latin typeface="Courier New"/>
                <a:ea typeface="Courier New"/>
                <a:cs typeface="Courier New"/>
                <a:sym typeface="Courier New"/>
              </a:rPr>
              <a:t>,</a:t>
            </a:r>
            <a:endParaRPr lang="en-CA" sz="1400" dirty="0" smtClean="0">
              <a:latin typeface="Courier New"/>
              <a:ea typeface="Courier New"/>
              <a:cs typeface="Courier New"/>
              <a:sym typeface="Courier New"/>
            </a:endParaRPr>
          </a:p>
          <a:p>
            <a:pPr lvl="0">
              <a:buClr>
                <a:schemeClr val="dk1"/>
              </a:buClr>
              <a:buSzPts val="1100"/>
            </a:pP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CASE 	</a:t>
            </a:r>
            <a:endParaRPr lang="en-CA" sz="1400" dirty="0" smtClean="0">
              <a:latin typeface="Courier New"/>
              <a:ea typeface="Courier New"/>
              <a:cs typeface="Courier New"/>
              <a:sym typeface="Courier New"/>
            </a:endParaRPr>
          </a:p>
          <a:p>
            <a:pPr lvl="0">
              <a:buClr>
                <a:schemeClr val="dk1"/>
              </a:buClr>
              <a:buSzPts val="1100"/>
            </a:pPr>
            <a:r>
              <a:rPr lang="en-CA" sz="1400" dirty="0">
                <a:latin typeface="Courier New"/>
                <a:ea typeface="Courier New"/>
                <a:cs typeface="Courier New"/>
                <a:sym typeface="Courier New"/>
              </a:rPr>
              <a:t> </a:t>
            </a: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WHEN </a:t>
            </a:r>
            <a:r>
              <a:rPr lang="en" sz="1400" dirty="0" err="1" smtClean="0">
                <a:latin typeface="Courier New"/>
                <a:ea typeface="Courier New"/>
                <a:cs typeface="Courier New"/>
                <a:sym typeface="Courier New"/>
              </a:rPr>
              <a:t>subscription_end</a:t>
            </a:r>
            <a:r>
              <a:rPr lang="en" sz="1400" dirty="0" smtClean="0">
                <a:latin typeface="Courier New"/>
                <a:ea typeface="Courier New"/>
                <a:cs typeface="Courier New"/>
                <a:sym typeface="Courier New"/>
              </a:rPr>
              <a:t> BETWEEN </a:t>
            </a:r>
            <a:r>
              <a:rPr lang="en" sz="1400" dirty="0" err="1" smtClean="0">
                <a:latin typeface="Courier New"/>
                <a:ea typeface="Courier New"/>
                <a:cs typeface="Courier New"/>
                <a:sym typeface="Courier New"/>
              </a:rPr>
              <a:t>first_day</a:t>
            </a:r>
            <a:r>
              <a:rPr lang="en" sz="1400" dirty="0" smtClean="0">
                <a:latin typeface="Courier New"/>
                <a:ea typeface="Courier New"/>
                <a:cs typeface="Courier New"/>
                <a:sym typeface="Courier New"/>
              </a:rPr>
              <a:t> AND </a:t>
            </a:r>
            <a:r>
              <a:rPr lang="en" sz="1400" dirty="0" err="1" smtClean="0">
                <a:latin typeface="Courier New"/>
                <a:ea typeface="Courier New"/>
                <a:cs typeface="Courier New"/>
                <a:sym typeface="Courier New"/>
              </a:rPr>
              <a:t>last_day</a:t>
            </a:r>
            <a:r>
              <a:rPr lang="en" sz="1400" dirty="0" smtClean="0">
                <a:latin typeface="Courier New"/>
                <a:ea typeface="Courier New"/>
                <a:cs typeface="Courier New"/>
                <a:sym typeface="Courier New"/>
              </a:rPr>
              <a:t>   </a:t>
            </a:r>
          </a:p>
          <a:p>
            <a:pPr lvl="0">
              <a:buClr>
                <a:schemeClr val="dk1"/>
              </a:buClr>
              <a:buSzPts val="1100"/>
            </a:pP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THEN 1  </a:t>
            </a:r>
            <a:endParaRPr lang="en-CA" sz="1400" dirty="0" smtClean="0">
              <a:latin typeface="Courier New"/>
              <a:ea typeface="Courier New"/>
              <a:cs typeface="Courier New"/>
              <a:sym typeface="Courier New"/>
            </a:endParaRPr>
          </a:p>
          <a:p>
            <a:pPr lvl="0">
              <a:buClr>
                <a:schemeClr val="dk1"/>
              </a:buClr>
              <a:buSzPts val="1100"/>
            </a:pP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ELSE 0  </a:t>
            </a:r>
            <a:endParaRPr lang="en-CA" sz="1400" dirty="0" smtClean="0">
              <a:latin typeface="Courier New"/>
              <a:ea typeface="Courier New"/>
              <a:cs typeface="Courier New"/>
              <a:sym typeface="Courier New"/>
            </a:endParaRPr>
          </a:p>
          <a:p>
            <a:pPr lvl="0">
              <a:buClr>
                <a:schemeClr val="dk1"/>
              </a:buClr>
              <a:buSzPts val="1100"/>
            </a:pPr>
            <a:r>
              <a:rPr lang="en-CA" sz="1400" dirty="0">
                <a:latin typeface="Courier New"/>
                <a:ea typeface="Courier New"/>
                <a:cs typeface="Courier New"/>
                <a:sym typeface="Courier New"/>
              </a:rPr>
              <a:t> </a:t>
            </a:r>
            <a:r>
              <a:rPr lang="en-CA" sz="1400" dirty="0" smtClean="0">
                <a:latin typeface="Courier New"/>
                <a:ea typeface="Courier New"/>
                <a:cs typeface="Courier New"/>
                <a:sym typeface="Courier New"/>
              </a:rPr>
              <a:t>   </a:t>
            </a:r>
            <a:r>
              <a:rPr lang="en" sz="1400" dirty="0" smtClean="0">
                <a:latin typeface="Courier New"/>
                <a:ea typeface="Courier New"/>
                <a:cs typeface="Courier New"/>
                <a:sym typeface="Courier New"/>
              </a:rPr>
              <a:t>END AS </a:t>
            </a:r>
            <a:r>
              <a:rPr lang="en" sz="1400" dirty="0" err="1" smtClean="0">
                <a:latin typeface="Courier New"/>
                <a:ea typeface="Courier New"/>
                <a:cs typeface="Courier New"/>
                <a:sym typeface="Courier New"/>
              </a:rPr>
              <a:t>is_canceled</a:t>
            </a:r>
            <a:endParaRPr lang="en-CA" sz="1400" dirty="0">
              <a:latin typeface="Courier New"/>
              <a:ea typeface="Courier New"/>
              <a:cs typeface="Courier New"/>
              <a:sym typeface="Courier New"/>
            </a:endParaRPr>
          </a:p>
          <a:p>
            <a:pPr lvl="0">
              <a:buClr>
                <a:schemeClr val="dk1"/>
              </a:buClr>
              <a:buSzPts val="1100"/>
            </a:pPr>
            <a:r>
              <a:rPr lang="en-CA" sz="1400" dirty="0" smtClean="0">
                <a:latin typeface="Courier New"/>
                <a:ea typeface="Courier New"/>
                <a:cs typeface="Courier New"/>
                <a:sym typeface="Courier New"/>
              </a:rPr>
              <a:t>FROM </a:t>
            </a:r>
            <a:r>
              <a:rPr lang="en-CA" sz="1400" dirty="0" err="1" smtClean="0">
                <a:latin typeface="Courier New"/>
                <a:ea typeface="Courier New"/>
                <a:cs typeface="Courier New"/>
                <a:sym typeface="Courier New"/>
              </a:rPr>
              <a:t>cross_join</a:t>
            </a:r>
            <a:r>
              <a:rPr lang="en-CA" sz="1400" dirty="0" smtClean="0">
                <a:latin typeface="Courier New"/>
                <a:ea typeface="Courier New"/>
                <a:cs typeface="Courier New"/>
                <a:sym typeface="Courier New"/>
              </a:rPr>
              <a:t>),</a:t>
            </a:r>
            <a:endParaRPr sz="1400" dirty="0">
              <a:latin typeface="Courier New"/>
              <a:ea typeface="Courier New"/>
              <a:cs typeface="Courier New"/>
              <a:sym typeface="Courier New"/>
            </a:endParaRPr>
          </a:p>
        </p:txBody>
      </p:sp>
      <p:sp>
        <p:nvSpPr>
          <p:cNvPr id="4" name="Shape 323"/>
          <p:cNvSpPr txBox="1"/>
          <p:nvPr/>
        </p:nvSpPr>
        <p:spPr>
          <a:xfrm>
            <a:off x="6299200" y="897467"/>
            <a:ext cx="5604932" cy="5723466"/>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 sz="1400" dirty="0" err="1" smtClean="0">
                <a:latin typeface="Courier New"/>
                <a:ea typeface="Courier New"/>
                <a:cs typeface="Courier New"/>
                <a:sym typeface="Courier New"/>
              </a:rPr>
              <a:t>status_aggregate</a:t>
            </a:r>
            <a:r>
              <a:rPr lang="en" sz="1400" dirty="0" smtClean="0">
                <a:latin typeface="Courier New"/>
                <a:ea typeface="Courier New"/>
                <a:cs typeface="Courier New"/>
                <a:sym typeface="Courier New"/>
              </a:rPr>
              <a:t> AS </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(SELECT month, SUM(</a:t>
            </a:r>
            <a:r>
              <a:rPr lang="en" sz="1400" dirty="0" err="1" smtClean="0">
                <a:latin typeface="Courier New"/>
                <a:ea typeface="Courier New"/>
                <a:cs typeface="Courier New"/>
                <a:sym typeface="Courier New"/>
              </a:rPr>
              <a:t>is_active</a:t>
            </a:r>
            <a:r>
              <a:rPr lang="en" sz="1400" dirty="0" smtClean="0">
                <a:latin typeface="Courier New"/>
                <a:ea typeface="Courier New"/>
                <a:cs typeface="Courier New"/>
                <a:sym typeface="Courier New"/>
              </a:rPr>
              <a:t>) AS </a:t>
            </a:r>
            <a:r>
              <a:rPr lang="en" sz="1400" dirty="0" err="1" smtClean="0">
                <a:latin typeface="Courier New"/>
                <a:ea typeface="Courier New"/>
                <a:cs typeface="Courier New"/>
                <a:sym typeface="Courier New"/>
              </a:rPr>
              <a:t>sum_active</a:t>
            </a:r>
            <a:r>
              <a:rPr lang="en" sz="1400" dirty="0" smtClean="0">
                <a:latin typeface="Courier New"/>
                <a:ea typeface="Courier New"/>
                <a:cs typeface="Courier New"/>
                <a:sym typeface="Courier New"/>
              </a:rPr>
              <a:t>, SUM(</a:t>
            </a:r>
            <a:r>
              <a:rPr lang="en" sz="1400" dirty="0" err="1" smtClean="0">
                <a:latin typeface="Courier New"/>
                <a:ea typeface="Courier New"/>
                <a:cs typeface="Courier New"/>
                <a:sym typeface="Courier New"/>
              </a:rPr>
              <a:t>is_canceled</a:t>
            </a:r>
            <a:r>
              <a:rPr lang="en" sz="1400" dirty="0" smtClean="0">
                <a:latin typeface="Courier New"/>
                <a:ea typeface="Courier New"/>
                <a:cs typeface="Courier New"/>
                <a:sym typeface="Courier New"/>
              </a:rPr>
              <a:t>) AS </a:t>
            </a:r>
            <a:r>
              <a:rPr lang="en" sz="1400" dirty="0" err="1" smtClean="0">
                <a:latin typeface="Courier New"/>
                <a:ea typeface="Courier New"/>
                <a:cs typeface="Courier New"/>
                <a:sym typeface="Courier New"/>
              </a:rPr>
              <a:t>sum_canceled</a:t>
            </a:r>
            <a:r>
              <a:rPr lang="en" sz="1400" dirty="0" smtClean="0">
                <a:latin typeface="Courier New"/>
                <a:ea typeface="Courier New"/>
                <a:cs typeface="Courier New"/>
                <a:sym typeface="Courier New"/>
              </a:rPr>
              <a:t> </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FROM status </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GROUP BY month)  </a:t>
            </a:r>
            <a:endParaRPr lang="en-CA" sz="1400" dirty="0" smtClean="0">
              <a:latin typeface="Courier New"/>
              <a:ea typeface="Courier New"/>
              <a:cs typeface="Courier New"/>
              <a:sym typeface="Courier New"/>
            </a:endParaRPr>
          </a:p>
          <a:p>
            <a:pPr lvl="0">
              <a:buClr>
                <a:schemeClr val="dk1"/>
              </a:buClr>
              <a:buSzPts val="1100"/>
            </a:pP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SELECT month, (1.0 * </a:t>
            </a:r>
            <a:r>
              <a:rPr lang="en" sz="1400" dirty="0" err="1" smtClean="0">
                <a:latin typeface="Courier New"/>
                <a:ea typeface="Courier New"/>
                <a:cs typeface="Courier New"/>
                <a:sym typeface="Courier New"/>
              </a:rPr>
              <a:t>sum_canceled</a:t>
            </a:r>
            <a:r>
              <a:rPr lang="en" sz="1400" dirty="0" smtClean="0">
                <a:latin typeface="Courier New"/>
                <a:ea typeface="Courier New"/>
                <a:cs typeface="Courier New"/>
                <a:sym typeface="Courier New"/>
              </a:rPr>
              <a:t> / </a:t>
            </a:r>
            <a:r>
              <a:rPr lang="en" sz="1400" dirty="0" err="1" smtClean="0">
                <a:latin typeface="Courier New"/>
                <a:ea typeface="Courier New"/>
                <a:cs typeface="Courier New"/>
                <a:sym typeface="Courier New"/>
              </a:rPr>
              <a:t>sum_active</a:t>
            </a:r>
            <a:r>
              <a:rPr lang="en" sz="1400" dirty="0" smtClean="0">
                <a:latin typeface="Courier New"/>
                <a:ea typeface="Courier New"/>
                <a:cs typeface="Courier New"/>
                <a:sym typeface="Courier New"/>
              </a:rPr>
              <a:t>) AS </a:t>
            </a:r>
            <a:r>
              <a:rPr lang="en" sz="1400" dirty="0" err="1" smtClean="0">
                <a:latin typeface="Courier New"/>
                <a:ea typeface="Courier New"/>
                <a:cs typeface="Courier New"/>
                <a:sym typeface="Courier New"/>
              </a:rPr>
              <a:t>churn_rate</a:t>
            </a:r>
            <a:r>
              <a:rPr lang="en" sz="1400" dirty="0" smtClean="0">
                <a:latin typeface="Courier New"/>
                <a:ea typeface="Courier New"/>
                <a:cs typeface="Courier New"/>
                <a:sym typeface="Courier New"/>
              </a:rPr>
              <a:t>, </a:t>
            </a:r>
            <a:endParaRPr lang="en-CA" sz="1400" dirty="0" smtClean="0">
              <a:latin typeface="Courier New"/>
              <a:ea typeface="Courier New"/>
              <a:cs typeface="Courier New"/>
              <a:sym typeface="Courier New"/>
            </a:endParaRPr>
          </a:p>
          <a:p>
            <a:pPr lvl="0">
              <a:buClr>
                <a:schemeClr val="dk1"/>
              </a:buClr>
              <a:buSzPts val="1100"/>
            </a:pPr>
            <a:r>
              <a:rPr lang="en" sz="1400" dirty="0" smtClean="0">
                <a:latin typeface="Courier New"/>
                <a:ea typeface="Courier New"/>
                <a:cs typeface="Courier New"/>
                <a:sym typeface="Courier New"/>
              </a:rPr>
              <a:t>FROM </a:t>
            </a:r>
            <a:r>
              <a:rPr lang="en" sz="1400" dirty="0" err="1" smtClean="0">
                <a:latin typeface="Courier New"/>
                <a:ea typeface="Courier New"/>
                <a:cs typeface="Courier New"/>
                <a:sym typeface="Courier New"/>
              </a:rPr>
              <a:t>status_aggregate</a:t>
            </a:r>
            <a:r>
              <a:rPr lang="en" sz="1400" dirty="0" smtClean="0">
                <a:latin typeface="Courier New"/>
                <a:ea typeface="Courier New"/>
                <a:cs typeface="Courier New"/>
                <a:sym typeface="Courier New"/>
              </a:rPr>
              <a:t>;</a:t>
            </a:r>
            <a:endParaRPr sz="1400" dirty="0">
              <a:latin typeface="Courier New"/>
              <a:ea typeface="Courier New"/>
              <a:cs typeface="Courier New"/>
              <a:sym typeface="Courier New"/>
            </a:endParaRPr>
          </a:p>
        </p:txBody>
      </p:sp>
    </p:spTree>
    <p:extLst>
      <p:ext uri="{BB962C8B-B14F-4D97-AF65-F5344CB8AC3E}">
        <p14:creationId xmlns:p14="http://schemas.microsoft.com/office/powerpoint/2010/main" val="64627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87B9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6337" y="130704"/>
            <a:ext cx="12014196" cy="1325563"/>
          </a:xfrm>
        </p:spPr>
        <p:txBody>
          <a:bodyPr/>
          <a:lstStyle/>
          <a:p>
            <a:pPr algn="ctr"/>
            <a:r>
              <a:rPr lang="en-US" dirty="0" smtClean="0">
                <a:solidFill>
                  <a:schemeClr val="bg1"/>
                </a:solidFill>
                <a:latin typeface="Abadi MT Condensed Extra Bold" charset="0"/>
                <a:ea typeface="Abadi MT Condensed Extra Bold" charset="0"/>
                <a:cs typeface="Abadi MT Condensed Extra Bold" charset="0"/>
              </a:rPr>
              <a:t>Churn </a:t>
            </a:r>
            <a:r>
              <a:rPr lang="en-US" dirty="0">
                <a:solidFill>
                  <a:schemeClr val="bg1"/>
                </a:solidFill>
                <a:latin typeface="Abadi MT Condensed Extra Bold" charset="0"/>
                <a:ea typeface="Abadi MT Condensed Extra Bold" charset="0"/>
                <a:cs typeface="Abadi MT Condensed Extra Bold" charset="0"/>
              </a:rPr>
              <a:t>R</a:t>
            </a:r>
            <a:r>
              <a:rPr lang="en-US" dirty="0" smtClean="0">
                <a:solidFill>
                  <a:schemeClr val="bg1"/>
                </a:solidFill>
                <a:latin typeface="Abadi MT Condensed Extra Bold" charset="0"/>
                <a:ea typeface="Abadi MT Condensed Extra Bold" charset="0"/>
                <a:cs typeface="Abadi MT Condensed Extra Bold" charset="0"/>
              </a:rPr>
              <a:t>ates by Month (Result)</a:t>
            </a:r>
            <a:endParaRPr lang="en-US" dirty="0">
              <a:solidFill>
                <a:schemeClr val="bg1"/>
              </a:solidFill>
              <a:latin typeface="Abadi MT Condensed Extra Bold" charset="0"/>
              <a:ea typeface="Abadi MT Condensed Extra Bold" charset="0"/>
              <a:cs typeface="Abadi MT Condensed Extra Bold"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446" y="2154998"/>
            <a:ext cx="11565107" cy="2540000"/>
          </a:xfrm>
          <a:prstGeom prst="rect">
            <a:avLst/>
          </a:prstGeom>
        </p:spPr>
      </p:pic>
    </p:spTree>
    <p:extLst>
      <p:ext uri="{BB962C8B-B14F-4D97-AF65-F5344CB8AC3E}">
        <p14:creationId xmlns:p14="http://schemas.microsoft.com/office/powerpoint/2010/main" val="599699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1900</TotalTime>
  <Words>462</Words>
  <Application>Microsoft Macintosh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Abadi MT Condensed Extra Bold</vt:lpstr>
      <vt:lpstr>Calibri</vt:lpstr>
      <vt:lpstr>Calibri Light</vt:lpstr>
      <vt:lpstr>Courier New</vt:lpstr>
      <vt:lpstr>Arial</vt:lpstr>
      <vt:lpstr>Roboto</vt:lpstr>
      <vt:lpstr>Office Theme</vt:lpstr>
      <vt:lpstr>Churn Rates with Codeflix</vt:lpstr>
      <vt:lpstr>Table of Contents</vt:lpstr>
      <vt:lpstr>Get familiar with the company.</vt:lpstr>
      <vt:lpstr>How many months has the company been operating? </vt:lpstr>
      <vt:lpstr>Which months have enough information to calculate a churn rate?</vt:lpstr>
      <vt:lpstr>What segments of users exist?</vt:lpstr>
      <vt:lpstr>What is the overall churn trend since the company started?</vt:lpstr>
      <vt:lpstr>Churn Rates by Month(Query)</vt:lpstr>
      <vt:lpstr>Churn Rates by Month (Result)</vt:lpstr>
      <vt:lpstr>What was the overall churn trend since the company started?</vt:lpstr>
      <vt:lpstr>Compare the churn rates between segments.</vt:lpstr>
      <vt:lpstr>Comparing Churn Rates Between Segments (Query)</vt:lpstr>
      <vt:lpstr>Comparing Churn Rates Between Segments (Result)</vt:lpstr>
      <vt:lpstr>Which segment of the users should the company focus on expanding?</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Rates with Codeflix</dc:title>
  <dc:creator>088S-Arya, Aakarsh</dc:creator>
  <cp:lastModifiedBy>088S-Arya, Aakarsh</cp:lastModifiedBy>
  <cp:revision>14</cp:revision>
  <dcterms:created xsi:type="dcterms:W3CDTF">2018-08-27T18:37:39Z</dcterms:created>
  <dcterms:modified xsi:type="dcterms:W3CDTF">2018-08-29T02:18:28Z</dcterms:modified>
</cp:coreProperties>
</file>