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80" r:id="rId23"/>
    <p:sldId id="281" r:id="rId24"/>
    <p:sldId id="282" r:id="rId25"/>
    <p:sldId id="274" r:id="rId26"/>
    <p:sldId id="284" r:id="rId27"/>
    <p:sldId id="283" r:id="rId28"/>
    <p:sldId id="275" r:id="rId29"/>
    <p:sldId id="276" r:id="rId30"/>
  </p:sldIdLst>
  <p:sldSz cx="12192000" cy="6858000"/>
  <p:notesSz cx="6858000" cy="9144000"/>
  <p:defaultTextStyle>
    <a:defPPr marL="0" marR="0" lvl="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defRPr>
    </a:defPPr>
    <a:lvl1pPr marL="0" marR="0" lvl="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j-lt"/>
        <a:ea typeface="+mj-ea"/>
        <a:cs typeface="+mj-cs"/>
        <a:sym typeface="Calibri"/>
      </a:defRPr>
    </a:lvl1pPr>
    <a:lvl2pPr marL="0" marR="0" lvl="1"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j-lt"/>
        <a:ea typeface="+mj-ea"/>
        <a:cs typeface="+mj-cs"/>
        <a:sym typeface="Calibri"/>
      </a:defRPr>
    </a:lvl2pPr>
    <a:lvl3pPr marL="0" marR="0" lvl="2"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j-lt"/>
        <a:ea typeface="+mj-ea"/>
        <a:cs typeface="+mj-cs"/>
        <a:sym typeface="Calibri"/>
      </a:defRPr>
    </a:lvl3pPr>
    <a:lvl4pPr marL="0" marR="0" lvl="3"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j-lt"/>
        <a:ea typeface="+mj-ea"/>
        <a:cs typeface="+mj-cs"/>
        <a:sym typeface="Calibri"/>
      </a:defRPr>
    </a:lvl4pPr>
    <a:lvl5pPr marL="0" marR="0" lvl="4"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j-lt"/>
        <a:ea typeface="+mj-ea"/>
        <a:cs typeface="+mj-cs"/>
        <a:sym typeface="Calibri"/>
      </a:defRPr>
    </a:lvl5pPr>
    <a:lvl6pPr marL="0" marR="0" lvl="5"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j-lt"/>
        <a:ea typeface="+mj-ea"/>
        <a:cs typeface="+mj-cs"/>
        <a:sym typeface="Calibri"/>
      </a:defRPr>
    </a:lvl6pPr>
    <a:lvl7pPr marL="0" marR="0" lvl="6"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j-lt"/>
        <a:ea typeface="+mj-ea"/>
        <a:cs typeface="+mj-cs"/>
        <a:sym typeface="Calibri"/>
      </a:defRPr>
    </a:lvl7pPr>
    <a:lvl8pPr marL="0" marR="0" lvl="7"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j-lt"/>
        <a:ea typeface="+mj-ea"/>
        <a:cs typeface="+mj-cs"/>
        <a:sym typeface="Calibri"/>
      </a:defRPr>
    </a:lvl8pPr>
    <a:lvl9pPr marL="0" marR="0" lvl="8"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516" y="6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2506600342"/>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Shape 12"/>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Title Text</a:t>
            </a:r>
          </a:p>
        </p:txBody>
      </p:sp>
      <p:sp>
        <p:nvSpPr>
          <p:cNvPr id="102" name="Shape 102"/>
          <p:cNvSpPr>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Shape 30"/>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Title Text</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Shape 73"/>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ensus.gov/govs/statetax/historical_data.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ctrTitle" idx="4294967295"/>
          </p:nvPr>
        </p:nvSpPr>
        <p:spPr>
          <a:xfrm>
            <a:off x="1524000" y="914400"/>
            <a:ext cx="9144000" cy="2387700"/>
          </a:xfrm>
          <a:prstGeom prst="rect">
            <a:avLst/>
          </a:prstGeom>
          <a:noFill/>
          <a:ln>
            <a:noFill/>
          </a:ln>
        </p:spPr>
        <p:txBody>
          <a:bodyPr lIns="45700" tIns="45700" rIns="45700" bIns="45700" anchor="b" anchorCtr="0">
            <a:normAutofit/>
          </a:bodyPr>
          <a:lstStyle/>
          <a:p>
            <a:pPr marL="0" lvl="0" indent="0" algn="ctr" rtl="0">
              <a:lnSpc>
                <a:spcPct val="90000"/>
              </a:lnSpc>
              <a:spcBef>
                <a:spcPts val="0"/>
              </a:spcBef>
              <a:spcAft>
                <a:spcPts val="0"/>
              </a:spcAft>
              <a:buClr>
                <a:srgbClr val="000000"/>
              </a:buClr>
              <a:buSzPct val="25000"/>
              <a:buFont typeface="Times New Roman"/>
              <a:buNone/>
            </a:pPr>
            <a:r>
              <a:rPr lang="en-US" sz="5184" dirty="0">
                <a:latin typeface="Times New Roman" pitchFamily="18" charset="0"/>
                <a:cs typeface="Times New Roman" pitchFamily="18" charset="0"/>
              </a:rPr>
              <a:t>PREDICTIVE ANALYTICS</a:t>
            </a:r>
            <a:br>
              <a:rPr lang="en-US" sz="5184" dirty="0">
                <a:latin typeface="Times New Roman" pitchFamily="18" charset="0"/>
                <a:cs typeface="Times New Roman" pitchFamily="18" charset="0"/>
              </a:rPr>
            </a:br>
            <a:r>
              <a:rPr lang="en-US" sz="5184" dirty="0">
                <a:latin typeface="Times New Roman" pitchFamily="18" charset="0"/>
                <a:cs typeface="Times New Roman" pitchFamily="18" charset="0"/>
              </a:rPr>
              <a:t>USING GAUSSIAN PROCESS </a:t>
            </a:r>
          </a:p>
        </p:txBody>
      </p:sp>
      <p:sp>
        <p:nvSpPr>
          <p:cNvPr id="172" name="Shape 172"/>
          <p:cNvSpPr txBox="1">
            <a:spLocks noGrp="1"/>
          </p:cNvSpPr>
          <p:nvPr>
            <p:ph type="subTitle" idx="4294967295"/>
          </p:nvPr>
        </p:nvSpPr>
        <p:spPr>
          <a:xfrm>
            <a:off x="1225003" y="4006427"/>
            <a:ext cx="3125100" cy="1655700"/>
          </a:xfrm>
          <a:prstGeom prst="rect">
            <a:avLst/>
          </a:prstGeom>
          <a:noFill/>
          <a:ln>
            <a:noFill/>
          </a:ln>
        </p:spPr>
        <p:txBody>
          <a:bodyPr lIns="45700" tIns="45700" rIns="45700" bIns="45700" anchor="t" anchorCtr="0">
            <a:normAutofit/>
          </a:bodyPr>
          <a:lstStyle/>
          <a:p>
            <a:pPr marL="0" lvl="0" indent="0" algn="l" rtl="0">
              <a:lnSpc>
                <a:spcPct val="90000"/>
              </a:lnSpc>
              <a:spcBef>
                <a:spcPts val="0"/>
              </a:spcBef>
              <a:spcAft>
                <a:spcPts val="0"/>
              </a:spcAft>
              <a:buClr>
                <a:srgbClr val="000000"/>
              </a:buClr>
              <a:buSzPct val="25000"/>
              <a:buNone/>
            </a:pPr>
            <a:r>
              <a:rPr lang="en-US" sz="2100" b="1" dirty="0">
                <a:latin typeface="Times New Roman"/>
                <a:ea typeface="Times New Roman"/>
                <a:cs typeface="Times New Roman"/>
                <a:sym typeface="Times New Roman"/>
              </a:rPr>
              <a:t>TEAM GUIDE:</a:t>
            </a:r>
          </a:p>
          <a:p>
            <a:pPr marL="0" lvl="0" indent="0" algn="l" rtl="0">
              <a:lnSpc>
                <a:spcPct val="90000"/>
              </a:lnSpc>
              <a:spcBef>
                <a:spcPts val="1000"/>
              </a:spcBef>
              <a:spcAft>
                <a:spcPts val="0"/>
              </a:spcAft>
              <a:buClr>
                <a:srgbClr val="000000"/>
              </a:buClr>
              <a:buSzPct val="25000"/>
              <a:buNone/>
            </a:pPr>
            <a:r>
              <a:rPr lang="en-US" sz="2100" dirty="0">
                <a:latin typeface="Times New Roman"/>
                <a:ea typeface="Times New Roman"/>
                <a:cs typeface="Times New Roman"/>
                <a:sym typeface="Times New Roman"/>
              </a:rPr>
              <a:t>Prof. S. VASAVI, MS, </a:t>
            </a:r>
            <a:r>
              <a:rPr lang="en-US" sz="2100" dirty="0" err="1">
                <a:latin typeface="Times New Roman"/>
                <a:ea typeface="Times New Roman"/>
                <a:cs typeface="Times New Roman"/>
                <a:sym typeface="Times New Roman"/>
              </a:rPr>
              <a:t>Ph.D</a:t>
            </a:r>
            <a:endParaRPr lang="en-US" sz="2100" dirty="0">
              <a:latin typeface="Times New Roman"/>
              <a:ea typeface="Times New Roman"/>
              <a:cs typeface="Times New Roman"/>
              <a:sym typeface="Times New Roman"/>
            </a:endParaRPr>
          </a:p>
        </p:txBody>
      </p:sp>
      <p:sp>
        <p:nvSpPr>
          <p:cNvPr id="173" name="Shape 173"/>
          <p:cNvSpPr/>
          <p:nvPr/>
        </p:nvSpPr>
        <p:spPr>
          <a:xfrm>
            <a:off x="7591699" y="4006428"/>
            <a:ext cx="4308600" cy="2031300"/>
          </a:xfrm>
          <a:prstGeom prst="rect">
            <a:avLst/>
          </a:prstGeom>
          <a:noFill/>
          <a:ln>
            <a:noFill/>
          </a:ln>
        </p:spPr>
        <p:txBody>
          <a:bodyPr lIns="45700" tIns="45700" rIns="45700" bIns="45700" anchor="t" anchorCtr="0">
            <a:spAutoFit/>
          </a:bodyPr>
          <a:lstStyle/>
          <a:p>
            <a:pPr marL="0" marR="0" lvl="0" indent="0" algn="l" rtl="0">
              <a:lnSpc>
                <a:spcPct val="100000"/>
              </a:lnSpc>
              <a:spcBef>
                <a:spcPts val="0"/>
              </a:spcBef>
              <a:spcAft>
                <a:spcPts val="0"/>
              </a:spcAft>
              <a:buClr>
                <a:srgbClr val="000000"/>
              </a:buClr>
              <a:buSzPct val="25000"/>
              <a:buFont typeface="Times New Roman"/>
              <a:buNone/>
            </a:pPr>
            <a:r>
              <a:rPr lang="en-US" sz="2100" b="1" i="0" u="none" strike="noStrike" cap="none">
                <a:solidFill>
                  <a:srgbClr val="000000"/>
                </a:solidFill>
                <a:latin typeface="Times New Roman"/>
                <a:ea typeface="Times New Roman"/>
                <a:cs typeface="Times New Roman"/>
                <a:sym typeface="Times New Roman"/>
              </a:rPr>
              <a:t>TEAM</a:t>
            </a:r>
            <a:r>
              <a:rPr lang="en-US" sz="2100" b="0" i="0" u="none" strike="noStrike" cap="none">
                <a:solidFill>
                  <a:srgbClr val="000000"/>
                </a:solidFill>
                <a:latin typeface="Times New Roman"/>
                <a:ea typeface="Times New Roman"/>
                <a:cs typeface="Times New Roman"/>
                <a:sym typeface="Times New Roman"/>
              </a:rPr>
              <a:t> </a:t>
            </a:r>
            <a:r>
              <a:rPr lang="en-US" sz="2100" b="1" i="0" u="none" strike="noStrike" cap="none">
                <a:solidFill>
                  <a:srgbClr val="000000"/>
                </a:solidFill>
                <a:latin typeface="Times New Roman"/>
                <a:ea typeface="Times New Roman"/>
                <a:cs typeface="Times New Roman"/>
                <a:sym typeface="Times New Roman"/>
              </a:rPr>
              <a:t>MEMBERS</a:t>
            </a:r>
            <a:r>
              <a:rPr lang="en-US" sz="2100" b="0" i="0" u="none" strike="noStrike" cap="none">
                <a:solidFill>
                  <a:srgbClr val="000000"/>
                </a:solidFill>
                <a:latin typeface="Times New Roman"/>
                <a:ea typeface="Times New Roman"/>
                <a:cs typeface="Times New Roman"/>
                <a:sym typeface="Times New Roman"/>
              </a:rPr>
              <a:t>:</a:t>
            </a:r>
          </a:p>
          <a:p>
            <a:pPr marL="0" marR="0" lvl="0" indent="0" algn="l" rtl="0">
              <a:lnSpc>
                <a:spcPct val="100000"/>
              </a:lnSpc>
              <a:spcBef>
                <a:spcPts val="0"/>
              </a:spcBef>
              <a:spcAft>
                <a:spcPts val="0"/>
              </a:spcAft>
              <a:buClr>
                <a:srgbClr val="000000"/>
              </a:buClr>
              <a:buFont typeface="Times New Roman"/>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ct val="25000"/>
              <a:buFont typeface="Times New Roman"/>
              <a:buNone/>
            </a:pPr>
            <a:r>
              <a:rPr lang="en-US" sz="2100" b="0" i="0" u="none" strike="noStrike" cap="none">
                <a:solidFill>
                  <a:srgbClr val="000000"/>
                </a:solidFill>
                <a:latin typeface="Times New Roman"/>
                <a:ea typeface="Times New Roman"/>
                <a:cs typeface="Times New Roman"/>
                <a:sym typeface="Times New Roman"/>
              </a:rPr>
              <a:t>M. NAGARJUNA (138W1A0591)</a:t>
            </a:r>
          </a:p>
          <a:p>
            <a:pPr marL="0" marR="0" lvl="0" indent="0" algn="l" rtl="0">
              <a:lnSpc>
                <a:spcPct val="100000"/>
              </a:lnSpc>
              <a:spcBef>
                <a:spcPts val="0"/>
              </a:spcBef>
              <a:spcAft>
                <a:spcPts val="0"/>
              </a:spcAft>
              <a:buClr>
                <a:srgbClr val="000000"/>
              </a:buClr>
              <a:buSzPct val="25000"/>
              <a:buFont typeface="Times New Roman"/>
              <a:buNone/>
            </a:pPr>
            <a:r>
              <a:rPr lang="en-US" sz="2100" b="0" i="0" u="none" strike="noStrike" cap="none">
                <a:solidFill>
                  <a:srgbClr val="000000"/>
                </a:solidFill>
                <a:latin typeface="Times New Roman"/>
                <a:ea typeface="Times New Roman"/>
                <a:cs typeface="Times New Roman"/>
                <a:sym typeface="Times New Roman"/>
              </a:rPr>
              <a:t>N. AAKARSH (138W1A0560)</a:t>
            </a:r>
          </a:p>
          <a:p>
            <a:pPr marL="0" marR="0" lvl="0" indent="0" algn="l" rtl="0">
              <a:lnSpc>
                <a:spcPct val="100000"/>
              </a:lnSpc>
              <a:spcBef>
                <a:spcPts val="0"/>
              </a:spcBef>
              <a:spcAft>
                <a:spcPts val="0"/>
              </a:spcAft>
              <a:buClr>
                <a:srgbClr val="000000"/>
              </a:buClr>
              <a:buSzPct val="25000"/>
              <a:buFont typeface="Times New Roman"/>
              <a:buNone/>
            </a:pPr>
            <a:r>
              <a:rPr lang="en-US" sz="2100" b="0" i="0" u="none" strike="noStrike" cap="none">
                <a:solidFill>
                  <a:srgbClr val="000000"/>
                </a:solidFill>
                <a:latin typeface="Times New Roman"/>
                <a:ea typeface="Times New Roman"/>
                <a:cs typeface="Times New Roman"/>
                <a:sym typeface="Times New Roman"/>
              </a:rPr>
              <a:t>B. REVANTH (138W1A0566)</a:t>
            </a:r>
          </a:p>
          <a:p>
            <a:pPr marL="0" marR="0" lvl="0" indent="0" algn="l" rtl="0">
              <a:lnSpc>
                <a:spcPct val="100000"/>
              </a:lnSpc>
              <a:spcBef>
                <a:spcPts val="0"/>
              </a:spcBef>
              <a:spcAft>
                <a:spcPts val="0"/>
              </a:spcAft>
              <a:buClr>
                <a:srgbClr val="000000"/>
              </a:buClr>
              <a:buSzPct val="25000"/>
              <a:buFont typeface="Times New Roman"/>
              <a:buNone/>
            </a:pPr>
            <a:r>
              <a:rPr lang="en-US" sz="2100" b="0" i="0" u="none" strike="noStrike" cap="none">
                <a:solidFill>
                  <a:srgbClr val="000000"/>
                </a:solidFill>
                <a:latin typeface="Times New Roman"/>
                <a:ea typeface="Times New Roman"/>
                <a:cs typeface="Times New Roman"/>
                <a:sym typeface="Times New Roman"/>
              </a:rPr>
              <a:t>Y. MADHU (138W1A05C1)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838200" y="365125"/>
            <a:ext cx="10515600" cy="1325700"/>
          </a:xfrm>
          <a:prstGeom prst="rect">
            <a:avLst/>
          </a:prstGeom>
          <a:noFill/>
          <a:ln>
            <a:noFill/>
          </a:ln>
        </p:spPr>
        <p:txBody>
          <a:bodyPr lIns="45700" tIns="45700" rIns="45700" bIns="45700" anchor="ctr" anchorCtr="0">
            <a:normAutofit/>
          </a:bodyPr>
          <a:lstStyle/>
          <a:p>
            <a:pPr marL="0" lvl="0" indent="0" algn="l" rtl="0">
              <a:lnSpc>
                <a:spcPct val="90000"/>
              </a:lnSpc>
              <a:spcBef>
                <a:spcPts val="0"/>
              </a:spcBef>
              <a:spcAft>
                <a:spcPts val="0"/>
              </a:spcAft>
              <a:buClr>
                <a:srgbClr val="000000"/>
              </a:buClr>
              <a:buSzPct val="25000"/>
              <a:buFont typeface="Times New Roman"/>
              <a:buNone/>
            </a:pPr>
            <a:r>
              <a:rPr lang="en-US">
                <a:latin typeface="Times New Roman"/>
                <a:ea typeface="Times New Roman"/>
                <a:cs typeface="Times New Roman"/>
                <a:sym typeface="Times New Roman"/>
              </a:rPr>
              <a:t>UML DIAGRAM</a:t>
            </a:r>
          </a:p>
        </p:txBody>
      </p:sp>
      <p:pic>
        <p:nvPicPr>
          <p:cNvPr id="182" name="Shape 182"/>
          <p:cNvPicPr preferRelativeResize="0"/>
          <p:nvPr/>
        </p:nvPicPr>
        <p:blipFill>
          <a:blip r:embed="rId2">
            <a:alphaModFix/>
          </a:blip>
          <a:stretch>
            <a:fillRect/>
          </a:stretch>
        </p:blipFill>
        <p:spPr>
          <a:xfrm>
            <a:off x="2075392" y="1371601"/>
            <a:ext cx="7754408" cy="51673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METHODOLOGY</a:t>
            </a:r>
          </a:p>
        </p:txBody>
      </p:sp>
      <p:sp>
        <p:nvSpPr>
          <p:cNvPr id="138" name="Shape 138"/>
          <p:cNvSpPr>
            <a:spLocks noGrp="1"/>
          </p:cNvSpPr>
          <p:nvPr>
            <p:ph type="body" idx="1"/>
          </p:nvPr>
        </p:nvSpPr>
        <p:spPr>
          <a:prstGeom prst="rect">
            <a:avLst/>
          </a:prstGeom>
        </p:spPr>
        <p:txBody>
          <a:bodyPr/>
          <a:lstStyle/>
          <a:p>
            <a:pPr marL="0" indent="0">
              <a:buSzTx/>
              <a:buNone/>
              <a:defRPr>
                <a:latin typeface="Times New Roman"/>
                <a:ea typeface="Times New Roman"/>
                <a:cs typeface="Times New Roman"/>
                <a:sym typeface="Times New Roman"/>
              </a:defRPr>
            </a:pPr>
            <a:r>
              <a:t>Proposed algorithm for  predictive analytics using Gaussian process</a:t>
            </a:r>
          </a:p>
          <a:p>
            <a:pPr>
              <a:defRPr>
                <a:latin typeface="Times New Roman"/>
                <a:ea typeface="Times New Roman"/>
                <a:cs typeface="Times New Roman"/>
                <a:sym typeface="Times New Roman"/>
              </a:defRPr>
            </a:pPr>
            <a:r>
              <a:t>Input: Dataset</a:t>
            </a:r>
          </a:p>
          <a:p>
            <a:pPr>
              <a:defRPr>
                <a:latin typeface="Times New Roman"/>
                <a:ea typeface="Times New Roman"/>
                <a:cs typeface="Times New Roman"/>
                <a:sym typeface="Times New Roman"/>
              </a:defRPr>
            </a:pPr>
            <a:r>
              <a:t>Step 1: Read the input dataset</a:t>
            </a:r>
          </a:p>
          <a:p>
            <a:pPr>
              <a:defRPr>
                <a:latin typeface="Times New Roman"/>
                <a:ea typeface="Times New Roman"/>
                <a:cs typeface="Times New Roman"/>
                <a:sym typeface="Times New Roman"/>
              </a:defRPr>
            </a:pPr>
            <a:r>
              <a:t>Step 2: Add a column for which we want to predict </a:t>
            </a:r>
          </a:p>
          <a:p>
            <a:pPr>
              <a:defRPr>
                <a:latin typeface="Times New Roman"/>
                <a:ea typeface="Times New Roman"/>
                <a:cs typeface="Times New Roman"/>
                <a:sym typeface="Times New Roman"/>
              </a:defRPr>
            </a:pPr>
            <a:r>
              <a:t>Step 3: Preprocessing using Z-score normalisation such that it will help speed up the learning phase </a:t>
            </a:r>
          </a:p>
          <a:p>
            <a:pPr>
              <a:defRPr>
                <a:latin typeface="Times New Roman"/>
                <a:ea typeface="Times New Roman"/>
                <a:cs typeface="Times New Roman"/>
                <a:sym typeface="Times New Roman"/>
              </a:defRPr>
            </a:pPr>
            <a:r>
              <a:t>Step 4: Choose x ={xtrain, xtest}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body" idx="4294967295"/>
          </p:nvPr>
        </p:nvSpPr>
        <p:spPr>
          <a:xfrm>
            <a:off x="566670" y="1382630"/>
            <a:ext cx="10515601" cy="4775995"/>
          </a:xfrm>
          <a:prstGeom prst="rect">
            <a:avLst/>
          </a:prstGeom>
        </p:spPr>
        <p:txBody>
          <a:bodyPr/>
          <a:lstStyle/>
          <a:p>
            <a:pPr>
              <a:defRPr sz="2400">
                <a:latin typeface="Times New Roman"/>
                <a:ea typeface="Times New Roman"/>
                <a:cs typeface="Times New Roman"/>
                <a:sym typeface="Times New Roman"/>
              </a:defRPr>
            </a:pPr>
            <a:r>
              <a:t>Step 5: Estimate Gaussian Process hyper-parameters θ (kernel and mean function parameters) </a:t>
            </a:r>
          </a:p>
          <a:p>
            <a:pPr>
              <a:defRPr sz="2400">
                <a:latin typeface="Times New Roman"/>
                <a:ea typeface="Times New Roman"/>
                <a:cs typeface="Times New Roman"/>
                <a:sym typeface="Times New Roman"/>
              </a:defRPr>
            </a:pPr>
            <a:r>
              <a:t>Step 6: Train the Bayesian model as in (3) using Xtrain </a:t>
            </a:r>
          </a:p>
          <a:p>
            <a:pPr marL="0" indent="0">
              <a:buSzTx/>
              <a:buNone/>
              <a:defRPr sz="2400">
                <a:latin typeface="Times New Roman"/>
                <a:ea typeface="Times New Roman"/>
                <a:cs typeface="Times New Roman"/>
                <a:sym typeface="Times New Roman"/>
              </a:defRPr>
            </a:pPr>
            <a:r>
              <a:t>	p(f |X, y) = p(y| f , X) p(f) ÷ p(y|X)                 (3)</a:t>
            </a:r>
          </a:p>
          <a:p>
            <a:pPr>
              <a:defRPr sz="2400">
                <a:latin typeface="Times New Roman"/>
                <a:ea typeface="Times New Roman"/>
                <a:cs typeface="Times New Roman"/>
                <a:sym typeface="Times New Roman"/>
              </a:defRPr>
            </a:pPr>
            <a:r>
              <a:t>Step 7: Evaluate the model using NRMSE and COD</a:t>
            </a:r>
          </a:p>
        </p:txBody>
      </p:sp>
      <p:pic>
        <p:nvPicPr>
          <p:cNvPr id="141" name="image3.png"/>
          <p:cNvPicPr>
            <a:picLocks noChangeAspect="1"/>
          </p:cNvPicPr>
          <p:nvPr/>
        </p:nvPicPr>
        <p:blipFill>
          <a:blip r:embed="rId2">
            <a:extLst/>
          </a:blip>
          <a:stretch>
            <a:fillRect/>
          </a:stretch>
        </p:blipFill>
        <p:spPr>
          <a:xfrm>
            <a:off x="2330684" y="3517390"/>
            <a:ext cx="3439446" cy="2257137"/>
          </a:xfrm>
          <a:prstGeom prst="rect">
            <a:avLst/>
          </a:prstGeom>
          <a:ln w="12700">
            <a:miter lim="400000"/>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838200" y="365125"/>
            <a:ext cx="10515600" cy="943770"/>
          </a:xfrm>
          <a:prstGeom prst="rect">
            <a:avLst/>
          </a:prstGeom>
        </p:spPr>
        <p:txBody>
          <a:bodyPr/>
          <a:lstStyle>
            <a:lvl1pPr>
              <a:defRPr>
                <a:latin typeface="Times New Roman"/>
                <a:ea typeface="Times New Roman"/>
                <a:cs typeface="Times New Roman"/>
                <a:sym typeface="Times New Roman"/>
              </a:defRPr>
            </a:lvl1pPr>
          </a:lstStyle>
          <a:p>
            <a:r>
              <a:t>IMPLEMENTATION</a:t>
            </a:r>
          </a:p>
        </p:txBody>
      </p:sp>
      <p:sp>
        <p:nvSpPr>
          <p:cNvPr id="144" name="Shape 144"/>
          <p:cNvSpPr>
            <a:spLocks noGrp="1"/>
          </p:cNvSpPr>
          <p:nvPr>
            <p:ph type="body" idx="1"/>
          </p:nvPr>
        </p:nvSpPr>
        <p:spPr>
          <a:xfrm>
            <a:off x="838200" y="1387742"/>
            <a:ext cx="10515600" cy="4780932"/>
          </a:xfrm>
          <a:prstGeom prst="rect">
            <a:avLst/>
          </a:prstGeom>
        </p:spPr>
        <p:txBody>
          <a:bodyPr/>
          <a:lstStyle/>
          <a:p>
            <a:pPr marL="226313" indent="-226313" defTabSz="905255">
              <a:lnSpc>
                <a:spcPct val="81000"/>
              </a:lnSpc>
              <a:spcBef>
                <a:spcPts val="900"/>
              </a:spcBef>
              <a:defRPr sz="2574">
                <a:latin typeface="Times New Roman"/>
                <a:ea typeface="Times New Roman"/>
                <a:cs typeface="Times New Roman"/>
                <a:sym typeface="Times New Roman"/>
              </a:defRPr>
            </a:pPr>
            <a:r>
              <a:t>First we create a new project in R studio.</a:t>
            </a:r>
          </a:p>
          <a:p>
            <a:pPr marL="226313" indent="-226313" defTabSz="905255">
              <a:lnSpc>
                <a:spcPct val="81000"/>
              </a:lnSpc>
              <a:spcBef>
                <a:spcPts val="900"/>
              </a:spcBef>
              <a:defRPr sz="2574">
                <a:latin typeface="Times New Roman"/>
                <a:ea typeface="Times New Roman"/>
                <a:cs typeface="Times New Roman"/>
                <a:sym typeface="Times New Roman"/>
              </a:defRPr>
            </a:pPr>
            <a:r>
              <a:t>Now, we need to read the dataset using the following command:</a:t>
            </a:r>
          </a:p>
          <a:p>
            <a:pPr marL="0" indent="0" defTabSz="905255">
              <a:lnSpc>
                <a:spcPct val="81000"/>
              </a:lnSpc>
              <a:spcBef>
                <a:spcPts val="900"/>
              </a:spcBef>
              <a:buSzTx/>
              <a:buNone/>
              <a:defRPr sz="2574">
                <a:latin typeface="Times New Roman"/>
                <a:ea typeface="Times New Roman"/>
                <a:cs typeface="Times New Roman"/>
                <a:sym typeface="Times New Roman"/>
              </a:defRPr>
            </a:pPr>
            <a:r>
              <a:t>	</a:t>
            </a:r>
            <a:r>
              <a:rPr>
                <a:solidFill>
                  <a:schemeClr val="accent2">
                    <a:satOff val="-18194"/>
                    <a:lumOff val="-11215"/>
                  </a:schemeClr>
                </a:solidFill>
              </a:rPr>
              <a:t>data &lt;- read.csv(“tax.csv”)</a:t>
            </a:r>
          </a:p>
          <a:p>
            <a:pPr marL="226313" indent="-226313" defTabSz="905255">
              <a:lnSpc>
                <a:spcPct val="81000"/>
              </a:lnSpc>
              <a:spcBef>
                <a:spcPts val="900"/>
              </a:spcBef>
              <a:defRPr sz="2574">
                <a:latin typeface="Times New Roman"/>
                <a:ea typeface="Times New Roman"/>
                <a:cs typeface="Times New Roman"/>
                <a:sym typeface="Times New Roman"/>
              </a:defRPr>
            </a:pPr>
            <a:r>
              <a:t>Later we pre-process the data using Z-score Normalisation</a:t>
            </a:r>
          </a:p>
          <a:p>
            <a:pPr marL="0" indent="0" defTabSz="905255">
              <a:lnSpc>
                <a:spcPct val="81000"/>
              </a:lnSpc>
              <a:spcBef>
                <a:spcPts val="900"/>
              </a:spcBef>
              <a:buSzTx/>
              <a:buNone/>
              <a:defRPr sz="2574">
                <a:latin typeface="Times New Roman"/>
                <a:ea typeface="Times New Roman"/>
                <a:cs typeface="Times New Roman"/>
                <a:sym typeface="Times New Roman"/>
              </a:defRPr>
            </a:pPr>
            <a:r>
              <a:t>	</a:t>
            </a:r>
            <a:r>
              <a:rPr>
                <a:solidFill>
                  <a:schemeClr val="accent2">
                    <a:satOff val="-18194"/>
                    <a:lumOff val="-11215"/>
                  </a:schemeClr>
                </a:solidFill>
              </a:rPr>
              <a:t>Xnew  = (Xold – mean)÷standard deviation</a:t>
            </a:r>
            <a:r>
              <a:t>, where X represents the property tax values.</a:t>
            </a:r>
          </a:p>
          <a:p>
            <a:pPr marL="226313" indent="-226313" defTabSz="905255">
              <a:lnSpc>
                <a:spcPct val="81000"/>
              </a:lnSpc>
              <a:spcBef>
                <a:spcPts val="900"/>
              </a:spcBef>
              <a:defRPr sz="2574">
                <a:latin typeface="Times New Roman"/>
                <a:ea typeface="Times New Roman"/>
                <a:cs typeface="Times New Roman"/>
                <a:sym typeface="Times New Roman"/>
              </a:defRPr>
            </a:pPr>
            <a:r>
              <a:t>We find the mean and standard deviation using the functions:</a:t>
            </a:r>
          </a:p>
          <a:p>
            <a:pPr marL="0" indent="0" defTabSz="905255">
              <a:lnSpc>
                <a:spcPct val="81000"/>
              </a:lnSpc>
              <a:spcBef>
                <a:spcPts val="900"/>
              </a:spcBef>
              <a:buSzTx/>
              <a:buNone/>
              <a:defRPr sz="2574">
                <a:latin typeface="Times New Roman"/>
                <a:ea typeface="Times New Roman"/>
                <a:cs typeface="Times New Roman"/>
                <a:sym typeface="Times New Roman"/>
              </a:defRPr>
            </a:pPr>
            <a:r>
              <a:t>	</a:t>
            </a:r>
            <a:r>
              <a:rPr>
                <a:solidFill>
                  <a:schemeClr val="accent2">
                    <a:satOff val="-18194"/>
                    <a:lumOff val="-11215"/>
                  </a:schemeClr>
                </a:solidFill>
              </a:rPr>
              <a:t>mean &lt;- mean(data$propertytax)</a:t>
            </a:r>
          </a:p>
          <a:p>
            <a:pPr marL="0" indent="0" defTabSz="905255">
              <a:lnSpc>
                <a:spcPct val="81000"/>
              </a:lnSpc>
              <a:spcBef>
                <a:spcPts val="900"/>
              </a:spcBef>
              <a:buSzTx/>
              <a:buNone/>
              <a:defRPr sz="2574">
                <a:solidFill>
                  <a:schemeClr val="accent2">
                    <a:satOff val="-18194"/>
                    <a:lumOff val="-11215"/>
                  </a:schemeClr>
                </a:solidFill>
                <a:latin typeface="Times New Roman"/>
                <a:ea typeface="Times New Roman"/>
                <a:cs typeface="Times New Roman"/>
                <a:sym typeface="Times New Roman"/>
              </a:defRPr>
            </a:pPr>
            <a:r>
              <a:t>	sd &lt;- sd(data$propertytax)</a:t>
            </a:r>
          </a:p>
          <a:p>
            <a:pPr marL="226313" indent="-226313" defTabSz="905255">
              <a:lnSpc>
                <a:spcPct val="81000"/>
              </a:lnSpc>
              <a:spcBef>
                <a:spcPts val="900"/>
              </a:spcBef>
              <a:defRPr sz="2574">
                <a:latin typeface="Times New Roman"/>
                <a:ea typeface="Times New Roman"/>
                <a:cs typeface="Times New Roman"/>
                <a:sym typeface="Times New Roman"/>
              </a:defRPr>
            </a:pPr>
            <a:r>
              <a:t>To normalise the values of a column at a time, we use the following function:</a:t>
            </a:r>
          </a:p>
          <a:p>
            <a:pPr marL="0" indent="0" defTabSz="905255">
              <a:lnSpc>
                <a:spcPct val="81000"/>
              </a:lnSpc>
              <a:spcBef>
                <a:spcPts val="900"/>
              </a:spcBef>
              <a:buSzTx/>
              <a:buNone/>
              <a:defRPr sz="2574">
                <a:latin typeface="Times New Roman"/>
                <a:ea typeface="Times New Roman"/>
                <a:cs typeface="Times New Roman"/>
                <a:sym typeface="Times New Roman"/>
              </a:defRPr>
            </a:pPr>
            <a:r>
              <a:t>	</a:t>
            </a:r>
            <a:r>
              <a:rPr>
                <a:solidFill>
                  <a:schemeClr val="accent2">
                    <a:satOff val="-18194"/>
                    <a:lumOff val="-11215"/>
                  </a:schemeClr>
                </a:solidFill>
              </a:rPr>
              <a:t>data &lt;- within(data, data$propertytax = (data$propertytax– mean)÷sd)</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xfrm>
            <a:off x="838200" y="365125"/>
            <a:ext cx="10515600" cy="562522"/>
          </a:xfrm>
          <a:prstGeom prst="rect">
            <a:avLst/>
          </a:prstGeom>
        </p:spPr>
        <p:txBody>
          <a:bodyPr/>
          <a:lstStyle>
            <a:lvl1pPr defTabSz="704087">
              <a:defRPr sz="3387">
                <a:latin typeface="Times New Roman"/>
                <a:ea typeface="Times New Roman"/>
                <a:cs typeface="Times New Roman"/>
                <a:sym typeface="Times New Roman"/>
              </a:defRPr>
            </a:lvl1pPr>
          </a:lstStyle>
          <a:p>
            <a:r>
              <a:t>Cont’d</a:t>
            </a:r>
          </a:p>
        </p:txBody>
      </p:sp>
      <p:sp>
        <p:nvSpPr>
          <p:cNvPr id="147" name="Shape 147"/>
          <p:cNvSpPr>
            <a:spLocks noGrp="1"/>
          </p:cNvSpPr>
          <p:nvPr>
            <p:ph type="body" idx="1"/>
          </p:nvPr>
        </p:nvSpPr>
        <p:spPr>
          <a:xfrm>
            <a:off x="838200" y="1042987"/>
            <a:ext cx="10515600" cy="5665094"/>
          </a:xfrm>
          <a:prstGeom prst="rect">
            <a:avLst/>
          </a:prstGeom>
        </p:spPr>
        <p:txBody>
          <a:bodyPr/>
          <a:lstStyle/>
          <a:p>
            <a:pPr>
              <a:defRPr sz="2400">
                <a:latin typeface="Times New Roman"/>
                <a:ea typeface="Times New Roman"/>
                <a:cs typeface="Times New Roman"/>
                <a:sym typeface="Times New Roman"/>
              </a:defRPr>
            </a:pPr>
            <a:r>
              <a:rPr>
                <a:latin typeface="Times New Roman" pitchFamily="18" charset="0"/>
                <a:cs typeface="Times New Roman" pitchFamily="18" charset="0"/>
              </a:rPr>
              <a:t>Now, we use Gaussian process Regression to predict the values.</a:t>
            </a:r>
          </a:p>
          <a:p>
            <a:pPr>
              <a:defRPr sz="2400">
                <a:latin typeface="Times New Roman"/>
                <a:ea typeface="Times New Roman"/>
                <a:cs typeface="Times New Roman"/>
                <a:sym typeface="Times New Roman"/>
              </a:defRPr>
            </a:pPr>
            <a:r>
              <a:rPr>
                <a:latin typeface="Times New Roman" pitchFamily="18" charset="0"/>
                <a:cs typeface="Times New Roman" pitchFamily="18" charset="0"/>
              </a:rPr>
              <a:t>The notation of Gaussian process is given as:</a:t>
            </a:r>
          </a:p>
          <a:p>
            <a:pPr marL="1600200" lvl="3" indent="-228600">
              <a:buChar char="➡"/>
              <a:defRPr sz="2400">
                <a:latin typeface="Times New Roman"/>
                <a:ea typeface="Times New Roman"/>
                <a:cs typeface="Times New Roman"/>
                <a:sym typeface="Times New Roman"/>
              </a:defRPr>
            </a:pPr>
            <a:r>
              <a:rPr>
                <a:solidFill>
                  <a:schemeClr val="accent2">
                    <a:satOff val="-18194"/>
                    <a:lumOff val="-11215"/>
                  </a:schemeClr>
                </a:solidFill>
                <a:latin typeface="Times New Roman" pitchFamily="18" charset="0"/>
                <a:cs typeface="Times New Roman" pitchFamily="18" charset="0"/>
              </a:rPr>
              <a:t>f(x) ∼ GP(m(x), k(x, x</a:t>
            </a:r>
            <a:r>
              <a:rPr baseline="27083">
                <a:solidFill>
                  <a:schemeClr val="accent2">
                    <a:satOff val="-18194"/>
                    <a:lumOff val="-11215"/>
                  </a:schemeClr>
                </a:solidFill>
                <a:latin typeface="Times New Roman" pitchFamily="18" charset="0"/>
                <a:cs typeface="Times New Roman" pitchFamily="18" charset="0"/>
              </a:rPr>
              <a:t>′</a:t>
            </a:r>
            <a:r>
              <a:rPr>
                <a:solidFill>
                  <a:schemeClr val="accent2">
                    <a:satOff val="-18194"/>
                    <a:lumOff val="-11215"/>
                  </a:schemeClr>
                </a:solidFill>
                <a:latin typeface="Times New Roman" pitchFamily="18" charset="0"/>
                <a:cs typeface="Times New Roman" pitchFamily="18" charset="0"/>
              </a:rPr>
              <a:t>))</a:t>
            </a:r>
            <a:r>
              <a:rPr>
                <a:latin typeface="Times New Roman" pitchFamily="18" charset="0"/>
                <a:cs typeface="Times New Roman" pitchFamily="18" charset="0"/>
              </a:rPr>
              <a:t> </a:t>
            </a:r>
          </a:p>
          <a:p>
            <a:pPr marL="1600200" lvl="3" indent="-228600">
              <a:buChar char="➡"/>
              <a:defRPr sz="2400">
                <a:latin typeface="Times New Roman"/>
                <a:ea typeface="Times New Roman"/>
                <a:cs typeface="Times New Roman"/>
                <a:sym typeface="Times New Roman"/>
              </a:defRPr>
            </a:pPr>
            <a:r>
              <a:rPr>
                <a:latin typeface="Times New Roman" pitchFamily="18" charset="0"/>
                <a:cs typeface="Times New Roman" pitchFamily="18" charset="0"/>
              </a:rPr>
              <a:t>where m(x) is the mean function and k(x, x</a:t>
            </a:r>
            <a:r>
              <a:rPr b="1" baseline="20833">
                <a:latin typeface="Times New Roman" pitchFamily="18" charset="0"/>
                <a:cs typeface="Times New Roman" pitchFamily="18" charset="0"/>
              </a:rPr>
              <a:t>′</a:t>
            </a:r>
            <a:r>
              <a:rPr>
                <a:latin typeface="Times New Roman" pitchFamily="18" charset="0"/>
                <a:cs typeface="Times New Roman" pitchFamily="18" charset="0"/>
              </a:rPr>
              <a:t>) is the covariance function.                                                                                </a:t>
            </a:r>
          </a:p>
          <a:p>
            <a:pPr>
              <a:defRPr sz="2400">
                <a:latin typeface="Times New Roman"/>
                <a:ea typeface="Times New Roman"/>
                <a:cs typeface="Times New Roman"/>
                <a:sym typeface="Times New Roman"/>
              </a:defRPr>
            </a:pPr>
            <a:r>
              <a:rPr>
                <a:latin typeface="Times New Roman" pitchFamily="18" charset="0"/>
                <a:cs typeface="Times New Roman" pitchFamily="18" charset="0"/>
              </a:rPr>
              <a:t>In most of the prediction scenarios, the mean function is assumed to be zero, in which the average value of the functions at each x in the prior Gaussian becomes zero.</a:t>
            </a:r>
          </a:p>
          <a:p>
            <a:pPr>
              <a:defRPr sz="2400">
                <a:latin typeface="Times New Roman"/>
                <a:ea typeface="Times New Roman"/>
                <a:cs typeface="Times New Roman"/>
                <a:sym typeface="Times New Roman"/>
              </a:defRPr>
            </a:pPr>
            <a:r>
              <a:rPr>
                <a:latin typeface="Times New Roman" pitchFamily="18" charset="0"/>
                <a:cs typeface="Times New Roman" pitchFamily="18" charset="0"/>
              </a:rPr>
              <a:t>The covariance function k(x, x</a:t>
            </a:r>
            <a:r>
              <a:rPr baseline="20833">
                <a:latin typeface="Times New Roman" pitchFamily="18" charset="0"/>
                <a:cs typeface="Times New Roman" pitchFamily="18" charset="0"/>
              </a:rPr>
              <a:t>′</a:t>
            </a:r>
            <a:r>
              <a:rPr>
                <a:latin typeface="Times New Roman" pitchFamily="18" charset="0"/>
                <a:cs typeface="Times New Roman" pitchFamily="18" charset="0"/>
              </a:rPr>
              <a:t>), is also known as the kernel function of the Gaussian process.</a:t>
            </a:r>
          </a:p>
          <a:p>
            <a:pPr>
              <a:defRPr sz="2400">
                <a:latin typeface="Times New Roman"/>
                <a:ea typeface="Times New Roman"/>
                <a:cs typeface="Times New Roman"/>
                <a:sym typeface="Times New Roman"/>
              </a:defRPr>
            </a:pPr>
            <a:r>
              <a:rPr>
                <a:latin typeface="Times New Roman" pitchFamily="18" charset="0"/>
                <a:cs typeface="Times New Roman" pitchFamily="18" charset="0"/>
              </a:rPr>
              <a:t>The most commonly used covariance function is the Squared Exponential covariance function. </a:t>
            </a:r>
          </a:p>
          <a:p>
            <a:pPr>
              <a:defRPr sz="2400">
                <a:latin typeface="Times New Roman"/>
                <a:ea typeface="Times New Roman"/>
                <a:cs typeface="Times New Roman"/>
                <a:sym typeface="Times New Roman"/>
              </a:defRPr>
            </a:pPr>
            <a:r>
              <a:rPr>
                <a:latin typeface="Times New Roman" pitchFamily="18" charset="0"/>
                <a:cs typeface="Times New Roman" pitchFamily="18" charset="0"/>
              </a:rPr>
              <a:t> The problem is to learn a function from the dataset, which involves an assumed Gaussian prior of functions.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p:nvPr>
        </p:nvSpPr>
        <p:spPr>
          <a:xfrm>
            <a:off x="838200" y="365125"/>
            <a:ext cx="10515600" cy="559446"/>
          </a:xfrm>
          <a:prstGeom prst="rect">
            <a:avLst/>
          </a:prstGeom>
        </p:spPr>
        <p:txBody>
          <a:bodyPr/>
          <a:lstStyle>
            <a:lvl1pPr defTabSz="704087">
              <a:defRPr sz="3387">
                <a:latin typeface="Times New Roman"/>
                <a:ea typeface="Times New Roman"/>
                <a:cs typeface="Times New Roman"/>
                <a:sym typeface="Times New Roman"/>
              </a:defRPr>
            </a:lvl1pPr>
          </a:lstStyle>
          <a:p>
            <a:r>
              <a:t>Cont’d</a:t>
            </a:r>
          </a:p>
        </p:txBody>
      </p:sp>
      <p:sp>
        <p:nvSpPr>
          <p:cNvPr id="150" name="Shape 150"/>
          <p:cNvSpPr>
            <a:spLocks noGrp="1"/>
          </p:cNvSpPr>
          <p:nvPr>
            <p:ph type="body" idx="1"/>
          </p:nvPr>
        </p:nvSpPr>
        <p:spPr>
          <a:xfrm>
            <a:off x="825500" y="1038225"/>
            <a:ext cx="10350848" cy="5654626"/>
          </a:xfrm>
          <a:prstGeom prst="rect">
            <a:avLst/>
          </a:prstGeom>
        </p:spPr>
        <p:txBody>
          <a:bodyPr>
            <a:normAutofit fontScale="77500" lnSpcReduction="20000"/>
          </a:bodyPr>
          <a:lstStyle/>
          <a:p>
            <a:pPr marL="235818" indent="-235818" defTabSz="448055">
              <a:lnSpc>
                <a:spcPts val="4400"/>
              </a:lnSpc>
              <a:spcBef>
                <a:spcPts val="1100"/>
              </a:spcBef>
              <a:buFontTx/>
              <a:defRPr sz="2352">
                <a:latin typeface="Times New Roman"/>
                <a:ea typeface="Times New Roman"/>
                <a:cs typeface="Times New Roman"/>
                <a:sym typeface="Times New Roman"/>
              </a:defRPr>
            </a:pPr>
            <a:r>
              <a:rPr>
                <a:latin typeface="Times New Roman" pitchFamily="18" charset="0"/>
                <a:cs typeface="Times New Roman" pitchFamily="18" charset="0"/>
              </a:rPr>
              <a:t>The observations and the underlying function f values are not the same due to the noisy measurements of the observations. Therefore the targets can be represented as:</a:t>
            </a:r>
          </a:p>
          <a:p>
            <a:pPr marL="0" lvl="8" indent="1792223" defTabSz="448055">
              <a:lnSpc>
                <a:spcPts val="4100"/>
              </a:lnSpc>
              <a:spcBef>
                <a:spcPts val="1100"/>
              </a:spcBef>
              <a:buSzTx/>
              <a:buFontTx/>
              <a:buNone/>
              <a:defRPr sz="1862">
                <a:solidFill>
                  <a:schemeClr val="accent2">
                    <a:satOff val="-18194"/>
                    <a:lumOff val="-11215"/>
                  </a:schemeClr>
                </a:solidFill>
                <a:latin typeface="Times New Roman"/>
                <a:ea typeface="Times New Roman"/>
                <a:cs typeface="Times New Roman"/>
                <a:sym typeface="Times New Roman"/>
              </a:defRPr>
            </a:pPr>
            <a:r>
              <a:rPr sz="2058">
                <a:latin typeface="Times New Roman" pitchFamily="18" charset="0"/>
                <a:cs typeface="Times New Roman" pitchFamily="18" charset="0"/>
              </a:rPr>
              <a:t>y = f(x) + ε,</a:t>
            </a:r>
            <a:r>
              <a:rPr>
                <a:latin typeface="Times New Roman" pitchFamily="18" charset="0"/>
                <a:cs typeface="Times New Roman" pitchFamily="18" charset="0"/>
              </a:rPr>
              <a:t>       </a:t>
            </a:r>
            <a:r>
              <a:rPr>
                <a:solidFill>
                  <a:srgbClr val="000000"/>
                </a:solidFill>
                <a:latin typeface="Times New Roman" pitchFamily="18" charset="0"/>
                <a:cs typeface="Times New Roman" pitchFamily="18" charset="0"/>
              </a:rPr>
              <a:t>where f(x) ∼ GP(0, k(x, x</a:t>
            </a:r>
            <a:r>
              <a:rPr baseline="34908">
                <a:solidFill>
                  <a:srgbClr val="000000"/>
                </a:solidFill>
                <a:latin typeface="Times New Roman" pitchFamily="18" charset="0"/>
                <a:cs typeface="Times New Roman" pitchFamily="18" charset="0"/>
              </a:rPr>
              <a:t>′</a:t>
            </a:r>
            <a:r>
              <a:rPr>
                <a:solidFill>
                  <a:srgbClr val="000000"/>
                </a:solidFill>
                <a:latin typeface="Times New Roman" pitchFamily="18" charset="0"/>
                <a:cs typeface="Times New Roman" pitchFamily="18" charset="0"/>
              </a:rPr>
              <a:t>)) and Gaussian noise model (ε ∼ N(0, σ</a:t>
            </a:r>
            <a:r>
              <a:rPr baseline="-21482">
                <a:solidFill>
                  <a:srgbClr val="000000"/>
                </a:solidFill>
                <a:latin typeface="Times New Roman" pitchFamily="18" charset="0"/>
                <a:cs typeface="Times New Roman" pitchFamily="18" charset="0"/>
              </a:rPr>
              <a:t>n</a:t>
            </a:r>
            <a:r>
              <a:rPr baseline="26852">
                <a:solidFill>
                  <a:srgbClr val="000000"/>
                </a:solidFill>
                <a:latin typeface="Times New Roman" pitchFamily="18" charset="0"/>
                <a:cs typeface="Times New Roman" pitchFamily="18" charset="0"/>
              </a:rPr>
              <a:t>2 </a:t>
            </a:r>
            <a:r>
              <a:rPr>
                <a:solidFill>
                  <a:srgbClr val="000000"/>
                </a:solidFill>
                <a:latin typeface="Times New Roman" pitchFamily="18" charset="0"/>
                <a:cs typeface="Times New Roman" pitchFamily="18" charset="0"/>
              </a:rPr>
              <a:t>))</a:t>
            </a:r>
          </a:p>
          <a:p>
            <a:pPr marL="235818" indent="-235818" defTabSz="448055">
              <a:lnSpc>
                <a:spcPts val="4400"/>
              </a:lnSpc>
              <a:spcBef>
                <a:spcPts val="1100"/>
              </a:spcBef>
              <a:buFontTx/>
              <a:defRPr sz="2352">
                <a:latin typeface="Times New Roman"/>
                <a:ea typeface="Times New Roman"/>
                <a:cs typeface="Times New Roman"/>
                <a:sym typeface="Times New Roman"/>
              </a:defRPr>
            </a:pPr>
            <a:r>
              <a:rPr>
                <a:latin typeface="Times New Roman" pitchFamily="18" charset="0"/>
                <a:cs typeface="Times New Roman" pitchFamily="18" charset="0"/>
              </a:rPr>
              <a:t>Squared Exponential covariance function used in GP is</a:t>
            </a:r>
          </a:p>
          <a:p>
            <a:pPr marL="0" lvl="8" indent="1792223" defTabSz="448055">
              <a:lnSpc>
                <a:spcPts val="4200"/>
              </a:lnSpc>
              <a:spcBef>
                <a:spcPts val="1100"/>
              </a:spcBef>
              <a:buSzTx/>
              <a:buFontTx/>
              <a:buNone/>
              <a:defRPr sz="2156">
                <a:solidFill>
                  <a:schemeClr val="accent2">
                    <a:satOff val="-18194"/>
                    <a:lumOff val="-11215"/>
                  </a:schemeClr>
                </a:solidFill>
                <a:latin typeface="Times New Roman"/>
                <a:ea typeface="Times New Roman"/>
                <a:cs typeface="Times New Roman"/>
                <a:sym typeface="Times New Roman"/>
              </a:defRPr>
            </a:pPr>
            <a:r>
              <a:rPr>
                <a:latin typeface="Times New Roman" pitchFamily="18" charset="0"/>
                <a:cs typeface="Times New Roman" pitchFamily="18" charset="0"/>
              </a:rPr>
              <a:t>k(x, x’) = σ</a:t>
            </a:r>
            <a:r>
              <a:rPr baseline="-18552">
                <a:latin typeface="Times New Roman" pitchFamily="18" charset="0"/>
                <a:cs typeface="Times New Roman" pitchFamily="18" charset="0"/>
              </a:rPr>
              <a:t>f ^2 </a:t>
            </a:r>
            <a:r>
              <a:rPr>
                <a:latin typeface="Times New Roman" pitchFamily="18" charset="0"/>
                <a:cs typeface="Times New Roman" pitchFamily="18" charset="0"/>
              </a:rPr>
              <a:t>exp[(x-x’)^2 / 2l^2]</a:t>
            </a:r>
          </a:p>
          <a:p>
            <a:pPr marL="235818" indent="-235818" defTabSz="448055">
              <a:lnSpc>
                <a:spcPts val="4400"/>
              </a:lnSpc>
              <a:spcBef>
                <a:spcPts val="1100"/>
              </a:spcBef>
              <a:buFontTx/>
              <a:defRPr sz="2352">
                <a:latin typeface="Times New Roman"/>
                <a:ea typeface="Times New Roman"/>
                <a:cs typeface="Times New Roman"/>
                <a:sym typeface="Times New Roman"/>
              </a:defRPr>
            </a:pPr>
            <a:r>
              <a:rPr>
                <a:latin typeface="Times New Roman" pitchFamily="18" charset="0"/>
                <a:cs typeface="Times New Roman" pitchFamily="18" charset="0"/>
              </a:rPr>
              <a:t>In the above the parameters σ</a:t>
            </a:r>
            <a:r>
              <a:rPr baseline="-17006">
                <a:latin typeface="Times New Roman" pitchFamily="18" charset="0"/>
                <a:cs typeface="Times New Roman" pitchFamily="18" charset="0"/>
              </a:rPr>
              <a:t>n , </a:t>
            </a:r>
            <a:r>
              <a:rPr>
                <a:latin typeface="Times New Roman" pitchFamily="18" charset="0"/>
                <a:cs typeface="Times New Roman" pitchFamily="18" charset="0"/>
              </a:rPr>
              <a:t>σ</a:t>
            </a:r>
            <a:r>
              <a:rPr baseline="-17006">
                <a:latin typeface="Times New Roman" pitchFamily="18" charset="0"/>
                <a:cs typeface="Times New Roman" pitchFamily="18" charset="0"/>
              </a:rPr>
              <a:t>f , l are known as Hyper-parameters in the kernel function, represented by</a:t>
            </a:r>
          </a:p>
          <a:p>
            <a:pPr marL="0" lvl="8" indent="1792223" defTabSz="448055">
              <a:lnSpc>
                <a:spcPts val="4400"/>
              </a:lnSpc>
              <a:spcBef>
                <a:spcPts val="1100"/>
              </a:spcBef>
              <a:buSzTx/>
              <a:buFontTx/>
              <a:buNone/>
              <a:defRPr sz="2352">
                <a:solidFill>
                  <a:schemeClr val="accent2"/>
                </a:solidFill>
                <a:latin typeface="Times New Roman"/>
                <a:ea typeface="Times New Roman"/>
                <a:cs typeface="Times New Roman"/>
                <a:sym typeface="Times New Roman"/>
              </a:defRPr>
            </a:pPr>
            <a:r>
              <a:rPr>
                <a:latin typeface="Times New Roman" pitchFamily="18" charset="0"/>
                <a:cs typeface="Times New Roman" pitchFamily="18" charset="0"/>
              </a:rPr>
              <a:t>θ = {l,σ</a:t>
            </a:r>
            <a:r>
              <a:rPr baseline="-17006">
                <a:latin typeface="Times New Roman" pitchFamily="18" charset="0"/>
                <a:cs typeface="Times New Roman" pitchFamily="18" charset="0"/>
              </a:rPr>
              <a:t>f</a:t>
            </a:r>
            <a:r>
              <a:rPr baseline="27636">
                <a:latin typeface="Times New Roman" pitchFamily="18" charset="0"/>
                <a:cs typeface="Times New Roman" pitchFamily="18" charset="0"/>
              </a:rPr>
              <a:t>2</a:t>
            </a:r>
            <a:r>
              <a:rPr>
                <a:latin typeface="Times New Roman" pitchFamily="18" charset="0"/>
                <a:cs typeface="Times New Roman" pitchFamily="18" charset="0"/>
              </a:rPr>
              <a:t>,σ</a:t>
            </a:r>
            <a:r>
              <a:rPr baseline="-17006">
                <a:latin typeface="Times New Roman" pitchFamily="18" charset="0"/>
                <a:cs typeface="Times New Roman" pitchFamily="18" charset="0"/>
              </a:rPr>
              <a:t>n</a:t>
            </a:r>
            <a:r>
              <a:rPr baseline="27636">
                <a:latin typeface="Times New Roman" pitchFamily="18" charset="0"/>
                <a:cs typeface="Times New Roman" pitchFamily="18" charset="0"/>
              </a:rPr>
              <a:t>2</a:t>
            </a:r>
            <a:r>
              <a:rPr>
                <a:latin typeface="Times New Roman" pitchFamily="18" charset="0"/>
                <a:cs typeface="Times New Roman" pitchFamily="18" charset="0"/>
              </a:rPr>
              <a:t>} </a:t>
            </a:r>
          </a:p>
          <a:p>
            <a:pPr marL="0" lvl="8" indent="1792223" defTabSz="448055">
              <a:lnSpc>
                <a:spcPts val="4400"/>
              </a:lnSpc>
              <a:spcBef>
                <a:spcPts val="1100"/>
              </a:spcBef>
              <a:buSzTx/>
              <a:buFontTx/>
              <a:buNone/>
              <a:defRPr sz="2352">
                <a:latin typeface="Times New Roman"/>
                <a:ea typeface="Times New Roman"/>
                <a:cs typeface="Times New Roman"/>
                <a:sym typeface="Times New Roman"/>
              </a:defRPr>
            </a:pPr>
            <a:r>
              <a:rPr>
                <a:latin typeface="Times New Roman" pitchFamily="18" charset="0"/>
                <a:cs typeface="Times New Roman" pitchFamily="18" charset="0"/>
              </a:rPr>
              <a:t>where l is characteristic length scale, σ</a:t>
            </a:r>
            <a:r>
              <a:rPr baseline="-17006">
                <a:latin typeface="Times New Roman" pitchFamily="18" charset="0"/>
                <a:cs typeface="Times New Roman" pitchFamily="18" charset="0"/>
              </a:rPr>
              <a:t>f</a:t>
            </a:r>
            <a:r>
              <a:rPr baseline="21258">
                <a:latin typeface="Times New Roman" pitchFamily="18" charset="0"/>
                <a:cs typeface="Times New Roman" pitchFamily="18" charset="0"/>
              </a:rPr>
              <a:t>2 </a:t>
            </a:r>
            <a:r>
              <a:rPr>
                <a:latin typeface="Times New Roman" pitchFamily="18" charset="0"/>
                <a:cs typeface="Times New Roman" pitchFamily="18" charset="0"/>
              </a:rPr>
              <a:t>is the signal variance and σ</a:t>
            </a:r>
            <a:r>
              <a:rPr baseline="-17006">
                <a:latin typeface="Times New Roman" pitchFamily="18" charset="0"/>
                <a:cs typeface="Times New Roman" pitchFamily="18" charset="0"/>
              </a:rPr>
              <a:t>n</a:t>
            </a:r>
            <a:r>
              <a:rPr baseline="21258">
                <a:latin typeface="Times New Roman" pitchFamily="18" charset="0"/>
                <a:cs typeface="Times New Roman" pitchFamily="18" charset="0"/>
              </a:rPr>
              <a:t>2 </a:t>
            </a:r>
            <a:r>
              <a:rPr>
                <a:latin typeface="Times New Roman" pitchFamily="18" charset="0"/>
                <a:cs typeface="Times New Roman" pitchFamily="18" charset="0"/>
              </a:rPr>
              <a:t>is the noise variance.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xfrm>
            <a:off x="838200" y="365125"/>
            <a:ext cx="10515600" cy="562919"/>
          </a:xfrm>
          <a:prstGeom prst="rect">
            <a:avLst/>
          </a:prstGeom>
        </p:spPr>
        <p:txBody>
          <a:bodyPr/>
          <a:lstStyle>
            <a:lvl1pPr defTabSz="704087">
              <a:defRPr sz="3387">
                <a:latin typeface="Times New Roman"/>
                <a:ea typeface="Times New Roman"/>
                <a:cs typeface="Times New Roman"/>
                <a:sym typeface="Times New Roman"/>
              </a:defRPr>
            </a:lvl1pPr>
          </a:lstStyle>
          <a:p>
            <a:r>
              <a:t>Cont’d</a:t>
            </a:r>
          </a:p>
        </p:txBody>
      </p:sp>
      <p:sp>
        <p:nvSpPr>
          <p:cNvPr id="153" name="Shape 153"/>
          <p:cNvSpPr>
            <a:spLocks noGrp="1"/>
          </p:cNvSpPr>
          <p:nvPr>
            <p:ph type="body" idx="1"/>
          </p:nvPr>
        </p:nvSpPr>
        <p:spPr>
          <a:xfrm>
            <a:off x="838200" y="1038225"/>
            <a:ext cx="10515600" cy="5467400"/>
          </a:xfrm>
          <a:prstGeom prst="rect">
            <a:avLst/>
          </a:prstGeom>
        </p:spPr>
        <p:txBody>
          <a:bodyPr>
            <a:normAutofit fontScale="70000" lnSpcReduction="20000"/>
          </a:bodyPr>
          <a:lstStyle/>
          <a:p>
            <a:pPr marL="218974" indent="-218974" defTabSz="416052">
              <a:lnSpc>
                <a:spcPts val="4100"/>
              </a:lnSpc>
              <a:buFontTx/>
              <a:defRPr sz="2184">
                <a:latin typeface="Times New Roman"/>
                <a:ea typeface="Times New Roman"/>
                <a:cs typeface="Times New Roman"/>
                <a:sym typeface="Times New Roman"/>
              </a:defRPr>
            </a:pPr>
            <a:r>
              <a:t>These three parameters are obtained by learning the data. In general, it uses Bayesian model to infer these parameters. This method is known as marginal likelihood maximisation method.</a:t>
            </a:r>
          </a:p>
          <a:p>
            <a:pPr marL="218974" indent="-218974" defTabSz="416052">
              <a:lnSpc>
                <a:spcPts val="4100"/>
              </a:lnSpc>
              <a:buFontTx/>
              <a:defRPr sz="2184">
                <a:latin typeface="Times New Roman"/>
                <a:ea typeface="Times New Roman"/>
                <a:cs typeface="Times New Roman"/>
                <a:sym typeface="Times New Roman"/>
              </a:defRPr>
            </a:pPr>
            <a:r>
              <a:t>According to the Bayes rule, we can represent the posterior probability of the parameters as follows:</a:t>
            </a:r>
          </a:p>
          <a:p>
            <a:pPr marL="0" lvl="8" indent="1664208" defTabSz="416052">
              <a:lnSpc>
                <a:spcPts val="3800"/>
              </a:lnSpc>
              <a:buSzTx/>
              <a:buFontTx/>
              <a:buNone/>
              <a:defRPr sz="1334" baseline="67431">
                <a:latin typeface="Times"/>
                <a:ea typeface="Times"/>
                <a:cs typeface="Times"/>
                <a:sym typeface="Times"/>
              </a:defRPr>
            </a:pPr>
            <a:r>
              <a:rPr sz="1911" baseline="47095">
                <a:solidFill>
                  <a:schemeClr val="accent2">
                    <a:satOff val="-18194"/>
                    <a:lumOff val="-11215"/>
                  </a:schemeClr>
                </a:solidFill>
                <a:latin typeface="Times New Roman"/>
                <a:ea typeface="Times New Roman"/>
                <a:cs typeface="Times New Roman"/>
                <a:sym typeface="Times New Roman"/>
              </a:rPr>
              <a:t>p(θ|X, y) = p(y|X, θ)p(θ)</a:t>
            </a:r>
            <a:r>
              <a:t>  </a:t>
            </a:r>
            <a:r>
              <a:rPr sz="1911" baseline="47095">
                <a:solidFill>
                  <a:schemeClr val="accent2">
                    <a:satOff val="-18194"/>
                    <a:lumOff val="-11215"/>
                  </a:schemeClr>
                </a:solidFill>
                <a:latin typeface="Times New Roman"/>
                <a:ea typeface="Times New Roman"/>
                <a:cs typeface="Times New Roman"/>
                <a:sym typeface="Times New Roman"/>
              </a:rPr>
              <a:t>/ p(y|X) , </a:t>
            </a:r>
            <a:r>
              <a:rPr sz="1911" baseline="47095">
                <a:latin typeface="Times New Roman"/>
                <a:ea typeface="Times New Roman"/>
                <a:cs typeface="Times New Roman"/>
                <a:sym typeface="Times New Roman"/>
              </a:rPr>
              <a:t>where p(y|X, θ) is the marginal likelihood which is to be maximised, and p(θ) is the prior probability of the parameters.</a:t>
            </a:r>
          </a:p>
          <a:p>
            <a:pPr marL="208026" indent="-208026" defTabSz="416052">
              <a:lnSpc>
                <a:spcPts val="4100"/>
              </a:lnSpc>
              <a:defRPr sz="2184">
                <a:latin typeface="Times New Roman"/>
                <a:ea typeface="Times New Roman"/>
                <a:cs typeface="Times New Roman"/>
                <a:sym typeface="Times New Roman"/>
              </a:defRPr>
            </a:pPr>
            <a:r>
              <a:t>Now, after the hyper-parameters are known, we are able to find the kernel function k(x, x')</a:t>
            </a:r>
          </a:p>
          <a:p>
            <a:pPr marL="208026" indent="-208026" defTabSz="416052">
              <a:lnSpc>
                <a:spcPts val="4100"/>
              </a:lnSpc>
              <a:defRPr sz="2184">
                <a:latin typeface="Times New Roman"/>
                <a:ea typeface="Times New Roman"/>
                <a:cs typeface="Times New Roman"/>
                <a:sym typeface="Times New Roman"/>
              </a:defRPr>
            </a:pPr>
            <a:r>
              <a:t>The covariance function related to the target values y, denoted as cov(x,x</a:t>
            </a:r>
            <a:r>
              <a:rPr sz="970" baseline="51509"/>
              <a:t>′</a:t>
            </a:r>
            <a:r>
              <a:t>), can be given by: </a:t>
            </a:r>
            <a:endParaRPr sz="1092"/>
          </a:p>
          <a:p>
            <a:pPr marL="0" lvl="8" indent="1664208" defTabSz="416052">
              <a:lnSpc>
                <a:spcPts val="3800"/>
              </a:lnSpc>
              <a:buSzTx/>
              <a:buFontTx/>
              <a:buNone/>
              <a:defRPr sz="1334">
                <a:latin typeface="Times"/>
                <a:ea typeface="Times"/>
                <a:cs typeface="Times"/>
                <a:sym typeface="Times"/>
              </a:defRPr>
            </a:pPr>
            <a:r>
              <a:rPr sz="1911">
                <a:solidFill>
                  <a:schemeClr val="accent2">
                    <a:satOff val="-18194"/>
                    <a:lumOff val="-11215"/>
                  </a:schemeClr>
                </a:solidFill>
                <a:latin typeface="Times New Roman"/>
                <a:ea typeface="Times New Roman"/>
                <a:cs typeface="Times New Roman"/>
                <a:sym typeface="Times New Roman"/>
              </a:rPr>
              <a:t>cov(x, x</a:t>
            </a:r>
            <a:r>
              <a:rPr sz="1911" baseline="34013">
                <a:solidFill>
                  <a:schemeClr val="accent2">
                    <a:satOff val="-18194"/>
                    <a:lumOff val="-11215"/>
                  </a:schemeClr>
                </a:solidFill>
                <a:latin typeface="Times New Roman"/>
                <a:ea typeface="Times New Roman"/>
                <a:cs typeface="Times New Roman"/>
                <a:sym typeface="Times New Roman"/>
              </a:rPr>
              <a:t>′</a:t>
            </a:r>
            <a:r>
              <a:rPr sz="1911">
                <a:solidFill>
                  <a:schemeClr val="accent2">
                    <a:satOff val="-18194"/>
                    <a:lumOff val="-11215"/>
                  </a:schemeClr>
                </a:solidFill>
                <a:latin typeface="Times New Roman"/>
                <a:ea typeface="Times New Roman"/>
                <a:cs typeface="Times New Roman"/>
                <a:sym typeface="Times New Roman"/>
              </a:rPr>
              <a:t>) = k(x, x</a:t>
            </a:r>
            <a:r>
              <a:rPr sz="1911" baseline="34013">
                <a:solidFill>
                  <a:schemeClr val="accent2">
                    <a:satOff val="-18194"/>
                    <a:lumOff val="-11215"/>
                  </a:schemeClr>
                </a:solidFill>
                <a:latin typeface="Times New Roman"/>
                <a:ea typeface="Times New Roman"/>
                <a:cs typeface="Times New Roman"/>
                <a:sym typeface="Times New Roman"/>
              </a:rPr>
              <a:t>′</a:t>
            </a:r>
            <a:r>
              <a:rPr sz="1911">
                <a:solidFill>
                  <a:schemeClr val="accent2">
                    <a:satOff val="-18194"/>
                    <a:lumOff val="-11215"/>
                  </a:schemeClr>
                </a:solidFill>
                <a:latin typeface="Times New Roman"/>
                <a:ea typeface="Times New Roman"/>
                <a:cs typeface="Times New Roman"/>
                <a:sym typeface="Times New Roman"/>
              </a:rPr>
              <a:t>) + σ</a:t>
            </a:r>
            <a:r>
              <a:rPr sz="1911" baseline="-20931">
                <a:solidFill>
                  <a:schemeClr val="accent2">
                    <a:satOff val="-18194"/>
                    <a:lumOff val="-11215"/>
                  </a:schemeClr>
                </a:solidFill>
                <a:latin typeface="Times New Roman"/>
                <a:ea typeface="Times New Roman"/>
                <a:cs typeface="Times New Roman"/>
                <a:sym typeface="Times New Roman"/>
              </a:rPr>
              <a:t>n</a:t>
            </a:r>
            <a:r>
              <a:rPr sz="1911" baseline="34013">
                <a:solidFill>
                  <a:schemeClr val="accent2">
                    <a:satOff val="-18194"/>
                    <a:lumOff val="-11215"/>
                  </a:schemeClr>
                </a:solidFill>
                <a:latin typeface="Times New Roman"/>
                <a:ea typeface="Times New Roman"/>
                <a:cs typeface="Times New Roman"/>
                <a:sym typeface="Times New Roman"/>
              </a:rPr>
              <a:t>2 </a:t>
            </a:r>
            <a:r>
              <a:rPr sz="1911">
                <a:solidFill>
                  <a:schemeClr val="accent2">
                    <a:satOff val="-18194"/>
                    <a:lumOff val="-11215"/>
                  </a:schemeClr>
                </a:solidFill>
                <a:latin typeface="Times New Roman"/>
                <a:ea typeface="Times New Roman"/>
                <a:cs typeface="Times New Roman"/>
                <a:sym typeface="Times New Roman"/>
              </a:rPr>
              <a:t>δ(x, x</a:t>
            </a:r>
            <a:r>
              <a:rPr sz="1911" baseline="34013">
                <a:solidFill>
                  <a:schemeClr val="accent2">
                    <a:satOff val="-18194"/>
                    <a:lumOff val="-11215"/>
                  </a:schemeClr>
                </a:solidFill>
                <a:latin typeface="Times New Roman"/>
                <a:ea typeface="Times New Roman"/>
                <a:cs typeface="Times New Roman"/>
                <a:sym typeface="Times New Roman"/>
              </a:rPr>
              <a:t>′</a:t>
            </a:r>
            <a:r>
              <a:rPr sz="1911">
                <a:solidFill>
                  <a:schemeClr val="accent2">
                    <a:satOff val="-18194"/>
                    <a:lumOff val="-11215"/>
                  </a:schemeClr>
                </a:solidFill>
                <a:latin typeface="Times New Roman"/>
                <a:ea typeface="Times New Roman"/>
                <a:cs typeface="Times New Roman"/>
                <a:sym typeface="Times New Roman"/>
              </a:rPr>
              <a:t>) , </a:t>
            </a:r>
            <a:r>
              <a:rPr sz="1911">
                <a:latin typeface="Times New Roman"/>
                <a:ea typeface="Times New Roman"/>
                <a:cs typeface="Times New Roman"/>
                <a:sym typeface="Times New Roman"/>
              </a:rPr>
              <a:t>where δ(x, x</a:t>
            </a:r>
            <a:r>
              <a:rPr sz="1911" baseline="26164">
                <a:latin typeface="Times New Roman"/>
                <a:ea typeface="Times New Roman"/>
                <a:cs typeface="Times New Roman"/>
                <a:sym typeface="Times New Roman"/>
              </a:rPr>
              <a:t>′</a:t>
            </a:r>
            <a:r>
              <a:rPr sz="1911">
                <a:latin typeface="Times New Roman"/>
                <a:ea typeface="Times New Roman"/>
                <a:cs typeface="Times New Roman"/>
                <a:sym typeface="Times New Roman"/>
              </a:rPr>
              <a:t>) is the Kronecker delta function which is equal to 1 iff x = x</a:t>
            </a:r>
            <a:r>
              <a:rPr sz="1911" baseline="26164">
                <a:latin typeface="Times New Roman"/>
                <a:ea typeface="Times New Roman"/>
                <a:cs typeface="Times New Roman"/>
                <a:sym typeface="Times New Roman"/>
              </a:rPr>
              <a:t>′ </a:t>
            </a:r>
            <a:r>
              <a:rPr sz="1911">
                <a:latin typeface="Times New Roman"/>
                <a:ea typeface="Times New Roman"/>
                <a:cs typeface="Times New Roman"/>
                <a:sym typeface="Times New Roman"/>
              </a:rPr>
              <a:t>and 0 otherwise. </a:t>
            </a:r>
            <a:endParaRPr sz="1092"/>
          </a:p>
          <a:p>
            <a:pPr marL="218974" indent="-218974" defTabSz="416052">
              <a:lnSpc>
                <a:spcPts val="4100"/>
              </a:lnSpc>
              <a:buFontTx/>
              <a:defRPr sz="2184">
                <a:latin typeface="Times New Roman"/>
                <a:ea typeface="Times New Roman"/>
                <a:cs typeface="Times New Roman"/>
                <a:sym typeface="Times New Roman"/>
              </a:defRPr>
            </a:pPr>
            <a:r>
              <a:t>Using the kernel function, the correlation between each and every training data point can be measured and stored in the matrix called Covariance matrix and denoted by K.</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xfrm>
            <a:off x="838200" y="365125"/>
            <a:ext cx="10515600" cy="555824"/>
          </a:xfrm>
          <a:prstGeom prst="rect">
            <a:avLst/>
          </a:prstGeom>
        </p:spPr>
        <p:txBody>
          <a:bodyPr>
            <a:normAutofit fontScale="90000"/>
          </a:bodyPr>
          <a:lstStyle>
            <a:lvl1pPr defTabSz="704087">
              <a:defRPr sz="3387">
                <a:latin typeface="Times New Roman"/>
                <a:ea typeface="Times New Roman"/>
                <a:cs typeface="Times New Roman"/>
                <a:sym typeface="Times New Roman"/>
              </a:defRPr>
            </a:lvl1pPr>
          </a:lstStyle>
          <a:p>
            <a:r>
              <a:t>Cont’d</a:t>
            </a:r>
          </a:p>
        </p:txBody>
      </p:sp>
      <p:sp>
        <p:nvSpPr>
          <p:cNvPr id="156" name="Shape 156"/>
          <p:cNvSpPr>
            <a:spLocks noGrp="1"/>
          </p:cNvSpPr>
          <p:nvPr>
            <p:ph type="body" idx="1"/>
          </p:nvPr>
        </p:nvSpPr>
        <p:spPr>
          <a:xfrm>
            <a:off x="609600" y="1066800"/>
            <a:ext cx="10820400" cy="6019800"/>
          </a:xfrm>
          <a:prstGeom prst="rect">
            <a:avLst/>
          </a:prstGeom>
        </p:spPr>
        <p:txBody>
          <a:bodyPr>
            <a:normAutofit fontScale="40000" lnSpcReduction="20000"/>
          </a:bodyPr>
          <a:lstStyle/>
          <a:p>
            <a:pPr marL="203454" indent="-203454" defTabSz="813816">
              <a:spcBef>
                <a:spcPts val="800"/>
              </a:spcBef>
              <a:defRPr sz="2136">
                <a:latin typeface="Times New Roman"/>
                <a:ea typeface="Times New Roman"/>
                <a:cs typeface="Times New Roman"/>
                <a:sym typeface="Times New Roman"/>
              </a:defRPr>
            </a:pPr>
            <a:endParaRPr dirty="0"/>
          </a:p>
          <a:p>
            <a:pPr marL="203454" indent="-203454" defTabSz="813816">
              <a:spcBef>
                <a:spcPts val="800"/>
              </a:spcBef>
              <a:defRPr sz="2136">
                <a:latin typeface="Times New Roman"/>
                <a:ea typeface="Times New Roman"/>
                <a:cs typeface="Times New Roman"/>
                <a:sym typeface="Times New Roman"/>
              </a:defRPr>
            </a:pPr>
            <a:endParaRPr dirty="0"/>
          </a:p>
          <a:p>
            <a:pPr marL="203454" indent="-203454" defTabSz="813816">
              <a:spcBef>
                <a:spcPts val="800"/>
              </a:spcBef>
              <a:defRPr sz="2136">
                <a:latin typeface="Times New Roman"/>
                <a:ea typeface="Times New Roman"/>
                <a:cs typeface="Times New Roman"/>
                <a:sym typeface="Times New Roman"/>
              </a:defRPr>
            </a:pPr>
            <a:endParaRPr dirty="0"/>
          </a:p>
          <a:p>
            <a:pPr marL="130879" indent="-130879" defTabSz="406908">
              <a:lnSpc>
                <a:spcPts val="4000"/>
              </a:lnSpc>
              <a:buFontTx/>
              <a:defRPr sz="2136">
                <a:latin typeface="Times New Roman"/>
                <a:ea typeface="Times New Roman"/>
                <a:cs typeface="Times New Roman"/>
                <a:sym typeface="Times New Roman"/>
              </a:defRPr>
            </a:pPr>
            <a:r>
              <a:rPr sz="4300" dirty="0"/>
              <a:t>The corresponding covariance matrix between the training data points and the test data points is given by K</a:t>
            </a:r>
            <a:r>
              <a:rPr sz="4300" baseline="-14044" dirty="0"/>
              <a:t>∗</a:t>
            </a:r>
            <a:r>
              <a:rPr sz="4300" dirty="0"/>
              <a:t>:</a:t>
            </a:r>
          </a:p>
          <a:p>
            <a:pPr marL="0" lvl="8" indent="1627632" defTabSz="406908">
              <a:lnSpc>
                <a:spcPts val="3700"/>
              </a:lnSpc>
              <a:buSzTx/>
              <a:buFontTx/>
              <a:buNone/>
              <a:defRPr sz="1869">
                <a:latin typeface="Times New Roman"/>
                <a:ea typeface="Times New Roman"/>
                <a:cs typeface="Times New Roman"/>
                <a:sym typeface="Times New Roman"/>
              </a:defRPr>
            </a:pPr>
            <a:r>
              <a:rPr sz="4300" dirty="0"/>
              <a:t>K</a:t>
            </a:r>
            <a:r>
              <a:rPr sz="4300" baseline="-16051" dirty="0"/>
              <a:t>∗ </a:t>
            </a:r>
            <a:r>
              <a:rPr sz="4300" dirty="0"/>
              <a:t>= [</a:t>
            </a:r>
            <a:r>
              <a:rPr sz="4300" dirty="0" err="1"/>
              <a:t>cov</a:t>
            </a:r>
            <a:r>
              <a:rPr sz="4300" dirty="0"/>
              <a:t>(x</a:t>
            </a:r>
            <a:r>
              <a:rPr sz="4300" baseline="-16051" dirty="0"/>
              <a:t>∗</a:t>
            </a:r>
            <a:r>
              <a:rPr sz="4300" dirty="0"/>
              <a:t>, x</a:t>
            </a:r>
            <a:r>
              <a:rPr sz="4300" baseline="-16051" dirty="0"/>
              <a:t>1</a:t>
            </a:r>
            <a:r>
              <a:rPr sz="4300" dirty="0"/>
              <a:t>) </a:t>
            </a:r>
            <a:r>
              <a:rPr sz="4300" dirty="0" err="1"/>
              <a:t>cov</a:t>
            </a:r>
            <a:r>
              <a:rPr sz="4300" dirty="0"/>
              <a:t>(x</a:t>
            </a:r>
            <a:r>
              <a:rPr sz="4300" baseline="-16051" dirty="0"/>
              <a:t>∗</a:t>
            </a:r>
            <a:r>
              <a:rPr sz="4300" dirty="0"/>
              <a:t>, x</a:t>
            </a:r>
            <a:r>
              <a:rPr sz="4300" baseline="-16051" dirty="0"/>
              <a:t>2</a:t>
            </a:r>
            <a:r>
              <a:rPr sz="4300" dirty="0"/>
              <a:t>) · · · </a:t>
            </a:r>
            <a:r>
              <a:rPr sz="4300" dirty="0" err="1"/>
              <a:t>cov</a:t>
            </a:r>
            <a:r>
              <a:rPr sz="4300" dirty="0"/>
              <a:t>(x</a:t>
            </a:r>
            <a:r>
              <a:rPr sz="4300" baseline="-16051" dirty="0"/>
              <a:t>∗</a:t>
            </a:r>
            <a:r>
              <a:rPr sz="4300" dirty="0"/>
              <a:t>, </a:t>
            </a:r>
            <a:r>
              <a:rPr sz="4300" dirty="0" err="1"/>
              <a:t>x</a:t>
            </a:r>
            <a:r>
              <a:rPr sz="4300" baseline="-16051" dirty="0" err="1"/>
              <a:t>n</a:t>
            </a:r>
            <a:r>
              <a:rPr sz="4300" dirty="0"/>
              <a:t>)], where x</a:t>
            </a:r>
            <a:r>
              <a:rPr sz="4300" baseline="-16051" dirty="0"/>
              <a:t>∗ is test data point</a:t>
            </a:r>
            <a:r>
              <a:rPr sz="4300" dirty="0"/>
              <a:t>   </a:t>
            </a:r>
          </a:p>
          <a:p>
            <a:pPr marL="130879" indent="-130879" defTabSz="406908">
              <a:lnSpc>
                <a:spcPts val="4000"/>
              </a:lnSpc>
              <a:buFontTx/>
              <a:defRPr sz="2136">
                <a:latin typeface="Times New Roman"/>
                <a:ea typeface="Times New Roman"/>
                <a:cs typeface="Times New Roman"/>
                <a:sym typeface="Times New Roman"/>
              </a:defRPr>
            </a:pPr>
            <a:r>
              <a:rPr sz="4300" dirty="0"/>
              <a:t>K</a:t>
            </a:r>
            <a:r>
              <a:rPr sz="4300" baseline="-31600" dirty="0"/>
              <a:t>∗∗ </a:t>
            </a:r>
            <a:r>
              <a:rPr sz="4300" dirty="0"/>
              <a:t>specifies the covariance matrix between the test data points itself. </a:t>
            </a:r>
          </a:p>
          <a:p>
            <a:pPr marL="0" lvl="8" indent="1627632" defTabSz="406908">
              <a:lnSpc>
                <a:spcPts val="3700"/>
              </a:lnSpc>
              <a:buSzTx/>
              <a:buFontTx/>
              <a:buNone/>
              <a:defRPr sz="1869">
                <a:latin typeface="Times New Roman"/>
                <a:ea typeface="Times New Roman"/>
                <a:cs typeface="Times New Roman"/>
                <a:sym typeface="Times New Roman"/>
              </a:defRPr>
            </a:pPr>
            <a:r>
              <a:rPr sz="4300" dirty="0"/>
              <a:t>K</a:t>
            </a:r>
            <a:r>
              <a:rPr sz="4300" baseline="-16051" dirty="0"/>
              <a:t>∗∗ </a:t>
            </a:r>
            <a:r>
              <a:rPr sz="4300" dirty="0"/>
              <a:t>= </a:t>
            </a:r>
            <a:r>
              <a:rPr sz="4300" dirty="0" err="1"/>
              <a:t>cov</a:t>
            </a:r>
            <a:r>
              <a:rPr sz="4300" dirty="0"/>
              <a:t>(x</a:t>
            </a:r>
            <a:r>
              <a:rPr sz="4300" baseline="-16051" dirty="0"/>
              <a:t>∗</a:t>
            </a:r>
            <a:r>
              <a:rPr sz="4300" dirty="0"/>
              <a:t>, x</a:t>
            </a:r>
            <a:r>
              <a:rPr sz="4300" baseline="-16051" dirty="0"/>
              <a:t>∗</a:t>
            </a:r>
            <a:r>
              <a:rPr sz="4300" dirty="0"/>
              <a:t>) </a:t>
            </a:r>
          </a:p>
          <a:p>
            <a:pPr marL="130879" indent="-130879" defTabSz="406908">
              <a:lnSpc>
                <a:spcPts val="4000"/>
              </a:lnSpc>
              <a:buFontTx/>
              <a:defRPr sz="2136">
                <a:latin typeface="Times New Roman"/>
                <a:ea typeface="Times New Roman"/>
                <a:cs typeface="Times New Roman"/>
                <a:sym typeface="Times New Roman"/>
              </a:defRPr>
            </a:pPr>
            <a:r>
              <a:rPr sz="4300" dirty="0"/>
              <a:t>The actual prediction is given by the conditional distribution of y</a:t>
            </a:r>
            <a:r>
              <a:rPr sz="4300" baseline="-31600" dirty="0"/>
              <a:t>∗ </a:t>
            </a:r>
            <a:r>
              <a:rPr sz="4300" dirty="0"/>
              <a:t>given y </a:t>
            </a:r>
          </a:p>
          <a:p>
            <a:pPr marL="0" lvl="8" indent="1627632" defTabSz="406908">
              <a:lnSpc>
                <a:spcPts val="3800"/>
              </a:lnSpc>
              <a:buSzTx/>
              <a:buFontTx/>
              <a:buNone/>
              <a:defRPr sz="1958">
                <a:solidFill>
                  <a:schemeClr val="accent2">
                    <a:satOff val="-18194"/>
                    <a:lumOff val="-11215"/>
                  </a:schemeClr>
                </a:solidFill>
                <a:latin typeface="Times New Roman"/>
                <a:ea typeface="Times New Roman"/>
                <a:cs typeface="Times New Roman"/>
                <a:sym typeface="Times New Roman"/>
              </a:defRPr>
            </a:pPr>
            <a:r>
              <a:rPr sz="4300" dirty="0"/>
              <a:t>y</a:t>
            </a:r>
            <a:r>
              <a:rPr sz="4300" baseline="-15321" dirty="0"/>
              <a:t>∗</a:t>
            </a:r>
            <a:r>
              <a:rPr sz="4300" dirty="0"/>
              <a:t>|y ∼ N(K</a:t>
            </a:r>
            <a:r>
              <a:rPr sz="4300" baseline="-15321" dirty="0"/>
              <a:t>∗</a:t>
            </a:r>
            <a:r>
              <a:rPr sz="4300" dirty="0"/>
              <a:t>K</a:t>
            </a:r>
            <a:r>
              <a:rPr sz="4300" baseline="33197" dirty="0"/>
              <a:t>−1</a:t>
            </a:r>
            <a:r>
              <a:rPr sz="4300" dirty="0"/>
              <a:t>y, K</a:t>
            </a:r>
            <a:r>
              <a:rPr sz="4300" baseline="-15321" dirty="0"/>
              <a:t>∗∗ </a:t>
            </a:r>
            <a:r>
              <a:rPr sz="4300" dirty="0"/>
              <a:t>− K</a:t>
            </a:r>
            <a:r>
              <a:rPr sz="4300" baseline="-15321" dirty="0"/>
              <a:t>∗</a:t>
            </a:r>
            <a:r>
              <a:rPr sz="4300" dirty="0"/>
              <a:t>K</a:t>
            </a:r>
            <a:r>
              <a:rPr sz="4300" baseline="33197" dirty="0"/>
              <a:t>−1</a:t>
            </a:r>
            <a:r>
              <a:rPr sz="4300" dirty="0"/>
              <a:t>K</a:t>
            </a:r>
            <a:r>
              <a:rPr sz="4300" baseline="-20429" dirty="0"/>
              <a:t>∗</a:t>
            </a:r>
            <a:r>
              <a:rPr sz="4300" baseline="33197" dirty="0"/>
              <a:t>T </a:t>
            </a:r>
            <a:r>
              <a:rPr sz="4300" dirty="0"/>
              <a:t>) </a:t>
            </a:r>
          </a:p>
          <a:p>
            <a:pPr marL="130879" indent="-130879" defTabSz="406908">
              <a:lnSpc>
                <a:spcPts val="4000"/>
              </a:lnSpc>
              <a:buFontTx/>
              <a:defRPr sz="2136">
                <a:latin typeface="Times New Roman"/>
                <a:ea typeface="Times New Roman"/>
                <a:cs typeface="Times New Roman"/>
                <a:sym typeface="Times New Roman"/>
              </a:defRPr>
            </a:pPr>
            <a:r>
              <a:rPr sz="4300" dirty="0"/>
              <a:t>This distribution is known as the posterior Gaussian distribution. According to Rasmussen and Williams[5], for any Gaussian posterior, the mean of the posterior distribution is called as the Maximum a Posteriori (MAP) value, which is the best estimate for the variable considered. </a:t>
            </a:r>
          </a:p>
        </p:txBody>
      </p:sp>
      <p:pic>
        <p:nvPicPr>
          <p:cNvPr id="157" name="Screen Shot 2016-10-18 at 10.42.56 PM.png"/>
          <p:cNvPicPr>
            <a:picLocks noChangeAspect="1"/>
          </p:cNvPicPr>
          <p:nvPr/>
        </p:nvPicPr>
        <p:blipFill>
          <a:blip r:embed="rId2">
            <a:extLst/>
          </a:blip>
          <a:stretch>
            <a:fillRect/>
          </a:stretch>
        </p:blipFill>
        <p:spPr>
          <a:xfrm>
            <a:off x="3352800" y="762000"/>
            <a:ext cx="4441107" cy="1200300"/>
          </a:xfrm>
          <a:prstGeom prst="rect">
            <a:avLst/>
          </a:prstGeom>
          <a:ln w="12700">
            <a:miter lim="400000"/>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xfrm>
            <a:off x="838200" y="365125"/>
            <a:ext cx="10515600" cy="555824"/>
          </a:xfrm>
          <a:prstGeom prst="rect">
            <a:avLst/>
          </a:prstGeom>
        </p:spPr>
        <p:txBody>
          <a:bodyPr>
            <a:normAutofit fontScale="90000"/>
          </a:bodyPr>
          <a:lstStyle>
            <a:lvl1pPr defTabSz="704087">
              <a:defRPr sz="3387">
                <a:latin typeface="Times New Roman"/>
                <a:ea typeface="Times New Roman"/>
                <a:cs typeface="Times New Roman"/>
                <a:sym typeface="Times New Roman"/>
              </a:defRPr>
            </a:lvl1pPr>
          </a:lstStyle>
          <a:p>
            <a:r>
              <a:t>Cont’d</a:t>
            </a:r>
          </a:p>
        </p:txBody>
      </p:sp>
      <p:sp>
        <p:nvSpPr>
          <p:cNvPr id="160" name="Shape 160"/>
          <p:cNvSpPr>
            <a:spLocks noGrp="1"/>
          </p:cNvSpPr>
          <p:nvPr>
            <p:ph type="body" idx="1"/>
          </p:nvPr>
        </p:nvSpPr>
        <p:spPr>
          <a:xfrm>
            <a:off x="838200" y="1025525"/>
            <a:ext cx="10515600" cy="5513587"/>
          </a:xfrm>
          <a:prstGeom prst="rect">
            <a:avLst/>
          </a:prstGeom>
        </p:spPr>
        <p:txBody>
          <a:bodyPr/>
          <a:lstStyle/>
          <a:p>
            <a:pPr>
              <a:defRPr sz="2400">
                <a:latin typeface="Times New Roman"/>
                <a:ea typeface="Times New Roman"/>
                <a:cs typeface="Times New Roman"/>
                <a:sym typeface="Times New Roman"/>
              </a:defRPr>
            </a:pPr>
            <a:r>
              <a:t>Therefore, the prediction value for the test data point x</a:t>
            </a:r>
            <a:r>
              <a:rPr baseline="-12500"/>
              <a:t>∗ is the mean in the above equation i.e,</a:t>
            </a:r>
          </a:p>
          <a:p>
            <a:pPr marL="0" lvl="8" indent="1828800" defTabSz="457200">
              <a:lnSpc>
                <a:spcPts val="4300"/>
              </a:lnSpc>
              <a:spcBef>
                <a:spcPts val="1200"/>
              </a:spcBef>
              <a:buSzTx/>
              <a:buFontTx/>
              <a:buNone/>
              <a:defRPr sz="2200">
                <a:solidFill>
                  <a:schemeClr val="accent2">
                    <a:satOff val="-18194"/>
                    <a:lumOff val="-11215"/>
                  </a:schemeClr>
                </a:solidFill>
                <a:latin typeface="Times New Roman"/>
                <a:ea typeface="Times New Roman"/>
                <a:cs typeface="Times New Roman"/>
                <a:sym typeface="Times New Roman"/>
              </a:defRPr>
            </a:pPr>
            <a:r>
              <a:t>y ̄</a:t>
            </a:r>
            <a:r>
              <a:rPr baseline="-13636"/>
              <a:t>∗ </a:t>
            </a:r>
            <a:r>
              <a:t>= K</a:t>
            </a:r>
            <a:r>
              <a:rPr baseline="-13636"/>
              <a:t>∗</a:t>
            </a:r>
            <a:r>
              <a:t>K</a:t>
            </a:r>
            <a:r>
              <a:rPr baseline="29545"/>
              <a:t>−1</a:t>
            </a:r>
            <a:r>
              <a:t>y </a:t>
            </a:r>
            <a:endParaRPr baseline="-13636"/>
          </a:p>
          <a:p>
            <a:pPr>
              <a:defRPr sz="2400">
                <a:latin typeface="Times New Roman"/>
                <a:ea typeface="Times New Roman"/>
                <a:cs typeface="Times New Roman"/>
                <a:sym typeface="Times New Roman"/>
              </a:defRPr>
            </a:pPr>
            <a:r>
              <a:rPr baseline="-12500"/>
              <a:t>Now, we evaluate the predictive model using NRMSE and COD.</a:t>
            </a:r>
          </a:p>
          <a:p>
            <a:pPr>
              <a:defRPr sz="2400">
                <a:latin typeface="Times New Roman"/>
                <a:ea typeface="Times New Roman"/>
                <a:cs typeface="Times New Roman"/>
                <a:sym typeface="Times New Roman"/>
              </a:defRPr>
            </a:pPr>
            <a:r>
              <a:rPr baseline="-12500"/>
              <a:t>The libraries that are required for the implementation of this algorithm are</a:t>
            </a:r>
          </a:p>
          <a:p>
            <a:pPr marL="3886200" lvl="8" indent="-228600">
              <a:defRPr sz="2400">
                <a:latin typeface="Times New Roman"/>
                <a:ea typeface="Times New Roman"/>
                <a:cs typeface="Times New Roman"/>
                <a:sym typeface="Times New Roman"/>
              </a:defRPr>
            </a:pPr>
            <a:r>
              <a:rPr baseline="-12500"/>
              <a:t>MASS</a:t>
            </a:r>
          </a:p>
          <a:p>
            <a:pPr marL="3886200" lvl="8" indent="-228600">
              <a:defRPr sz="2400">
                <a:latin typeface="Times New Roman"/>
                <a:ea typeface="Times New Roman"/>
                <a:cs typeface="Times New Roman"/>
                <a:sym typeface="Times New Roman"/>
              </a:defRPr>
            </a:pPr>
            <a:r>
              <a:rPr baseline="-12500"/>
              <a:t>plyr</a:t>
            </a:r>
          </a:p>
          <a:p>
            <a:pPr marL="3886200" lvl="8" indent="-228600">
              <a:defRPr sz="2400">
                <a:latin typeface="Times New Roman"/>
                <a:ea typeface="Times New Roman"/>
                <a:cs typeface="Times New Roman"/>
                <a:sym typeface="Times New Roman"/>
              </a:defRPr>
            </a:pPr>
            <a:r>
              <a:rPr baseline="-12500"/>
              <a:t>reshape2</a:t>
            </a:r>
          </a:p>
          <a:p>
            <a:pPr marL="3886200" lvl="8" indent="-228600">
              <a:defRPr sz="2400">
                <a:latin typeface="Times New Roman"/>
                <a:ea typeface="Times New Roman"/>
                <a:cs typeface="Times New Roman"/>
                <a:sym typeface="Times New Roman"/>
              </a:defRPr>
            </a:pPr>
            <a:r>
              <a:rPr baseline="-12500"/>
              <a:t>ggplot2</a:t>
            </a:r>
          </a:p>
          <a:p>
            <a:pPr>
              <a:defRPr sz="2400">
                <a:latin typeface="Times New Roman"/>
                <a:ea typeface="Times New Roman"/>
                <a:cs typeface="Times New Roman"/>
                <a:sym typeface="Times New Roman"/>
              </a:defRPr>
            </a:pPr>
            <a:r>
              <a:rPr baseline="-12500"/>
              <a:t>The package required is gptk package to implement Gaussian process regression.</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152400"/>
            <a:ext cx="10896600" cy="6705600"/>
          </a:xfrm>
        </p:spPr>
        <p:txBody>
          <a:bodyPr>
            <a:noAutofit/>
          </a:bodyPr>
          <a:lstStyle/>
          <a:p>
            <a:pPr>
              <a:buNone/>
            </a:pPr>
            <a:r>
              <a:rPr lang="en-US" sz="1800" dirty="0" smtClean="0">
                <a:latin typeface="Times New Roman" pitchFamily="18" charset="0"/>
                <a:cs typeface="Times New Roman" pitchFamily="18" charset="0"/>
              </a:rPr>
              <a:t>install and load the </a:t>
            </a:r>
            <a:r>
              <a:rPr lang="en-US" sz="1800" dirty="0" err="1" smtClean="0">
                <a:latin typeface="Times New Roman" pitchFamily="18" charset="0"/>
                <a:cs typeface="Times New Roman" pitchFamily="18" charset="0"/>
              </a:rPr>
              <a:t>gptk</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package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Load in the required libraries for data manipulation</a:t>
            </a:r>
          </a:p>
          <a:p>
            <a:pPr>
              <a:buNone/>
            </a:pPr>
            <a:r>
              <a:rPr lang="en-US" sz="1800" dirty="0" smtClean="0">
                <a:latin typeface="Times New Roman" pitchFamily="18" charset="0"/>
                <a:cs typeface="Times New Roman" pitchFamily="18" charset="0"/>
              </a:rPr>
              <a:t># and multivariate normal </a:t>
            </a:r>
            <a:r>
              <a:rPr lang="en-US" sz="1800" dirty="0" smtClean="0">
                <a:latin typeface="Times New Roman" pitchFamily="18" charset="0"/>
                <a:cs typeface="Times New Roman" pitchFamily="18" charset="0"/>
              </a:rPr>
              <a:t>distribution</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require(MASS)</a:t>
            </a:r>
          </a:p>
          <a:p>
            <a:pPr>
              <a:buNone/>
            </a:pPr>
            <a:r>
              <a:rPr lang="en-US" sz="1800" dirty="0" smtClean="0">
                <a:latin typeface="Times New Roman" pitchFamily="18" charset="0"/>
                <a:cs typeface="Times New Roman" pitchFamily="18" charset="0"/>
              </a:rPr>
              <a:t>require(</a:t>
            </a:r>
            <a:r>
              <a:rPr lang="en-US" sz="1800" dirty="0" err="1" smtClean="0">
                <a:latin typeface="Times New Roman" pitchFamily="18" charset="0"/>
                <a:cs typeface="Times New Roman" pitchFamily="18" charset="0"/>
              </a:rPr>
              <a:t>plyr</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require(reshape2)</a:t>
            </a:r>
          </a:p>
          <a:p>
            <a:pPr>
              <a:buNone/>
            </a:pPr>
            <a:r>
              <a:rPr lang="en-US" sz="1800" dirty="0" smtClean="0">
                <a:latin typeface="Times New Roman" pitchFamily="18" charset="0"/>
                <a:cs typeface="Times New Roman" pitchFamily="18" charset="0"/>
              </a:rPr>
              <a:t>require(ggplot2</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set.seed</a:t>
            </a:r>
            <a:r>
              <a:rPr lang="en-US" sz="1800" dirty="0" smtClean="0">
                <a:latin typeface="Times New Roman" pitchFamily="18" charset="0"/>
                <a:cs typeface="Times New Roman" pitchFamily="18" charset="0"/>
              </a:rPr>
              <a:t>(12345)</a:t>
            </a:r>
          </a:p>
          <a:p>
            <a:pPr>
              <a:buNone/>
            </a:pPr>
            <a:r>
              <a:rPr lang="en-US" sz="1800" dirty="0" smtClean="0">
                <a:latin typeface="Times New Roman" pitchFamily="18" charset="0"/>
                <a:cs typeface="Times New Roman" pitchFamily="18" charset="0"/>
              </a:rPr>
              <a:t>#Normalize of </a:t>
            </a:r>
            <a:r>
              <a:rPr lang="en-US" sz="1800" dirty="0" smtClean="0">
                <a:latin typeface="Times New Roman" pitchFamily="18" charset="0"/>
                <a:cs typeface="Times New Roman" pitchFamily="18" charset="0"/>
              </a:rPr>
              <a:t>data</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tax &lt;- read.csv(</a:t>
            </a:r>
            <a:r>
              <a:rPr lang="en-US" sz="1800" dirty="0" err="1" smtClean="0">
                <a:latin typeface="Times New Roman" pitchFamily="18" charset="0"/>
                <a:cs typeface="Times New Roman" pitchFamily="18" charset="0"/>
              </a:rPr>
              <a:t>â€œdata.csvâ</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attach(tax)</a:t>
            </a:r>
          </a:p>
          <a:p>
            <a:pPr>
              <a:buNone/>
            </a:pPr>
            <a:r>
              <a:rPr lang="en-US" sz="1800" dirty="0" err="1" smtClean="0">
                <a:latin typeface="Times New Roman" pitchFamily="18" charset="0"/>
                <a:cs typeface="Times New Roman" pitchFamily="18" charset="0"/>
              </a:rPr>
              <a:t>pt.mean</a:t>
            </a:r>
            <a:r>
              <a:rPr lang="en-US" sz="1800" dirty="0" smtClean="0">
                <a:latin typeface="Times New Roman" pitchFamily="18" charset="0"/>
                <a:cs typeface="Times New Roman" pitchFamily="18" charset="0"/>
              </a:rPr>
              <a:t> &lt;- mean(pt)</a:t>
            </a:r>
          </a:p>
          <a:p>
            <a:pPr>
              <a:buNone/>
            </a:pPr>
            <a:r>
              <a:rPr lang="en-US" sz="1800" dirty="0" smtClean="0">
                <a:latin typeface="Times New Roman" pitchFamily="18" charset="0"/>
                <a:cs typeface="Times New Roman" pitchFamily="18" charset="0"/>
              </a:rPr>
              <a:t>pt.sd &lt;- </a:t>
            </a:r>
            <a:r>
              <a:rPr lang="en-US" sz="1800" dirty="0" err="1" smtClean="0">
                <a:latin typeface="Times New Roman" pitchFamily="18" charset="0"/>
                <a:cs typeface="Times New Roman" pitchFamily="18" charset="0"/>
              </a:rPr>
              <a:t>sd</a:t>
            </a:r>
            <a:r>
              <a:rPr lang="en-US" sz="1800" dirty="0" smtClean="0">
                <a:latin typeface="Times New Roman" pitchFamily="18" charset="0"/>
                <a:cs typeface="Times New Roman" pitchFamily="18" charset="0"/>
              </a:rPr>
              <a:t>(pt)</a:t>
            </a:r>
          </a:p>
          <a:p>
            <a:pPr>
              <a:buNone/>
            </a:pPr>
            <a:r>
              <a:rPr lang="en-US" sz="1800" dirty="0" err="1" smtClean="0">
                <a:latin typeface="Times New Roman" pitchFamily="18" charset="0"/>
                <a:cs typeface="Times New Roman" pitchFamily="18" charset="0"/>
              </a:rPr>
              <a:t>year.mean</a:t>
            </a:r>
            <a:r>
              <a:rPr lang="en-US" sz="1800" dirty="0" smtClean="0">
                <a:latin typeface="Times New Roman" pitchFamily="18" charset="0"/>
                <a:cs typeface="Times New Roman" pitchFamily="18" charset="0"/>
              </a:rPr>
              <a:t> &lt;- mean(Year)</a:t>
            </a:r>
          </a:p>
          <a:p>
            <a:pPr>
              <a:buNone/>
            </a:pPr>
            <a:r>
              <a:rPr lang="en-US" sz="1800" dirty="0" smtClean="0">
                <a:latin typeface="Times New Roman" pitchFamily="18" charset="0"/>
                <a:cs typeface="Times New Roman" pitchFamily="18" charset="0"/>
              </a:rPr>
              <a:t>year.sd &lt;- </a:t>
            </a:r>
            <a:r>
              <a:rPr lang="en-US" sz="1800" dirty="0" err="1" smtClean="0">
                <a:latin typeface="Times New Roman" pitchFamily="18" charset="0"/>
                <a:cs typeface="Times New Roman" pitchFamily="18" charset="0"/>
              </a:rPr>
              <a:t>sd</a:t>
            </a:r>
            <a:r>
              <a:rPr lang="en-US" sz="1800" dirty="0" smtClean="0">
                <a:latin typeface="Times New Roman" pitchFamily="18" charset="0"/>
                <a:cs typeface="Times New Roman" pitchFamily="18" charset="0"/>
              </a:rPr>
              <a:t>(Year)</a:t>
            </a:r>
          </a:p>
          <a:p>
            <a:pPr>
              <a:buNone/>
            </a:pPr>
            <a:r>
              <a:rPr lang="en-US" sz="1800" dirty="0" smtClean="0">
                <a:latin typeface="Times New Roman" pitchFamily="18" charset="0"/>
                <a:cs typeface="Times New Roman" pitchFamily="18" charset="0"/>
              </a:rPr>
              <a:t>tax &lt;- within(tax, pt &lt;- (pt - </a:t>
            </a:r>
            <a:r>
              <a:rPr lang="en-US" sz="1800" dirty="0" err="1" smtClean="0">
                <a:latin typeface="Times New Roman" pitchFamily="18" charset="0"/>
                <a:cs typeface="Times New Roman" pitchFamily="18" charset="0"/>
              </a:rPr>
              <a:t>pt.mean</a:t>
            </a:r>
            <a:r>
              <a:rPr lang="en-US" sz="1800" dirty="0" smtClean="0">
                <a:latin typeface="Times New Roman" pitchFamily="18" charset="0"/>
                <a:cs typeface="Times New Roman" pitchFamily="18" charset="0"/>
              </a:rPr>
              <a:t>)/pt.sd)</a:t>
            </a:r>
          </a:p>
          <a:p>
            <a:pPr>
              <a:buNone/>
            </a:pPr>
            <a:r>
              <a:rPr lang="en-US" sz="1800" dirty="0" smtClean="0">
                <a:latin typeface="Times New Roman" pitchFamily="18" charset="0"/>
                <a:cs typeface="Times New Roman" pitchFamily="18" charset="0"/>
              </a:rPr>
              <a:t>tax &lt;- within(tax, Year &lt;- (Year - </a:t>
            </a:r>
            <a:r>
              <a:rPr lang="en-US" sz="1800" dirty="0" err="1" smtClean="0">
                <a:latin typeface="Times New Roman" pitchFamily="18" charset="0"/>
                <a:cs typeface="Times New Roman" pitchFamily="18" charset="0"/>
              </a:rPr>
              <a:t>year.mean</a:t>
            </a:r>
            <a:r>
              <a:rPr lang="en-US" sz="1800" dirty="0" smtClean="0">
                <a:latin typeface="Times New Roman" pitchFamily="18" charset="0"/>
                <a:cs typeface="Times New Roman" pitchFamily="18" charset="0"/>
              </a:rPr>
              <a:t>)/year.sd)</a:t>
            </a:r>
          </a:p>
          <a:p>
            <a:pPr>
              <a:buNone/>
            </a:pPr>
            <a:r>
              <a:rPr lang="en-US" sz="1800" dirty="0" smtClean="0">
                <a:latin typeface="Times New Roman" pitchFamily="18" charset="0"/>
                <a:cs typeface="Times New Roman" pitchFamily="18" charset="0"/>
              </a:rPr>
              <a:t>detach(tax</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838200" y="365125"/>
            <a:ext cx="10515600" cy="1325700"/>
          </a:xfrm>
          <a:prstGeom prst="rect">
            <a:avLst/>
          </a:prstGeom>
          <a:noFill/>
          <a:ln>
            <a:noFill/>
          </a:ln>
        </p:spPr>
        <p:txBody>
          <a:bodyPr lIns="45700" tIns="45700" rIns="45700" bIns="45700" anchor="ctr" anchorCtr="0">
            <a:normAutofit/>
          </a:bodyPr>
          <a:lstStyle/>
          <a:p>
            <a:pPr marL="0" lvl="0" indent="0" algn="l" rtl="0">
              <a:lnSpc>
                <a:spcPct val="90000"/>
              </a:lnSpc>
              <a:spcBef>
                <a:spcPts val="0"/>
              </a:spcBef>
              <a:spcAft>
                <a:spcPts val="0"/>
              </a:spcAft>
              <a:buClr>
                <a:srgbClr val="000000"/>
              </a:buClr>
              <a:buSzPct val="25000"/>
              <a:buFont typeface="Times New Roman"/>
              <a:buNone/>
            </a:pPr>
            <a:r>
              <a:rPr lang="en-US">
                <a:latin typeface="Times New Roman"/>
                <a:ea typeface="Times New Roman"/>
                <a:cs typeface="Times New Roman"/>
                <a:sym typeface="Times New Roman"/>
              </a:rPr>
              <a:t>TABLE OF CONTENTS</a:t>
            </a:r>
          </a:p>
        </p:txBody>
      </p:sp>
      <p:sp>
        <p:nvSpPr>
          <p:cNvPr id="176" name="Shape 176"/>
          <p:cNvSpPr txBox="1">
            <a:spLocks noGrp="1"/>
          </p:cNvSpPr>
          <p:nvPr>
            <p:ph type="body" idx="1"/>
          </p:nvPr>
        </p:nvSpPr>
        <p:spPr>
          <a:xfrm>
            <a:off x="838200" y="1502400"/>
            <a:ext cx="11010600" cy="5355600"/>
          </a:xfrm>
          <a:prstGeom prst="rect">
            <a:avLst/>
          </a:prstGeom>
          <a:noFill/>
          <a:ln>
            <a:noFill/>
          </a:ln>
        </p:spPr>
        <p:txBody>
          <a:bodyPr lIns="45700" tIns="45700" rIns="45700" bIns="45700" anchor="t" anchorCtr="0">
            <a:normAutofit/>
          </a:bodyPr>
          <a:lstStyle/>
          <a:p>
            <a:pPr marL="228600" lvl="0" indent="-228600" algn="l" rtl="0">
              <a:lnSpc>
                <a:spcPct val="90000"/>
              </a:lnSpc>
              <a:spcBef>
                <a:spcPts val="0"/>
              </a:spcBef>
              <a:spcAft>
                <a:spcPts val="0"/>
              </a:spcAft>
              <a:buClr>
                <a:srgbClr val="000000"/>
              </a:buClr>
              <a:buSzPct val="100000"/>
            </a:pPr>
            <a:r>
              <a:rPr lang="en-US" dirty="0">
                <a:latin typeface="Times New Roman"/>
                <a:ea typeface="Times New Roman"/>
                <a:cs typeface="Times New Roman"/>
                <a:sym typeface="Times New Roman"/>
              </a:rPr>
              <a:t>ABSTRACT</a:t>
            </a:r>
          </a:p>
          <a:p>
            <a:pPr marL="228600" lvl="0" indent="-228600" algn="l" rtl="0">
              <a:lnSpc>
                <a:spcPct val="90000"/>
              </a:lnSpc>
              <a:spcBef>
                <a:spcPts val="1000"/>
              </a:spcBef>
              <a:spcAft>
                <a:spcPts val="0"/>
              </a:spcAft>
              <a:buClr>
                <a:srgbClr val="000000"/>
              </a:buClr>
              <a:buSzPct val="100000"/>
            </a:pPr>
            <a:r>
              <a:rPr lang="en-US" dirty="0">
                <a:latin typeface="Times New Roman"/>
                <a:ea typeface="Times New Roman"/>
                <a:cs typeface="Times New Roman"/>
                <a:sym typeface="Times New Roman"/>
              </a:rPr>
              <a:t>PROBLEM STATEMENT</a:t>
            </a:r>
          </a:p>
          <a:p>
            <a:pPr marL="228600" lvl="0" indent="-228600" algn="l" rtl="0">
              <a:lnSpc>
                <a:spcPct val="90000"/>
              </a:lnSpc>
              <a:spcBef>
                <a:spcPts val="1000"/>
              </a:spcBef>
              <a:spcAft>
                <a:spcPts val="0"/>
              </a:spcAft>
              <a:buClr>
                <a:srgbClr val="000000"/>
              </a:buClr>
              <a:buSzPct val="100000"/>
            </a:pPr>
            <a:r>
              <a:rPr lang="en-US" dirty="0">
                <a:latin typeface="Times New Roman"/>
                <a:ea typeface="Times New Roman"/>
                <a:cs typeface="Times New Roman"/>
                <a:sym typeface="Times New Roman"/>
              </a:rPr>
              <a:t>LITERATURE REVIEW</a:t>
            </a:r>
          </a:p>
          <a:p>
            <a:pPr marL="228600" lvl="0" indent="-228600" algn="l" rtl="0">
              <a:lnSpc>
                <a:spcPct val="90000"/>
              </a:lnSpc>
              <a:spcBef>
                <a:spcPts val="1000"/>
              </a:spcBef>
              <a:spcAft>
                <a:spcPts val="0"/>
              </a:spcAft>
              <a:buClr>
                <a:srgbClr val="000000"/>
              </a:buClr>
              <a:buSzPct val="100000"/>
            </a:pPr>
            <a:r>
              <a:rPr lang="en-US" dirty="0">
                <a:latin typeface="Times New Roman"/>
                <a:ea typeface="Times New Roman"/>
                <a:cs typeface="Times New Roman"/>
                <a:sym typeface="Times New Roman"/>
              </a:rPr>
              <a:t>DATASET</a:t>
            </a:r>
          </a:p>
          <a:p>
            <a:pPr marL="228600" lvl="0" indent="-228600" algn="l" rtl="0">
              <a:lnSpc>
                <a:spcPct val="90000"/>
              </a:lnSpc>
              <a:spcBef>
                <a:spcPts val="1000"/>
              </a:spcBef>
              <a:spcAft>
                <a:spcPts val="0"/>
              </a:spcAft>
              <a:buClr>
                <a:srgbClr val="000000"/>
              </a:buClr>
              <a:buSzPct val="100000"/>
              <a:buFont typeface="Times New Roman"/>
            </a:pPr>
            <a:r>
              <a:rPr lang="en-US" dirty="0">
                <a:latin typeface="Times New Roman"/>
                <a:ea typeface="Times New Roman"/>
                <a:cs typeface="Times New Roman"/>
                <a:sym typeface="Times New Roman"/>
              </a:rPr>
              <a:t>LIFE CYCLE</a:t>
            </a:r>
          </a:p>
          <a:p>
            <a:pPr marL="228600" lvl="0" indent="-228600" algn="l" rtl="0">
              <a:lnSpc>
                <a:spcPct val="90000"/>
              </a:lnSpc>
              <a:spcBef>
                <a:spcPts val="1000"/>
              </a:spcBef>
              <a:spcAft>
                <a:spcPts val="0"/>
              </a:spcAft>
              <a:buClr>
                <a:srgbClr val="000000"/>
              </a:buClr>
              <a:buSzPct val="100000"/>
              <a:buFont typeface="Times New Roman"/>
            </a:pPr>
            <a:r>
              <a:rPr lang="en-US" dirty="0">
                <a:latin typeface="Times New Roman"/>
                <a:ea typeface="Times New Roman"/>
                <a:cs typeface="Times New Roman"/>
                <a:sym typeface="Times New Roman"/>
              </a:rPr>
              <a:t>UML DIAGRAM</a:t>
            </a:r>
          </a:p>
          <a:p>
            <a:pPr marL="228600" lvl="0" indent="-228600" algn="l" rtl="0">
              <a:lnSpc>
                <a:spcPct val="90000"/>
              </a:lnSpc>
              <a:spcBef>
                <a:spcPts val="1000"/>
              </a:spcBef>
              <a:spcAft>
                <a:spcPts val="0"/>
              </a:spcAft>
              <a:buClr>
                <a:srgbClr val="000000"/>
              </a:buClr>
              <a:buSzPct val="100000"/>
            </a:pPr>
            <a:r>
              <a:rPr lang="en-US" dirty="0">
                <a:latin typeface="Times New Roman"/>
                <a:ea typeface="Times New Roman"/>
                <a:cs typeface="Times New Roman"/>
                <a:sym typeface="Times New Roman"/>
              </a:rPr>
              <a:t>METHODOLOGY</a:t>
            </a:r>
          </a:p>
          <a:p>
            <a:pPr marL="228600" lvl="0" indent="-228600" algn="l" rtl="0">
              <a:lnSpc>
                <a:spcPct val="90000"/>
              </a:lnSpc>
              <a:spcBef>
                <a:spcPts val="1000"/>
              </a:spcBef>
              <a:spcAft>
                <a:spcPts val="0"/>
              </a:spcAft>
              <a:buClr>
                <a:srgbClr val="000000"/>
              </a:buClr>
              <a:buSzPct val="100000"/>
            </a:pPr>
            <a:r>
              <a:rPr lang="en-US" dirty="0">
                <a:latin typeface="Times New Roman"/>
                <a:ea typeface="Times New Roman"/>
                <a:cs typeface="Times New Roman"/>
                <a:sym typeface="Times New Roman"/>
              </a:rPr>
              <a:t>IMPLEMENTATION</a:t>
            </a:r>
          </a:p>
          <a:p>
            <a:pPr marL="228600" lvl="0" indent="-228600" algn="l" rtl="0">
              <a:lnSpc>
                <a:spcPct val="90000"/>
              </a:lnSpc>
              <a:spcBef>
                <a:spcPts val="1000"/>
              </a:spcBef>
              <a:spcAft>
                <a:spcPts val="0"/>
              </a:spcAft>
              <a:buClr>
                <a:srgbClr val="000000"/>
              </a:buClr>
              <a:buSzPct val="100000"/>
            </a:pPr>
            <a:r>
              <a:rPr lang="en-US" dirty="0">
                <a:latin typeface="Times New Roman"/>
                <a:ea typeface="Times New Roman"/>
                <a:cs typeface="Times New Roman"/>
                <a:sym typeface="Times New Roman"/>
              </a:rPr>
              <a:t>TEST RESULTS</a:t>
            </a:r>
          </a:p>
          <a:p>
            <a:pPr marL="228600" lvl="0" indent="-228600" algn="l" rtl="0">
              <a:lnSpc>
                <a:spcPct val="90000"/>
              </a:lnSpc>
              <a:spcBef>
                <a:spcPts val="1000"/>
              </a:spcBef>
              <a:spcAft>
                <a:spcPts val="0"/>
              </a:spcAft>
              <a:buClr>
                <a:srgbClr val="000000"/>
              </a:buClr>
              <a:buSzPct val="100000"/>
            </a:pPr>
            <a:r>
              <a:rPr lang="en-US" dirty="0">
                <a:latin typeface="Times New Roman"/>
                <a:ea typeface="Times New Roman"/>
                <a:cs typeface="Times New Roman"/>
                <a:sym typeface="Times New Roman"/>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90600"/>
            <a:ext cx="10515600" cy="5186363"/>
          </a:xfrm>
        </p:spPr>
        <p:txBody>
          <a:bodyPr>
            <a:normAutofit/>
          </a:bodyPr>
          <a:lstStyle/>
          <a:p>
            <a:pPr>
              <a:buNone/>
            </a:pPr>
            <a:r>
              <a:rPr lang="en-US" sz="1800" dirty="0" smtClean="0">
                <a:latin typeface="Times New Roman" pitchFamily="18" charset="0"/>
                <a:cs typeface="Times New Roman" pitchFamily="18" charset="0"/>
              </a:rPr>
              <a:t>train &lt;- tax[2:20,]</a:t>
            </a:r>
          </a:p>
          <a:p>
            <a:pPr>
              <a:buNone/>
            </a:pPr>
            <a:r>
              <a:rPr lang="en-US" sz="1800" dirty="0" smtClean="0">
                <a:latin typeface="Times New Roman" pitchFamily="18" charset="0"/>
                <a:cs typeface="Times New Roman" pitchFamily="18" charset="0"/>
              </a:rPr>
              <a:t>test &lt;- tax[1,]</a:t>
            </a:r>
          </a:p>
          <a:p>
            <a:pPr>
              <a:buNone/>
            </a:pPr>
            <a:r>
              <a:rPr lang="en-US" sz="1800" dirty="0" err="1" smtClean="0"/>
              <a:t>xtrain</a:t>
            </a:r>
            <a:r>
              <a:rPr lang="en-US" sz="1800" dirty="0" smtClean="0"/>
              <a:t> &lt;- </a:t>
            </a:r>
            <a:r>
              <a:rPr lang="en-US" sz="1800" dirty="0" err="1" smtClean="0"/>
              <a:t>train$Year</a:t>
            </a:r>
            <a:endParaRPr lang="en-US" sz="1800" dirty="0" smtClean="0"/>
          </a:p>
          <a:p>
            <a:pPr>
              <a:buNone/>
            </a:pPr>
            <a:r>
              <a:rPr lang="en-US" sz="1800" dirty="0" err="1" smtClean="0"/>
              <a:t>ytrain</a:t>
            </a:r>
            <a:r>
              <a:rPr lang="en-US" sz="1800" dirty="0" smtClean="0"/>
              <a:t> &lt;- </a:t>
            </a:r>
            <a:r>
              <a:rPr lang="en-US" sz="1800" dirty="0" err="1" smtClean="0"/>
              <a:t>train$pt</a:t>
            </a:r>
            <a:endParaRPr lang="en-US" sz="1800" dirty="0" smtClean="0"/>
          </a:p>
          <a:p>
            <a:pPr>
              <a:buNone/>
            </a:pPr>
            <a:r>
              <a:rPr lang="en-US" sz="1800" dirty="0" err="1" smtClean="0"/>
              <a:t>xtest</a:t>
            </a:r>
            <a:r>
              <a:rPr lang="en-US" sz="1800" dirty="0" smtClean="0"/>
              <a:t> &lt;- </a:t>
            </a:r>
            <a:r>
              <a:rPr lang="en-US" sz="1800" dirty="0" err="1" smtClean="0"/>
              <a:t>test$Year</a:t>
            </a:r>
            <a:endParaRPr lang="en-US" sz="1800" dirty="0" smtClean="0"/>
          </a:p>
          <a:p>
            <a:pPr>
              <a:buNone/>
            </a:pPr>
            <a:r>
              <a:rPr lang="en-US" sz="1800" dirty="0" err="1" smtClean="0"/>
              <a:t>ytest</a:t>
            </a:r>
            <a:r>
              <a:rPr lang="en-US" sz="1800" dirty="0" smtClean="0"/>
              <a:t> &lt;- </a:t>
            </a:r>
            <a:r>
              <a:rPr lang="en-US" sz="1800" dirty="0" err="1" smtClean="0"/>
              <a:t>test$pt</a:t>
            </a:r>
            <a:endParaRPr lang="en-US" sz="1800" dirty="0" smtClean="0"/>
          </a:p>
          <a:p>
            <a:pPr>
              <a:buNone/>
            </a:pPr>
            <a:r>
              <a:rPr lang="en-US" sz="1800" dirty="0" smtClean="0"/>
              <a:t># Calculates the covariance matrix sigma using a</a:t>
            </a:r>
          </a:p>
          <a:p>
            <a:pPr>
              <a:buNone/>
            </a:pPr>
            <a:r>
              <a:rPr lang="en-US" sz="1800" dirty="0" smtClean="0"/>
              <a:t># simplified version of the squared exponential function.</a:t>
            </a:r>
          </a:p>
          <a:p>
            <a:pPr>
              <a:buNone/>
            </a:pPr>
            <a:r>
              <a:rPr lang="en-US" sz="1800" dirty="0" smtClean="0"/>
              <a:t># Parameters:</a:t>
            </a:r>
          </a:p>
          <a:p>
            <a:pPr>
              <a:buNone/>
            </a:pPr>
            <a:r>
              <a:rPr lang="en-US" sz="1800" dirty="0" smtClean="0"/>
              <a:t>#	X1, X2 = vectors</a:t>
            </a:r>
          </a:p>
          <a:p>
            <a:pPr>
              <a:buNone/>
            </a:pPr>
            <a:r>
              <a:rPr lang="en-US" sz="1800" dirty="0" smtClean="0"/>
              <a:t># 	l = the scale length parameter</a:t>
            </a:r>
          </a:p>
          <a:p>
            <a:pPr>
              <a:buNone/>
            </a:pPr>
            <a:endParaRPr lang="en-US" sz="1800" dirty="0" smtClean="0"/>
          </a:p>
          <a:p>
            <a:pPr>
              <a:buNone/>
            </a:pPr>
            <a:endParaRPr lang="en-US" sz="180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85800"/>
            <a:ext cx="10515600" cy="5491163"/>
          </a:xfrm>
        </p:spPr>
        <p:txBody>
          <a:bodyPr>
            <a:normAutofit/>
          </a:bodyPr>
          <a:lstStyle/>
          <a:p>
            <a:pPr>
              <a:buNone/>
            </a:pPr>
            <a:r>
              <a:rPr lang="en-US" sz="1800" dirty="0" smtClean="0"/>
              <a:t># Returns:</a:t>
            </a:r>
          </a:p>
          <a:p>
            <a:pPr>
              <a:buNone/>
            </a:pPr>
            <a:r>
              <a:rPr lang="en-US" sz="1800" dirty="0" smtClean="0"/>
              <a:t># 	a covariance matrix</a:t>
            </a:r>
          </a:p>
          <a:p>
            <a:pPr>
              <a:buNone/>
            </a:pPr>
            <a:r>
              <a:rPr lang="en-US" sz="1800" dirty="0" err="1" smtClean="0"/>
              <a:t>calcSigma</a:t>
            </a:r>
            <a:r>
              <a:rPr lang="en-US" sz="1800" dirty="0" smtClean="0"/>
              <a:t> &lt;- function(X1,X2,l=1) {</a:t>
            </a:r>
          </a:p>
          <a:p>
            <a:pPr>
              <a:buNone/>
            </a:pPr>
            <a:r>
              <a:rPr lang="en-US" sz="1800" dirty="0" smtClean="0"/>
              <a:t>  Sigma &lt;- matrix(rep(0, length(X1)*length(X2)), </a:t>
            </a:r>
            <a:r>
              <a:rPr lang="en-US" sz="1800" dirty="0" err="1" smtClean="0"/>
              <a:t>nrow</a:t>
            </a:r>
            <a:r>
              <a:rPr lang="en-US" sz="1800" dirty="0" smtClean="0"/>
              <a:t>=length(X1))</a:t>
            </a:r>
          </a:p>
          <a:p>
            <a:pPr>
              <a:buNone/>
            </a:pPr>
            <a:r>
              <a:rPr lang="en-US" sz="1800" dirty="0" smtClean="0"/>
              <a:t>  for (</a:t>
            </a:r>
            <a:r>
              <a:rPr lang="en-US" sz="1800" dirty="0" err="1" smtClean="0"/>
              <a:t>i</a:t>
            </a:r>
            <a:r>
              <a:rPr lang="en-US" sz="1800" dirty="0" smtClean="0"/>
              <a:t> in 1:nrow(Sigma)) {</a:t>
            </a:r>
          </a:p>
          <a:p>
            <a:pPr>
              <a:buNone/>
            </a:pPr>
            <a:r>
              <a:rPr lang="en-US" sz="1800" dirty="0" smtClean="0"/>
              <a:t>    for (j in 1:ncol(Sigma)) {</a:t>
            </a:r>
          </a:p>
          <a:p>
            <a:pPr>
              <a:buNone/>
            </a:pPr>
            <a:r>
              <a:rPr lang="sv-SE" sz="1800" dirty="0" smtClean="0"/>
              <a:t>      Sigma[i,j] &lt;- exp(-0.5*(abs(X1[i]-X2[j])/l)^2)</a:t>
            </a:r>
          </a:p>
          <a:p>
            <a:pPr>
              <a:buNone/>
            </a:pPr>
            <a:r>
              <a:rPr lang="en-US" sz="1800" dirty="0" smtClean="0"/>
              <a:t>    }</a:t>
            </a:r>
          </a:p>
          <a:p>
            <a:pPr>
              <a:buNone/>
            </a:pPr>
            <a:r>
              <a:rPr lang="en-US" sz="1800" dirty="0" smtClean="0"/>
              <a:t>  }</a:t>
            </a:r>
          </a:p>
          <a:p>
            <a:pPr>
              <a:buNone/>
            </a:pPr>
            <a:r>
              <a:rPr lang="en-US" sz="1800" dirty="0" smtClean="0"/>
              <a:t>  return(Sigma)</a:t>
            </a:r>
          </a:p>
          <a:p>
            <a:pPr>
              <a:buNone/>
            </a:pPr>
            <a:r>
              <a:rPr lang="en-US" sz="1800" dirty="0" smtClean="0"/>
              <a:t>}</a:t>
            </a:r>
            <a:endParaRPr lang="en-US" sz="1800"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14400"/>
            <a:ext cx="10515600" cy="5262563"/>
          </a:xfrm>
        </p:spPr>
        <p:txBody>
          <a:bodyPr>
            <a:normAutofit fontScale="92500" lnSpcReduction="20000"/>
          </a:bodyPr>
          <a:lstStyle/>
          <a:p>
            <a:pPr>
              <a:buNone/>
            </a:pPr>
            <a:r>
              <a:rPr lang="en-US" sz="1800" dirty="0" smtClean="0"/>
              <a:t># 1. Plot some sample functions from the Gaussian process</a:t>
            </a:r>
          </a:p>
          <a:p>
            <a:endParaRPr lang="en-US" sz="1800" dirty="0" smtClean="0"/>
          </a:p>
          <a:p>
            <a:pPr>
              <a:buNone/>
            </a:pPr>
            <a:r>
              <a:rPr lang="en-US" sz="1800" dirty="0" smtClean="0"/>
              <a:t># Define the points at which we want to define the functions</a:t>
            </a:r>
          </a:p>
          <a:p>
            <a:pPr>
              <a:buNone/>
            </a:pPr>
            <a:r>
              <a:rPr lang="en-US" sz="1800" dirty="0" err="1" smtClean="0"/>
              <a:t>x.star</a:t>
            </a:r>
            <a:r>
              <a:rPr lang="en-US" sz="1800" dirty="0" smtClean="0"/>
              <a:t> &lt;- </a:t>
            </a:r>
            <a:r>
              <a:rPr lang="en-US" sz="1800" dirty="0" err="1" smtClean="0"/>
              <a:t>seq</a:t>
            </a:r>
            <a:r>
              <a:rPr lang="en-US" sz="1800" dirty="0" smtClean="0"/>
              <a:t>(-2,2,len=50)</a:t>
            </a:r>
          </a:p>
          <a:p>
            <a:endParaRPr lang="en-US" sz="1800" dirty="0" smtClean="0"/>
          </a:p>
          <a:p>
            <a:pPr>
              <a:buNone/>
            </a:pPr>
            <a:r>
              <a:rPr lang="en-US" sz="1800" dirty="0" smtClean="0"/>
              <a:t># Calculate the covariance matrix</a:t>
            </a:r>
          </a:p>
          <a:p>
            <a:pPr>
              <a:buNone/>
            </a:pPr>
            <a:r>
              <a:rPr lang="en-US" sz="1800" dirty="0" smtClean="0"/>
              <a:t>sigma &lt;- </a:t>
            </a:r>
            <a:r>
              <a:rPr lang="en-US" sz="1800" dirty="0" err="1" smtClean="0"/>
              <a:t>calcSigma</a:t>
            </a:r>
            <a:r>
              <a:rPr lang="en-US" sz="1800" dirty="0" smtClean="0"/>
              <a:t>(</a:t>
            </a:r>
            <a:r>
              <a:rPr lang="en-US" sz="1800" dirty="0" err="1" smtClean="0"/>
              <a:t>x.star,x.star</a:t>
            </a:r>
            <a:r>
              <a:rPr lang="en-US" sz="1800" dirty="0" smtClean="0"/>
              <a:t>)</a:t>
            </a:r>
          </a:p>
          <a:p>
            <a:endParaRPr lang="en-US" sz="1800" dirty="0" smtClean="0"/>
          </a:p>
          <a:p>
            <a:pPr>
              <a:buNone/>
            </a:pPr>
            <a:r>
              <a:rPr lang="en-US" sz="1800" dirty="0" smtClean="0"/>
              <a:t># Generate a number of functions from the process</a:t>
            </a:r>
          </a:p>
          <a:p>
            <a:pPr>
              <a:buNone/>
            </a:pPr>
            <a:r>
              <a:rPr lang="en-US" sz="1800" dirty="0" err="1" smtClean="0"/>
              <a:t>n.samples</a:t>
            </a:r>
            <a:r>
              <a:rPr lang="en-US" sz="1800" dirty="0" smtClean="0"/>
              <a:t> &lt;- 3</a:t>
            </a:r>
          </a:p>
          <a:p>
            <a:pPr>
              <a:buNone/>
            </a:pPr>
            <a:r>
              <a:rPr lang="en-US" sz="1800" dirty="0" smtClean="0"/>
              <a:t>values &lt;- matrix(rep(0,length(</a:t>
            </a:r>
            <a:r>
              <a:rPr lang="en-US" sz="1800" dirty="0" err="1" smtClean="0"/>
              <a:t>x.star</a:t>
            </a:r>
            <a:r>
              <a:rPr lang="en-US" sz="1800" dirty="0" smtClean="0"/>
              <a:t>)*</a:t>
            </a:r>
            <a:r>
              <a:rPr lang="en-US" sz="1800" dirty="0" err="1" smtClean="0"/>
              <a:t>n.samples</a:t>
            </a:r>
            <a:r>
              <a:rPr lang="en-US" sz="1800" dirty="0" smtClean="0"/>
              <a:t>), </a:t>
            </a:r>
            <a:r>
              <a:rPr lang="en-US" sz="1800" dirty="0" err="1" smtClean="0"/>
              <a:t>ncol</a:t>
            </a:r>
            <a:r>
              <a:rPr lang="en-US" sz="1800" dirty="0" smtClean="0"/>
              <a:t>=</a:t>
            </a:r>
            <a:r>
              <a:rPr lang="en-US" sz="1800" dirty="0" err="1" smtClean="0"/>
              <a:t>n.samples</a:t>
            </a:r>
            <a:r>
              <a:rPr lang="en-US" sz="1800" dirty="0" smtClean="0"/>
              <a:t>)</a:t>
            </a:r>
          </a:p>
          <a:p>
            <a:pPr>
              <a:buNone/>
            </a:pPr>
            <a:r>
              <a:rPr lang="en-US" sz="1800" dirty="0" smtClean="0"/>
              <a:t>for (</a:t>
            </a:r>
            <a:r>
              <a:rPr lang="en-US" sz="1800" dirty="0" err="1" smtClean="0"/>
              <a:t>i</a:t>
            </a:r>
            <a:r>
              <a:rPr lang="en-US" sz="1800" dirty="0" smtClean="0"/>
              <a:t> in 1:n.samples) {</a:t>
            </a:r>
          </a:p>
          <a:p>
            <a:pPr>
              <a:buNone/>
            </a:pPr>
            <a:r>
              <a:rPr lang="en-US" sz="1800" dirty="0" smtClean="0"/>
              <a:t>  # Each column represents a sample from a multivariate normal distribution</a:t>
            </a:r>
          </a:p>
          <a:p>
            <a:pPr>
              <a:buNone/>
            </a:pPr>
            <a:r>
              <a:rPr lang="en-US" sz="1800" dirty="0" smtClean="0"/>
              <a:t>  # with zero mean and covariance sigma</a:t>
            </a:r>
          </a:p>
          <a:p>
            <a:pPr>
              <a:buNone/>
            </a:pPr>
            <a:r>
              <a:rPr lang="en-US" sz="1800" dirty="0" smtClean="0"/>
              <a:t>  values[,</a:t>
            </a:r>
            <a:r>
              <a:rPr lang="en-US" sz="1800" dirty="0" err="1" smtClean="0"/>
              <a:t>i</a:t>
            </a:r>
            <a:r>
              <a:rPr lang="en-US" sz="1800" dirty="0" smtClean="0"/>
              <a:t>] &lt;- </a:t>
            </a:r>
            <a:r>
              <a:rPr lang="en-US" sz="1800" dirty="0" err="1" smtClean="0"/>
              <a:t>mvrnorm</a:t>
            </a:r>
            <a:r>
              <a:rPr lang="en-US" sz="1800" dirty="0" smtClean="0"/>
              <a:t>(1, rep(0, length(</a:t>
            </a:r>
            <a:r>
              <a:rPr lang="en-US" sz="1800" dirty="0" err="1" smtClean="0"/>
              <a:t>x.star</a:t>
            </a:r>
            <a:r>
              <a:rPr lang="en-US" sz="1800" dirty="0" smtClean="0"/>
              <a:t>)), sigma)</a:t>
            </a:r>
          </a:p>
          <a:p>
            <a:pPr>
              <a:buNone/>
            </a:pPr>
            <a:r>
              <a:rPr lang="en-US" sz="1800" dirty="0" smtClean="0"/>
              <a:t>}</a:t>
            </a:r>
          </a:p>
          <a:p>
            <a:endParaRPr lang="en-US" sz="1800"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85800"/>
            <a:ext cx="10515600" cy="5791200"/>
          </a:xfrm>
        </p:spPr>
        <p:txBody>
          <a:bodyPr>
            <a:normAutofit lnSpcReduction="10000"/>
          </a:bodyPr>
          <a:lstStyle/>
          <a:p>
            <a:pPr>
              <a:buNone/>
            </a:pPr>
            <a:r>
              <a:rPr lang="en-US" sz="1800" dirty="0" smtClean="0"/>
              <a:t>f &lt;- </a:t>
            </a:r>
            <a:r>
              <a:rPr lang="en-US" sz="1800" dirty="0" err="1" smtClean="0"/>
              <a:t>data.frame</a:t>
            </a:r>
            <a:r>
              <a:rPr lang="en-US" sz="1800" dirty="0" smtClean="0"/>
              <a:t>(</a:t>
            </a:r>
            <a:r>
              <a:rPr lang="en-US" sz="1800" dirty="0" err="1" smtClean="0"/>
              <a:t>xtrain,ytrain</a:t>
            </a:r>
            <a:r>
              <a:rPr lang="en-US" sz="1800" dirty="0" smtClean="0"/>
              <a:t>)</a:t>
            </a:r>
            <a:endParaRPr lang="en-US" sz="1800" dirty="0" smtClean="0"/>
          </a:p>
          <a:p>
            <a:pPr>
              <a:buNone/>
            </a:pPr>
            <a:r>
              <a:rPr lang="en-US" sz="1800" dirty="0" smtClean="0"/>
              <a:t># </a:t>
            </a:r>
            <a:r>
              <a:rPr lang="en-US" sz="1800" dirty="0" smtClean="0"/>
              <a:t>Calculate the covariance matrices</a:t>
            </a:r>
          </a:p>
          <a:p>
            <a:pPr>
              <a:buNone/>
            </a:pPr>
            <a:r>
              <a:rPr lang="en-US" sz="1800" dirty="0" smtClean="0"/>
              <a:t># using the same </a:t>
            </a:r>
            <a:r>
              <a:rPr lang="en-US" sz="1800" dirty="0" err="1" smtClean="0"/>
              <a:t>x.star</a:t>
            </a:r>
            <a:r>
              <a:rPr lang="en-US" sz="1800" dirty="0" smtClean="0"/>
              <a:t> values as </a:t>
            </a:r>
            <a:r>
              <a:rPr lang="en-US" sz="1800" dirty="0" smtClean="0"/>
              <a:t>above</a:t>
            </a:r>
            <a:endParaRPr lang="en-US" sz="1800" dirty="0" smtClean="0"/>
          </a:p>
          <a:p>
            <a:pPr>
              <a:buNone/>
            </a:pPr>
            <a:r>
              <a:rPr lang="en-US" sz="1800" dirty="0" smtClean="0"/>
              <a:t>k1 &lt;- </a:t>
            </a:r>
            <a:r>
              <a:rPr lang="en-US" sz="1800" dirty="0" err="1" smtClean="0"/>
              <a:t>calcSigma</a:t>
            </a:r>
            <a:r>
              <a:rPr lang="en-US" sz="1800" dirty="0" smtClean="0"/>
              <a:t>(</a:t>
            </a:r>
            <a:r>
              <a:rPr lang="en-US" sz="1800" dirty="0" err="1" smtClean="0"/>
              <a:t>xtrain</a:t>
            </a:r>
            <a:r>
              <a:rPr lang="en-US" sz="1800" dirty="0" smtClean="0"/>
              <a:t>, </a:t>
            </a:r>
            <a:r>
              <a:rPr lang="en-US" sz="1800" dirty="0" err="1" smtClean="0"/>
              <a:t>xtrain</a:t>
            </a:r>
            <a:r>
              <a:rPr lang="en-US" sz="1800" dirty="0" smtClean="0"/>
              <a:t>)</a:t>
            </a:r>
          </a:p>
          <a:p>
            <a:pPr>
              <a:buNone/>
            </a:pPr>
            <a:r>
              <a:rPr lang="en-US" sz="1800" dirty="0" smtClean="0"/>
              <a:t>k3 &lt;- </a:t>
            </a:r>
            <a:r>
              <a:rPr lang="en-US" sz="1800" dirty="0" err="1" smtClean="0"/>
              <a:t>calcSigma</a:t>
            </a:r>
            <a:r>
              <a:rPr lang="en-US" sz="1800" dirty="0" smtClean="0"/>
              <a:t>(</a:t>
            </a:r>
            <a:r>
              <a:rPr lang="en-US" sz="1800" dirty="0" err="1" smtClean="0"/>
              <a:t>xtrain</a:t>
            </a:r>
            <a:r>
              <a:rPr lang="en-US" sz="1800" dirty="0" smtClean="0"/>
              <a:t>, </a:t>
            </a:r>
            <a:r>
              <a:rPr lang="en-US" sz="1800" dirty="0" err="1" smtClean="0"/>
              <a:t>x.star</a:t>
            </a:r>
            <a:r>
              <a:rPr lang="en-US" sz="1800" dirty="0" smtClean="0"/>
              <a:t>)</a:t>
            </a:r>
          </a:p>
          <a:p>
            <a:pPr>
              <a:buNone/>
            </a:pPr>
            <a:r>
              <a:rPr lang="en-US" sz="1800" dirty="0" smtClean="0"/>
              <a:t>k2 &lt;- </a:t>
            </a:r>
            <a:r>
              <a:rPr lang="en-US" sz="1800" dirty="0" err="1" smtClean="0"/>
              <a:t>calcSigma</a:t>
            </a:r>
            <a:r>
              <a:rPr lang="en-US" sz="1800" dirty="0" smtClean="0"/>
              <a:t>(</a:t>
            </a:r>
            <a:r>
              <a:rPr lang="en-US" sz="1800" dirty="0" err="1" smtClean="0"/>
              <a:t>x.star</a:t>
            </a:r>
            <a:r>
              <a:rPr lang="en-US" sz="1800" dirty="0" smtClean="0"/>
              <a:t>, </a:t>
            </a:r>
            <a:r>
              <a:rPr lang="en-US" sz="1800" dirty="0" err="1" smtClean="0"/>
              <a:t>xtrain</a:t>
            </a:r>
            <a:r>
              <a:rPr lang="en-US" sz="1800" dirty="0" smtClean="0"/>
              <a:t>)</a:t>
            </a:r>
          </a:p>
          <a:p>
            <a:pPr>
              <a:buNone/>
            </a:pPr>
            <a:r>
              <a:rPr lang="en-US" sz="1800" dirty="0" smtClean="0"/>
              <a:t>k4 &lt;- </a:t>
            </a:r>
            <a:r>
              <a:rPr lang="en-US" sz="1800" dirty="0" err="1" smtClean="0"/>
              <a:t>calcSigma</a:t>
            </a:r>
            <a:r>
              <a:rPr lang="en-US" sz="1800" dirty="0" smtClean="0"/>
              <a:t>(</a:t>
            </a:r>
            <a:r>
              <a:rPr lang="en-US" sz="1800" dirty="0" err="1" smtClean="0"/>
              <a:t>x.star</a:t>
            </a:r>
            <a:r>
              <a:rPr lang="en-US" sz="1800" dirty="0" smtClean="0"/>
              <a:t>, </a:t>
            </a:r>
            <a:r>
              <a:rPr lang="en-US" sz="1800" dirty="0" err="1" smtClean="0"/>
              <a:t>x.star</a:t>
            </a:r>
            <a:r>
              <a:rPr lang="en-US" sz="1800" dirty="0" smtClean="0"/>
              <a:t>)</a:t>
            </a:r>
            <a:endParaRPr lang="en-US" sz="1800" dirty="0" smtClean="0"/>
          </a:p>
          <a:p>
            <a:pPr>
              <a:buNone/>
            </a:pPr>
            <a:r>
              <a:rPr lang="en-US" sz="1800" dirty="0" err="1" smtClean="0"/>
              <a:t>sigma.n</a:t>
            </a:r>
            <a:r>
              <a:rPr lang="en-US" sz="1800" dirty="0" smtClean="0"/>
              <a:t> &lt;- </a:t>
            </a:r>
            <a:r>
              <a:rPr lang="en-US" sz="1800" dirty="0" smtClean="0"/>
              <a:t>0.1</a:t>
            </a:r>
            <a:endParaRPr lang="en-US" sz="1800" dirty="0" smtClean="0"/>
          </a:p>
          <a:p>
            <a:pPr>
              <a:buNone/>
            </a:pPr>
            <a:r>
              <a:rPr lang="en-US" sz="1800" dirty="0" smtClean="0"/>
              <a:t># Recalculate the mean and covariance functions</a:t>
            </a:r>
          </a:p>
          <a:p>
            <a:pPr>
              <a:buNone/>
            </a:pPr>
            <a:r>
              <a:rPr lang="en-US" sz="1800" dirty="0" err="1" smtClean="0"/>
              <a:t>f.bar.star</a:t>
            </a:r>
            <a:r>
              <a:rPr lang="en-US" sz="1800" dirty="0" smtClean="0"/>
              <a:t> &lt;- k2%*%solve(k1 + sigma.n^2*</a:t>
            </a:r>
            <a:r>
              <a:rPr lang="en-US" sz="1800" dirty="0" err="1" smtClean="0"/>
              <a:t>diag</a:t>
            </a:r>
            <a:r>
              <a:rPr lang="en-US" sz="1800" dirty="0" smtClean="0"/>
              <a:t>(1, </a:t>
            </a:r>
            <a:r>
              <a:rPr lang="en-US" sz="1800" dirty="0" err="1" smtClean="0"/>
              <a:t>ncol</a:t>
            </a:r>
            <a:r>
              <a:rPr lang="en-US" sz="1800" dirty="0" smtClean="0"/>
              <a:t>(k1)))%*%</a:t>
            </a:r>
            <a:r>
              <a:rPr lang="en-US" sz="1800" dirty="0" err="1" smtClean="0"/>
              <a:t>f$ytrain</a:t>
            </a:r>
            <a:endParaRPr lang="en-US" sz="1800" dirty="0" smtClean="0"/>
          </a:p>
          <a:p>
            <a:pPr>
              <a:buNone/>
            </a:pPr>
            <a:r>
              <a:rPr lang="en-US" sz="1800" dirty="0" err="1" smtClean="0"/>
              <a:t>cov.f.star</a:t>
            </a:r>
            <a:r>
              <a:rPr lang="en-US" sz="1800" dirty="0" smtClean="0"/>
              <a:t> &lt;- k4 - k2%*%solve(k1 + sigma.n^2*</a:t>
            </a:r>
            <a:r>
              <a:rPr lang="en-US" sz="1800" dirty="0" err="1" smtClean="0"/>
              <a:t>diag</a:t>
            </a:r>
            <a:r>
              <a:rPr lang="en-US" sz="1800" dirty="0" smtClean="0"/>
              <a:t>(1, </a:t>
            </a:r>
            <a:r>
              <a:rPr lang="en-US" sz="1800" dirty="0" err="1" smtClean="0"/>
              <a:t>ncol</a:t>
            </a:r>
            <a:r>
              <a:rPr lang="en-US" sz="1800" dirty="0" smtClean="0"/>
              <a:t>(k1)))%*%k3</a:t>
            </a:r>
          </a:p>
          <a:p>
            <a:pPr>
              <a:buNone/>
            </a:pPr>
            <a:r>
              <a:rPr lang="en-US" sz="1800" dirty="0" smtClean="0"/>
              <a:t># </a:t>
            </a:r>
            <a:r>
              <a:rPr lang="en-US" sz="1800" dirty="0" err="1" smtClean="0"/>
              <a:t>Recalulate</a:t>
            </a:r>
            <a:r>
              <a:rPr lang="en-US" sz="1800" dirty="0" smtClean="0"/>
              <a:t> the sample functions</a:t>
            </a:r>
          </a:p>
          <a:p>
            <a:pPr>
              <a:buNone/>
            </a:pPr>
            <a:r>
              <a:rPr lang="en-US" sz="1800" dirty="0" smtClean="0"/>
              <a:t>values &lt;- matrix(rep(0,length(</a:t>
            </a:r>
            <a:r>
              <a:rPr lang="en-US" sz="1800" dirty="0" err="1" smtClean="0"/>
              <a:t>x.star</a:t>
            </a:r>
            <a:r>
              <a:rPr lang="en-US" sz="1800" dirty="0" smtClean="0"/>
              <a:t>)*</a:t>
            </a:r>
            <a:r>
              <a:rPr lang="en-US" sz="1800" dirty="0" err="1" smtClean="0"/>
              <a:t>n.samples</a:t>
            </a:r>
            <a:r>
              <a:rPr lang="en-US" sz="1800" dirty="0" smtClean="0"/>
              <a:t>), </a:t>
            </a:r>
            <a:r>
              <a:rPr lang="en-US" sz="1800" dirty="0" err="1" smtClean="0"/>
              <a:t>ncol</a:t>
            </a:r>
            <a:r>
              <a:rPr lang="en-US" sz="1800" dirty="0" smtClean="0"/>
              <a:t>=</a:t>
            </a:r>
            <a:r>
              <a:rPr lang="en-US" sz="1800" dirty="0" err="1" smtClean="0"/>
              <a:t>n.samples</a:t>
            </a:r>
            <a:r>
              <a:rPr lang="en-US" sz="1800" dirty="0" smtClean="0"/>
              <a:t>)</a:t>
            </a:r>
          </a:p>
          <a:p>
            <a:pPr>
              <a:buNone/>
            </a:pPr>
            <a:r>
              <a:rPr lang="en-US" sz="1800" dirty="0" smtClean="0"/>
              <a:t>for (</a:t>
            </a:r>
            <a:r>
              <a:rPr lang="en-US" sz="1800" dirty="0" err="1" smtClean="0"/>
              <a:t>i</a:t>
            </a:r>
            <a:r>
              <a:rPr lang="en-US" sz="1800" dirty="0" smtClean="0"/>
              <a:t> in 1:n.samples) {</a:t>
            </a:r>
          </a:p>
          <a:p>
            <a:pPr>
              <a:buNone/>
            </a:pPr>
            <a:r>
              <a:rPr lang="en-US" sz="1800" dirty="0" smtClean="0"/>
              <a:t>  values[,</a:t>
            </a:r>
            <a:r>
              <a:rPr lang="en-US" sz="1800" dirty="0" err="1" smtClean="0"/>
              <a:t>i</a:t>
            </a:r>
            <a:r>
              <a:rPr lang="en-US" sz="1800" dirty="0" smtClean="0"/>
              <a:t>] &lt;- </a:t>
            </a:r>
            <a:r>
              <a:rPr lang="en-US" sz="1800" dirty="0" err="1" smtClean="0"/>
              <a:t>mvrnorm</a:t>
            </a:r>
            <a:r>
              <a:rPr lang="en-US" sz="1800" dirty="0" smtClean="0"/>
              <a:t>(1, </a:t>
            </a:r>
            <a:r>
              <a:rPr lang="en-US" sz="1800" dirty="0" err="1" smtClean="0"/>
              <a:t>f.bar.star</a:t>
            </a:r>
            <a:r>
              <a:rPr lang="en-US" sz="1800" dirty="0" smtClean="0"/>
              <a:t>, </a:t>
            </a:r>
            <a:r>
              <a:rPr lang="en-US" sz="1800" dirty="0" err="1" smtClean="0"/>
              <a:t>cov.f.star</a:t>
            </a:r>
            <a:r>
              <a:rPr lang="en-US" sz="1800" dirty="0" smtClean="0"/>
              <a:t>)</a:t>
            </a:r>
          </a:p>
          <a:p>
            <a:pPr>
              <a:buNone/>
            </a:pPr>
            <a:r>
              <a:rPr lang="en-US" sz="1800" dirty="0" smtClean="0"/>
              <a:t>}</a:t>
            </a:r>
          </a:p>
          <a:p>
            <a:endParaRPr lang="en-US" sz="1800"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838200"/>
            <a:ext cx="10515600" cy="5338763"/>
          </a:xfrm>
        </p:spPr>
        <p:txBody>
          <a:bodyPr>
            <a:normAutofit/>
          </a:bodyPr>
          <a:lstStyle/>
          <a:p>
            <a:pPr>
              <a:buNone/>
            </a:pPr>
            <a:r>
              <a:rPr lang="en-US" sz="1800" dirty="0" smtClean="0"/>
              <a:t>values &lt;- </a:t>
            </a:r>
            <a:r>
              <a:rPr lang="en-US" sz="1800" dirty="0" err="1" smtClean="0"/>
              <a:t>cbind</a:t>
            </a:r>
            <a:r>
              <a:rPr lang="en-US" sz="1800" dirty="0" smtClean="0"/>
              <a:t>(x=</a:t>
            </a:r>
            <a:r>
              <a:rPr lang="en-US" sz="1800" dirty="0" err="1" smtClean="0"/>
              <a:t>x.star,as.data.frame</a:t>
            </a:r>
            <a:r>
              <a:rPr lang="en-US" sz="1800" dirty="0" smtClean="0"/>
              <a:t>(values))</a:t>
            </a:r>
          </a:p>
          <a:p>
            <a:pPr>
              <a:buNone/>
            </a:pPr>
            <a:r>
              <a:rPr lang="en-US" sz="1800" dirty="0" smtClean="0"/>
              <a:t>values &lt;- melt(</a:t>
            </a:r>
            <a:r>
              <a:rPr lang="en-US" sz="1800" dirty="0" err="1" smtClean="0"/>
              <a:t>values,id</a:t>
            </a:r>
            <a:r>
              <a:rPr lang="en-US" sz="1800" dirty="0" smtClean="0"/>
              <a:t>="x")</a:t>
            </a:r>
          </a:p>
          <a:p>
            <a:endParaRPr lang="en-US" sz="1800" dirty="0" smtClean="0"/>
          </a:p>
          <a:p>
            <a:pPr>
              <a:buNone/>
            </a:pPr>
            <a:r>
              <a:rPr lang="en-US" sz="1800" dirty="0" smtClean="0"/>
              <a:t>graph &lt;- </a:t>
            </a:r>
            <a:r>
              <a:rPr lang="en-US" sz="1800" dirty="0" err="1" smtClean="0"/>
              <a:t>ggplot</a:t>
            </a:r>
            <a:r>
              <a:rPr lang="en-US" sz="1800" dirty="0" smtClean="0"/>
              <a:t>(values, </a:t>
            </a:r>
            <a:r>
              <a:rPr lang="en-US" sz="1800" dirty="0" err="1" smtClean="0"/>
              <a:t>aes</a:t>
            </a:r>
            <a:r>
              <a:rPr lang="en-US" sz="1800" dirty="0" smtClean="0"/>
              <a:t>(x=</a:t>
            </a:r>
            <a:r>
              <a:rPr lang="en-US" sz="1800" dirty="0" err="1" smtClean="0"/>
              <a:t>x,y</a:t>
            </a:r>
            <a:r>
              <a:rPr lang="en-US" sz="1800" dirty="0" smtClean="0"/>
              <a:t>=</a:t>
            </a:r>
            <a:r>
              <a:rPr lang="en-US" sz="1800" dirty="0" err="1" smtClean="0"/>
              <a:t>value,colour</a:t>
            </a:r>
            <a:r>
              <a:rPr lang="en-US" sz="1800" dirty="0" smtClean="0"/>
              <a:t>=</a:t>
            </a:r>
            <a:r>
              <a:rPr lang="en-US" sz="1800" dirty="0" err="1" smtClean="0"/>
              <a:t>variable,group</a:t>
            </a:r>
            <a:r>
              <a:rPr lang="en-US" sz="1800" dirty="0" smtClean="0"/>
              <a:t>=variable)) + </a:t>
            </a:r>
            <a:r>
              <a:rPr lang="en-US" sz="1800" dirty="0" err="1" smtClean="0"/>
              <a:t>geom_line</a:t>
            </a:r>
            <a:r>
              <a:rPr lang="en-US" sz="1800" dirty="0" smtClean="0"/>
              <a:t>()</a:t>
            </a:r>
          </a:p>
          <a:p>
            <a:endParaRPr lang="en-US" sz="1800"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prstGeom prst="rect">
            <a:avLst/>
          </a:prstGeom>
        </p:spPr>
        <p:txBody>
          <a:bodyPr/>
          <a:lstStyle/>
          <a:p>
            <a:r>
              <a:rPr>
                <a:latin typeface="Times New Roman"/>
                <a:ea typeface="Times New Roman"/>
                <a:cs typeface="Times New Roman"/>
                <a:sym typeface="Times New Roman"/>
              </a:rPr>
              <a:t>TEST</a:t>
            </a:r>
            <a:r>
              <a:t> </a:t>
            </a:r>
            <a:r>
              <a:rPr>
                <a:latin typeface="Times New Roman"/>
                <a:ea typeface="Times New Roman"/>
                <a:cs typeface="Times New Roman"/>
                <a:sym typeface="Times New Roman"/>
              </a:rPr>
              <a:t>RESULTS</a:t>
            </a:r>
          </a:p>
        </p:txBody>
      </p:sp>
      <p:sp>
        <p:nvSpPr>
          <p:cNvPr id="163" name="Shape 163"/>
          <p:cNvSpPr>
            <a:spLocks noGrp="1"/>
          </p:cNvSpPr>
          <p:nvPr>
            <p:ph type="body" idx="1"/>
          </p:nvPr>
        </p:nvSpPr>
        <p:spPr>
          <a:xfrm>
            <a:off x="838200" y="1825625"/>
            <a:ext cx="6019800" cy="4351338"/>
          </a:xfrm>
          <a:prstGeom prst="rect">
            <a:avLst/>
          </a:prstGeom>
        </p:spPr>
        <p:txBody>
          <a:bodyPr>
            <a:normAutofit/>
          </a:bodyPr>
          <a:lstStyle/>
          <a:p>
            <a:pPr marL="240631" indent="-240631" defTabSz="457200">
              <a:lnSpc>
                <a:spcPct val="150000"/>
              </a:lnSpc>
              <a:spcBef>
                <a:spcPts val="1200"/>
              </a:spcBef>
              <a:buFontTx/>
              <a:defRPr>
                <a:latin typeface="Times New Roman"/>
                <a:ea typeface="Times New Roman"/>
                <a:cs typeface="Times New Roman"/>
                <a:sym typeface="Times New Roman"/>
              </a:defRPr>
            </a:pPr>
            <a:r>
              <a:rPr lang="en-US" sz="2000" dirty="0" smtClean="0">
                <a:latin typeface="Times New Roman" pitchFamily="18" charset="0"/>
                <a:cs typeface="Times New Roman" pitchFamily="18" charset="0"/>
              </a:rPr>
              <a:t>These three lines are the samples of </a:t>
            </a:r>
            <a:r>
              <a:rPr lang="en-US" sz="2000" dirty="0" err="1" smtClean="0">
                <a:latin typeface="Times New Roman" pitchFamily="18" charset="0"/>
                <a:cs typeface="Times New Roman" pitchFamily="18" charset="0"/>
              </a:rPr>
              <a:t>gaussian</a:t>
            </a:r>
            <a:r>
              <a:rPr lang="en-US" sz="2000" dirty="0" smtClean="0">
                <a:latin typeface="Times New Roman" pitchFamily="18" charset="0"/>
                <a:cs typeface="Times New Roman" pitchFamily="18" charset="0"/>
              </a:rPr>
              <a:t> process </a:t>
            </a:r>
            <a:r>
              <a:rPr lang="en-US" sz="2000" dirty="0" err="1" smtClean="0">
                <a:latin typeface="Times New Roman" pitchFamily="18" charset="0"/>
                <a:cs typeface="Times New Roman" pitchFamily="18" charset="0"/>
              </a:rPr>
              <a:t>i.e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gaussian</a:t>
            </a:r>
            <a:r>
              <a:rPr lang="en-US" sz="2000" dirty="0" smtClean="0">
                <a:latin typeface="Times New Roman" pitchFamily="18" charset="0"/>
                <a:cs typeface="Times New Roman" pitchFamily="18" charset="0"/>
              </a:rPr>
              <a:t> functions . These functions are plotted using </a:t>
            </a:r>
            <a:r>
              <a:rPr lang="en-US" sz="2000"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 function in the </a:t>
            </a:r>
            <a:r>
              <a:rPr lang="en-US" sz="2000"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 package. This is the graph generated before the actual training of the data is done.</a:t>
            </a:r>
          </a:p>
          <a:p>
            <a:pPr marL="240631" indent="-240631" defTabSz="457200">
              <a:lnSpc>
                <a:spcPct val="150000"/>
              </a:lnSpc>
              <a:spcBef>
                <a:spcPts val="1200"/>
              </a:spcBef>
              <a:buFontTx/>
              <a:defRPr>
                <a:latin typeface="Times New Roman"/>
                <a:ea typeface="Times New Roman"/>
                <a:cs typeface="Times New Roman"/>
                <a:sym typeface="Times New Roman"/>
              </a:defRPr>
            </a:pPr>
            <a:r>
              <a:rPr lang="en-US" sz="2000" dirty="0" smtClean="0">
                <a:latin typeface="Times New Roman" pitchFamily="18" charset="0"/>
                <a:cs typeface="Times New Roman" pitchFamily="18" charset="0"/>
              </a:rPr>
              <a:t>Now, we should build a model by using </a:t>
            </a:r>
            <a:r>
              <a:rPr lang="en-US" sz="2000" dirty="0" err="1" smtClean="0">
                <a:latin typeface="Times New Roman" pitchFamily="18" charset="0"/>
                <a:cs typeface="Times New Roman" pitchFamily="18" charset="0"/>
              </a:rPr>
              <a:t>gaussian</a:t>
            </a:r>
            <a:r>
              <a:rPr lang="en-US" sz="2000" dirty="0" smtClean="0">
                <a:latin typeface="Times New Roman" pitchFamily="18" charset="0"/>
                <a:cs typeface="Times New Roman" pitchFamily="18" charset="0"/>
              </a:rPr>
              <a:t> functions</a:t>
            </a:r>
          </a:p>
        </p:txBody>
      </p:sp>
      <p:pic>
        <p:nvPicPr>
          <p:cNvPr id="1027" name="Picture 3" descr="E:\last\Screen Shot 2016-10-24 at 2.00.40 PM.png"/>
          <p:cNvPicPr>
            <a:picLocks noChangeAspect="1" noChangeArrowheads="1"/>
          </p:cNvPicPr>
          <p:nvPr/>
        </p:nvPicPr>
        <p:blipFill>
          <a:blip r:embed="rId2"/>
          <a:srcRect/>
          <a:stretch>
            <a:fillRect/>
          </a:stretch>
        </p:blipFill>
        <p:spPr bwMode="auto">
          <a:xfrm>
            <a:off x="7162800" y="1828800"/>
            <a:ext cx="4419600" cy="4110389"/>
          </a:xfrm>
          <a:prstGeom prst="rect">
            <a:avLst/>
          </a:prstGeom>
          <a:noFill/>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6248400" cy="3660775"/>
          </a:xfrm>
        </p:spPr>
        <p:txBody>
          <a:bodyPr>
            <a:normAutofit/>
          </a:bodyPr>
          <a:lstStyle/>
          <a:p>
            <a:r>
              <a:rPr lang="en-US" sz="2400" dirty="0" smtClean="0">
                <a:latin typeface="Times New Roman" pitchFamily="18" charset="0"/>
                <a:cs typeface="Times New Roman" pitchFamily="18" charset="0"/>
              </a:rPr>
              <a:t>After training the data using the </a:t>
            </a:r>
            <a:r>
              <a:rPr lang="en-US" sz="2400" dirty="0" err="1" smtClean="0">
                <a:latin typeface="Times New Roman" pitchFamily="18" charset="0"/>
                <a:cs typeface="Times New Roman" pitchFamily="18" charset="0"/>
              </a:rPr>
              <a:t>gaussian</a:t>
            </a:r>
            <a:r>
              <a:rPr lang="en-US" sz="2400" dirty="0" smtClean="0">
                <a:latin typeface="Times New Roman" pitchFamily="18" charset="0"/>
                <a:cs typeface="Times New Roman" pitchFamily="18" charset="0"/>
              </a:rPr>
              <a:t> process the graph that is generated is shown here.</a:t>
            </a:r>
          </a:p>
          <a:p>
            <a:r>
              <a:rPr lang="en-US" sz="2400" dirty="0" smtClean="0">
                <a:latin typeface="Times New Roman" pitchFamily="18" charset="0"/>
                <a:cs typeface="Times New Roman" pitchFamily="18" charset="0"/>
              </a:rPr>
              <a:t>This graph is plotted with x -coordinate  as year and y-coordinate as property tax (pt).</a:t>
            </a:r>
          </a:p>
          <a:p>
            <a:r>
              <a:rPr lang="en-US" sz="2400" dirty="0" smtClean="0">
                <a:latin typeface="Times New Roman" pitchFamily="18" charset="0"/>
                <a:cs typeface="Times New Roman" pitchFamily="18" charset="0"/>
              </a:rPr>
              <a:t>The prediction value for our test data is given by the mean of the </a:t>
            </a:r>
            <a:r>
              <a:rPr lang="en-US" sz="2400" dirty="0" err="1" smtClean="0">
                <a:latin typeface="Times New Roman" pitchFamily="18" charset="0"/>
                <a:cs typeface="Times New Roman" pitchFamily="18" charset="0"/>
              </a:rPr>
              <a:t>gaussian</a:t>
            </a:r>
            <a:r>
              <a:rPr lang="en-US" sz="2400" dirty="0" smtClean="0">
                <a:latin typeface="Times New Roman" pitchFamily="18" charset="0"/>
                <a:cs typeface="Times New Roman" pitchFamily="18" charset="0"/>
              </a:rPr>
              <a:t> function which is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f.bar.star</a:t>
            </a:r>
            <a:r>
              <a:rPr lang="en-US" sz="2400" dirty="0" smtClean="0">
                <a:latin typeface="Times New Roman" pitchFamily="18" charset="0"/>
                <a:cs typeface="Times New Roman" pitchFamily="18" charset="0"/>
              </a:rPr>
              <a:t> in the above code.</a:t>
            </a:r>
            <a:endParaRPr lang="en-US" sz="2400" dirty="0">
              <a:latin typeface="Times New Roman" pitchFamily="18" charset="0"/>
              <a:cs typeface="Times New Roman" pitchFamily="18" charset="0"/>
            </a:endParaRPr>
          </a:p>
        </p:txBody>
      </p:sp>
      <p:pic>
        <p:nvPicPr>
          <p:cNvPr id="4" name="Picture 2" descr="E:\last\Rplot.png"/>
          <p:cNvPicPr>
            <a:picLocks noChangeAspect="1" noChangeArrowheads="1"/>
          </p:cNvPicPr>
          <p:nvPr/>
        </p:nvPicPr>
        <p:blipFill>
          <a:blip r:embed="rId2"/>
          <a:srcRect/>
          <a:stretch>
            <a:fillRect/>
          </a:stretch>
        </p:blipFill>
        <p:spPr bwMode="auto">
          <a:xfrm>
            <a:off x="7239000" y="1828800"/>
            <a:ext cx="4629150" cy="3876675"/>
          </a:xfrm>
          <a:prstGeom prst="rect">
            <a:avLst/>
          </a:prstGeom>
          <a:noFill/>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6629400" cy="3962400"/>
          </a:xfrm>
        </p:spPr>
        <p:txBody>
          <a:bodyPr>
            <a:normAutofit/>
          </a:bodyPr>
          <a:lstStyle/>
          <a:p>
            <a:r>
              <a:rPr lang="en-US" sz="2400" dirty="0" smtClean="0">
                <a:latin typeface="Times New Roman" pitchFamily="18" charset="0"/>
                <a:cs typeface="Times New Roman" pitchFamily="18" charset="0"/>
              </a:rPr>
              <a:t>The predicted value for CA- state for the year 2013 is -1.08.</a:t>
            </a:r>
          </a:p>
          <a:p>
            <a:r>
              <a:rPr lang="en-US" sz="2400" dirty="0" smtClean="0">
                <a:latin typeface="Times New Roman" pitchFamily="18" charset="0"/>
                <a:cs typeface="Times New Roman" pitchFamily="18" charset="0"/>
              </a:rPr>
              <a:t>The predicted value for AR- state for the year 2013 is  1.572</a:t>
            </a:r>
          </a:p>
          <a:p>
            <a:r>
              <a:rPr lang="en-US" sz="2400" dirty="0" smtClean="0">
                <a:latin typeface="Times New Roman" pitchFamily="18" charset="0"/>
                <a:cs typeface="Times New Roman" pitchFamily="18" charset="0"/>
              </a:rPr>
              <a:t>The observed values for the above states for the year 2013 are -1.14 &amp; 1.54</a:t>
            </a:r>
          </a:p>
          <a:p>
            <a:r>
              <a:rPr lang="en-US" sz="2400" dirty="0" smtClean="0">
                <a:latin typeface="Times New Roman" pitchFamily="18" charset="0"/>
                <a:cs typeface="Times New Roman" pitchFamily="18" charset="0"/>
              </a:rPr>
              <a:t>The performance of the model is given by NRMSE function which gives error rate in the predicted values .</a:t>
            </a:r>
          </a:p>
        </p:txBody>
      </p:sp>
      <p:pic>
        <p:nvPicPr>
          <p:cNvPr id="2050" name="Picture 2" descr="E:\last\Screen Shot 2016-10-27 at 1.29.41 PM.png"/>
          <p:cNvPicPr>
            <a:picLocks noChangeAspect="1" noChangeArrowheads="1"/>
          </p:cNvPicPr>
          <p:nvPr/>
        </p:nvPicPr>
        <p:blipFill>
          <a:blip r:embed="rId2"/>
          <a:srcRect/>
          <a:stretch>
            <a:fillRect/>
          </a:stretch>
        </p:blipFill>
        <p:spPr bwMode="auto">
          <a:xfrm>
            <a:off x="7972869" y="2133600"/>
            <a:ext cx="4219131" cy="1568450"/>
          </a:xfrm>
          <a:prstGeom prst="rect">
            <a:avLst/>
          </a:prstGeom>
          <a:noFill/>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REFERENCES</a:t>
            </a:r>
          </a:p>
        </p:txBody>
      </p:sp>
      <p:sp>
        <p:nvSpPr>
          <p:cNvPr id="166" name="Shape 166"/>
          <p:cNvSpPr>
            <a:spLocks noGrp="1"/>
          </p:cNvSpPr>
          <p:nvPr>
            <p:ph type="body" idx="1"/>
          </p:nvPr>
        </p:nvSpPr>
        <p:spPr>
          <a:prstGeom prst="rect">
            <a:avLst/>
          </a:prstGeom>
        </p:spPr>
        <p:txBody>
          <a:bodyPr>
            <a:noAutofit/>
          </a:bodyPr>
          <a:lstStyle/>
          <a:p>
            <a:pPr>
              <a:buNone/>
            </a:pPr>
            <a:r>
              <a:rPr lang="en-US" sz="2000" dirty="0" smtClean="0">
                <a:latin typeface="Times New Roman" pitchFamily="18" charset="0"/>
                <a:cs typeface="Times New Roman" pitchFamily="18" charset="0"/>
              </a:rPr>
              <a:t>[1]</a:t>
            </a:r>
            <a:r>
              <a:rPr lang="en-US" sz="2000" dirty="0" err="1" smtClean="0">
                <a:latin typeface="Times New Roman" pitchFamily="18" charset="0"/>
                <a:cs typeface="Times New Roman" pitchFamily="18" charset="0"/>
              </a:rPr>
              <a:t>Raghavendra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Kune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Pramod</a:t>
            </a:r>
            <a:r>
              <a:rPr lang="en-US" sz="2000" dirty="0" smtClean="0">
                <a:latin typeface="Times New Roman" pitchFamily="18" charset="0"/>
                <a:cs typeface="Times New Roman" pitchFamily="18" charset="0"/>
              </a:rPr>
              <a:t> Kumar </a:t>
            </a:r>
            <a:r>
              <a:rPr lang="en-US" sz="2000" dirty="0" err="1" smtClean="0">
                <a:latin typeface="Times New Roman" pitchFamily="18" charset="0"/>
                <a:cs typeface="Times New Roman" pitchFamily="18" charset="0"/>
              </a:rPr>
              <a:t>Konugurthi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Arun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Agarwal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Raghavendra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Chillarige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Rajkumar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Buyya</a:t>
            </a:r>
            <a:r>
              <a:rPr lang="en-US" sz="2000" dirty="0" smtClean="0">
                <a:latin typeface="Times New Roman" pitchFamily="18" charset="0"/>
                <a:cs typeface="Times New Roman" pitchFamily="18" charset="0"/>
              </a:rPr>
              <a:t>, The Anatomy of Big Data Computing, journal of Software—Practice &amp; Experience, john </a:t>
            </a:r>
            <a:r>
              <a:rPr lang="en-US" sz="2000" dirty="0" err="1" smtClean="0">
                <a:latin typeface="Times New Roman" pitchFamily="18" charset="0"/>
                <a:cs typeface="Times New Roman" pitchFamily="18" charset="0"/>
              </a:rPr>
              <a:t>wiley</a:t>
            </a:r>
            <a:r>
              <a:rPr lang="en-US" sz="2000" dirty="0" smtClean="0">
                <a:latin typeface="Times New Roman" pitchFamily="18" charset="0"/>
                <a:cs typeface="Times New Roman" pitchFamily="18" charset="0"/>
              </a:rPr>
              <a:t> publishers 2016</a:t>
            </a:r>
          </a:p>
          <a:p>
            <a:pPr>
              <a:buNone/>
            </a:pPr>
            <a:r>
              <a:rPr lang="en-US" sz="2000" dirty="0" smtClean="0">
                <a:latin typeface="Times New Roman" pitchFamily="18" charset="0"/>
                <a:cs typeface="Times New Roman" pitchFamily="18" charset="0"/>
              </a:rPr>
              <a:t>[2]Dr. Thomas Packard, “ SACHS Literature Review: Predictive Analytics in Human Services” , February 2016.</a:t>
            </a:r>
          </a:p>
          <a:p>
            <a:pPr>
              <a:buNone/>
            </a:pPr>
            <a:r>
              <a:rPr lang="en-US" sz="2000" dirty="0" smtClean="0">
                <a:latin typeface="Times New Roman" pitchFamily="18" charset="0"/>
                <a:cs typeface="Times New Roman" pitchFamily="18" charset="0"/>
              </a:rPr>
              <a:t>[3]Michael Osborne, “Gaussian Processes for Prediction Technical Report” , October 4, 2007</a:t>
            </a:r>
          </a:p>
          <a:p>
            <a:pPr>
              <a:buNone/>
            </a:pPr>
            <a:r>
              <a:rPr lang="en-US" sz="2000" dirty="0" smtClean="0">
                <a:latin typeface="Times New Roman" pitchFamily="18" charset="0"/>
                <a:cs typeface="Times New Roman" pitchFamily="18" charset="0"/>
              </a:rPr>
              <a:t>[4]</a:t>
            </a:r>
            <a:r>
              <a:rPr lang="en-US" sz="2000" dirty="0" err="1" smtClean="0">
                <a:latin typeface="Times New Roman" pitchFamily="18" charset="0"/>
                <a:cs typeface="Times New Roman" pitchFamily="18" charset="0"/>
              </a:rPr>
              <a:t>Gustau</a:t>
            </a:r>
            <a:r>
              <a:rPr lang="en-US" sz="2000" dirty="0" smtClean="0">
                <a:latin typeface="Times New Roman" pitchFamily="18" charset="0"/>
                <a:cs typeface="Times New Roman" pitchFamily="18" charset="0"/>
              </a:rPr>
              <a:t> Camps-</a:t>
            </a:r>
            <a:r>
              <a:rPr lang="en-US" sz="2000" dirty="0" err="1" smtClean="0">
                <a:latin typeface="Times New Roman" pitchFamily="18" charset="0"/>
                <a:cs typeface="Times New Roman" pitchFamily="18" charset="0"/>
              </a:rPr>
              <a:t>Valls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Jochem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Verrelst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Jordi</a:t>
            </a:r>
            <a:r>
              <a:rPr lang="en-US" sz="2000" dirty="0" smtClean="0">
                <a:latin typeface="Times New Roman" pitchFamily="18" charset="0"/>
                <a:cs typeface="Times New Roman" pitchFamily="18" charset="0"/>
              </a:rPr>
              <a:t> Munoz-Mari, Valero </a:t>
            </a:r>
            <a:r>
              <a:rPr lang="en-US" sz="2000" dirty="0" err="1" smtClean="0">
                <a:latin typeface="Times New Roman" pitchFamily="18" charset="0"/>
                <a:cs typeface="Times New Roman" pitchFamily="18" charset="0"/>
              </a:rPr>
              <a:t>Laparra</a:t>
            </a:r>
            <a:r>
              <a:rPr lang="en-US" sz="2000" dirty="0" smtClean="0">
                <a:latin typeface="Times New Roman" pitchFamily="18" charset="0"/>
                <a:cs typeface="Times New Roman" pitchFamily="18" charset="0"/>
              </a:rPr>
              <a:t>, Fernando Mateo-Jimenez, and Jose Gomez-Dan, “A Survey on Gaussian Processes for Earth- Observation Data Analysis” IEEE </a:t>
            </a:r>
            <a:r>
              <a:rPr lang="en-US" sz="2000" dirty="0" err="1" smtClean="0">
                <a:latin typeface="Times New Roman" pitchFamily="18" charset="0"/>
                <a:cs typeface="Times New Roman" pitchFamily="18" charset="0"/>
              </a:rPr>
              <a:t>Geoscience</a:t>
            </a:r>
            <a:r>
              <a:rPr lang="en-US" sz="2000" dirty="0" smtClean="0">
                <a:latin typeface="Times New Roman" pitchFamily="18" charset="0"/>
                <a:cs typeface="Times New Roman" pitchFamily="18" charset="0"/>
              </a:rPr>
              <a:t> and remote sensing magazine, Image licensed by Ingram publishing, JUNE 2016 </a:t>
            </a:r>
          </a:p>
          <a:p>
            <a:pPr>
              <a:buNone/>
            </a:pPr>
            <a:r>
              <a:rPr lang="en-US" sz="2000" dirty="0" smtClean="0">
                <a:latin typeface="Times New Roman" pitchFamily="18" charset="0"/>
                <a:cs typeface="Times New Roman" pitchFamily="18" charset="0"/>
              </a:rPr>
              <a:t>[5]C. E. Rasmussen &amp; C. K. I. Williams, Gaussian Processes for Machine Learning, the MIT Press, 2006, ISBN 026218253X.</a:t>
            </a:r>
            <a:r>
              <a:rPr lang="en-US" sz="2000" baseline="30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2006 Massachusetts Institute of Technology. </a:t>
            </a:r>
            <a:br>
              <a:rPr lang="en-US" sz="2000" dirty="0" smtClean="0">
                <a:latin typeface="Times New Roman" pitchFamily="18" charset="0"/>
                <a:cs typeface="Times New Roman" pitchFamily="18" charset="0"/>
              </a:rPr>
            </a:br>
            <a:endParaRPr sz="2000">
              <a:latin typeface="Times New Roman" pitchFamily="18" charset="0"/>
              <a:cs typeface="Times New Roman" pitchFamily="18"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body" idx="1"/>
          </p:nvPr>
        </p:nvSpPr>
        <p:spPr>
          <a:prstGeom prst="rect">
            <a:avLst/>
          </a:prstGeom>
        </p:spPr>
        <p:txBody>
          <a:bodyPr/>
          <a:lstStyle/>
          <a:p>
            <a:pPr marL="0" indent="0" algn="ctr">
              <a:buSzTx/>
              <a:buFontTx/>
              <a:buNone/>
            </a:pPr>
            <a:endParaRPr/>
          </a:p>
          <a:p>
            <a:pPr marL="0" indent="0" algn="ctr">
              <a:buSzTx/>
              <a:buFontTx/>
              <a:buNone/>
            </a:pPr>
            <a:endParaRPr/>
          </a:p>
          <a:p>
            <a:pPr marL="0" indent="0" algn="ctr">
              <a:buSzTx/>
              <a:buFontTx/>
              <a:buNone/>
              <a:defRPr sz="4000">
                <a:latin typeface="Times New Roman"/>
                <a:ea typeface="Times New Roman"/>
                <a:cs typeface="Times New Roman"/>
                <a:sym typeface="Times New Roman"/>
              </a:defRPr>
            </a:pPr>
            <a:r>
              <a:t>THANK YOU</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rPr>
                <a:latin typeface="Times New Roman" pitchFamily="18" charset="0"/>
                <a:cs typeface="Times New Roman" pitchFamily="18" charset="0"/>
              </a:rPr>
              <a:t>ABSTRACT</a:t>
            </a:r>
          </a:p>
        </p:txBody>
      </p:sp>
      <p:sp>
        <p:nvSpPr>
          <p:cNvPr id="120" name="Shape 120"/>
          <p:cNvSpPr>
            <a:spLocks noGrp="1"/>
          </p:cNvSpPr>
          <p:nvPr>
            <p:ph type="body" idx="1"/>
          </p:nvPr>
        </p:nvSpPr>
        <p:spPr>
          <a:prstGeom prst="rect">
            <a:avLst/>
          </a:prstGeom>
        </p:spPr>
        <p:txBody>
          <a:bodyPr/>
          <a:lstStyle/>
          <a:p>
            <a:pPr>
              <a:defRPr sz="2400">
                <a:latin typeface="Times New Roman"/>
                <a:ea typeface="Times New Roman"/>
                <a:cs typeface="Times New Roman"/>
                <a:sym typeface="Times New Roman"/>
              </a:defRPr>
            </a:pPr>
            <a:r>
              <a:rPr>
                <a:latin typeface="Times New Roman" pitchFamily="18" charset="0"/>
                <a:cs typeface="Times New Roman" pitchFamily="18" charset="0"/>
              </a:rPr>
              <a:t>Predictive analytics is an area of data mining that deals with extracting information. The use of predictive analytics in government is presently less common but using it one can explore how tax administrations could make use of data mining to enhance tax compliance among the taxpayers and predict future tax of the government based on past observations. This predictive analysis is done using R Programming Language. In this project, Gaussian process Regression is used to predict the future values based on past observations from Income tax data set of the Government.</a:t>
            </a:r>
          </a:p>
          <a:p>
            <a:pPr>
              <a:defRPr sz="2400" b="1">
                <a:latin typeface="Times New Roman"/>
                <a:ea typeface="Times New Roman"/>
                <a:cs typeface="Times New Roman"/>
                <a:sym typeface="Times New Roman"/>
              </a:defRPr>
            </a:pPr>
            <a:r>
              <a:rPr>
                <a:latin typeface="Times New Roman" pitchFamily="18" charset="0"/>
                <a:cs typeface="Times New Roman" pitchFamily="18" charset="0"/>
              </a:rPr>
              <a:t>Keywords:</a:t>
            </a:r>
            <a:r>
              <a:rPr b="0">
                <a:latin typeface="Times New Roman" pitchFamily="18" charset="0"/>
                <a:cs typeface="Times New Roman" pitchFamily="18" charset="0"/>
              </a:rPr>
              <a:t> Predictive Analytics, Regression, Gaussian process, Data Mining, R language, Tax Administration, Government. </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rPr>
                <a:latin typeface="Times New Roman" pitchFamily="18" charset="0"/>
                <a:cs typeface="Times New Roman" pitchFamily="18" charset="0"/>
              </a:rPr>
              <a:t>PROBLEM STATEMENT</a:t>
            </a:r>
          </a:p>
        </p:txBody>
      </p:sp>
      <p:sp>
        <p:nvSpPr>
          <p:cNvPr id="123" name="Shape 123"/>
          <p:cNvSpPr>
            <a:spLocks noGrp="1"/>
          </p:cNvSpPr>
          <p:nvPr>
            <p:ph type="body" idx="1"/>
          </p:nvPr>
        </p:nvSpPr>
        <p:spPr>
          <a:xfrm>
            <a:off x="838198" y="1825625"/>
            <a:ext cx="10971729" cy="4240325"/>
          </a:xfrm>
          <a:prstGeom prst="rect">
            <a:avLst/>
          </a:prstGeom>
        </p:spPr>
        <p:txBody>
          <a:bodyPr/>
          <a:lstStyle/>
          <a:p>
            <a:pPr>
              <a:defRPr>
                <a:latin typeface="Times New Roman"/>
                <a:ea typeface="Times New Roman"/>
                <a:cs typeface="Times New Roman"/>
                <a:sym typeface="Times New Roman"/>
              </a:defRPr>
            </a:pPr>
            <a:r>
              <a:rPr>
                <a:latin typeface="Times New Roman" pitchFamily="18" charset="0"/>
                <a:cs typeface="Times New Roman" pitchFamily="18" charset="0"/>
              </a:rPr>
              <a:t>The main objective of this project is to build a model that predicts the future tax values based on the historical dataset using Gaussian process in R programming.</a:t>
            </a:r>
          </a:p>
          <a:p>
            <a:pPr>
              <a:defRPr>
                <a:latin typeface="Times New Roman"/>
                <a:ea typeface="Times New Roman"/>
                <a:cs typeface="Times New Roman"/>
                <a:sym typeface="Times New Roman"/>
              </a:defRPr>
            </a:pPr>
            <a:r>
              <a:rPr>
                <a:latin typeface="Times New Roman" pitchFamily="18" charset="0"/>
                <a:cs typeface="Times New Roman" pitchFamily="18" charset="0"/>
              </a:rPr>
              <a:t>By predicting the values in advance it is possible to forecast trends, determine statistical probabilities and to act upon fraud if detected.</a:t>
            </a:r>
          </a:p>
          <a:p>
            <a:pPr>
              <a:defRPr>
                <a:latin typeface="Times New Roman"/>
                <a:ea typeface="Times New Roman"/>
                <a:cs typeface="Times New Roman"/>
                <a:sym typeface="Times New Roman"/>
              </a:defRPr>
            </a:pPr>
            <a:r>
              <a:rPr>
                <a:latin typeface="Times New Roman" pitchFamily="18" charset="0"/>
                <a:cs typeface="Times New Roman" pitchFamily="18" charset="0"/>
              </a:rPr>
              <a:t>Performance of the classifier is measured using Normalised Root Mean Square Error (NRMSE) and Coefficient of Determination (COD)</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rPr>
                <a:latin typeface="Times New Roman" pitchFamily="18" charset="0"/>
                <a:cs typeface="Times New Roman" pitchFamily="18" charset="0"/>
              </a:rPr>
              <a:t>LITERATURE REVIEW</a:t>
            </a:r>
          </a:p>
        </p:txBody>
      </p:sp>
      <p:sp>
        <p:nvSpPr>
          <p:cNvPr id="126" name="Shape 126"/>
          <p:cNvSpPr>
            <a:spLocks noGrp="1"/>
          </p:cNvSpPr>
          <p:nvPr>
            <p:ph type="body" idx="1"/>
          </p:nvPr>
        </p:nvSpPr>
        <p:spPr>
          <a:prstGeom prst="rect">
            <a:avLst/>
          </a:prstGeom>
        </p:spPr>
        <p:txBody>
          <a:bodyPr/>
          <a:lstStyle/>
          <a:p>
            <a:pPr>
              <a:defRPr>
                <a:latin typeface="Times New Roman"/>
                <a:ea typeface="Times New Roman"/>
                <a:cs typeface="Times New Roman"/>
                <a:sym typeface="Times New Roman"/>
              </a:defRPr>
            </a:pPr>
            <a:r>
              <a:rPr>
                <a:latin typeface="Times New Roman" pitchFamily="18" charset="0"/>
                <a:cs typeface="Times New Roman" pitchFamily="18" charset="0"/>
              </a:rPr>
              <a:t>The subject of “Big Data” is receiving increasing attention in many fields. Common examples include Amazon and Netflix, which use past data on customers to predict future choices.</a:t>
            </a:r>
          </a:p>
          <a:p>
            <a:pPr>
              <a:defRPr>
                <a:latin typeface="Times New Roman"/>
                <a:ea typeface="Times New Roman"/>
                <a:cs typeface="Times New Roman"/>
                <a:sym typeface="Times New Roman"/>
              </a:defRPr>
            </a:pPr>
            <a:r>
              <a:rPr>
                <a:latin typeface="Times New Roman" pitchFamily="18" charset="0"/>
                <a:cs typeface="Times New Roman" pitchFamily="18" charset="0"/>
              </a:rPr>
              <a:t>A subfield of Big Data, predictive analytics (PA), including a subarea known as predictive risk modeling (PRM), has been applied in many areas. </a:t>
            </a:r>
          </a:p>
          <a:p>
            <a:pPr>
              <a:defRPr>
                <a:latin typeface="Times New Roman"/>
                <a:ea typeface="Times New Roman"/>
                <a:cs typeface="Times New Roman"/>
                <a:sym typeface="Times New Roman"/>
              </a:defRPr>
            </a:pPr>
            <a:r>
              <a:rPr>
                <a:latin typeface="Times New Roman" pitchFamily="18" charset="0"/>
                <a:cs typeface="Times New Roman" pitchFamily="18" charset="0"/>
              </a:rPr>
              <a:t>Predictive models typically analyse current and historical data to produce easily understood metrics and predictive capabilities.</a:t>
            </a:r>
          </a:p>
          <a:p>
            <a:pPr>
              <a:defRPr>
                <a:latin typeface="Times New Roman"/>
                <a:ea typeface="Times New Roman"/>
                <a:cs typeface="Times New Roman"/>
                <a:sym typeface="Times New Roman"/>
              </a:defRPr>
            </a:pPr>
            <a:r>
              <a:rPr>
                <a:latin typeface="Times New Roman" pitchFamily="18" charset="0"/>
                <a:cs typeface="Times New Roman" pitchFamily="18" charset="0"/>
              </a:rPr>
              <a:t>Predictive Analytics—What happens next?</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t>Cont’d</a:t>
            </a:r>
          </a:p>
        </p:txBody>
      </p:sp>
      <p:sp>
        <p:nvSpPr>
          <p:cNvPr id="129" name="Shape 129"/>
          <p:cNvSpPr>
            <a:spLocks noGrp="1"/>
          </p:cNvSpPr>
          <p:nvPr>
            <p:ph type="body" idx="1"/>
          </p:nvPr>
        </p:nvSpPr>
        <p:spPr>
          <a:prstGeom prst="rect">
            <a:avLst/>
          </a:prstGeom>
        </p:spPr>
        <p:txBody>
          <a:bodyPr/>
          <a:lstStyle/>
          <a:p>
            <a:pPr>
              <a:defRPr>
                <a:latin typeface="Times New Roman"/>
                <a:ea typeface="Times New Roman"/>
                <a:cs typeface="Times New Roman"/>
                <a:sym typeface="Times New Roman"/>
              </a:defRPr>
            </a:pPr>
            <a:r>
              <a:t>Gaussian processes are traditionally used for regression on fixed data sets, to produce a single fixed set of predictions.</a:t>
            </a:r>
          </a:p>
          <a:p>
            <a:pPr>
              <a:defRPr>
                <a:latin typeface="Times New Roman"/>
                <a:ea typeface="Times New Roman"/>
                <a:cs typeface="Times New Roman"/>
                <a:sym typeface="Times New Roman"/>
              </a:defRPr>
            </a:pPr>
            <a:r>
              <a:t>A Gaussian process is associated with a collection of random variables that produces a pool of functions relevant for prediction. In other words, Gaussian process is a distribution over functions.</a:t>
            </a:r>
          </a:p>
          <a:p>
            <a:pPr>
              <a:defRPr>
                <a:latin typeface="Times New Roman"/>
                <a:ea typeface="Times New Roman"/>
                <a:cs typeface="Times New Roman"/>
                <a:sym typeface="Times New Roman"/>
              </a:defRPr>
            </a:pPr>
            <a:r>
              <a:t>Bayes’ rule allows us to update our probabilities in the light of new information. </a:t>
            </a:r>
          </a:p>
          <a:p>
            <a:pPr>
              <a:defRPr>
                <a:latin typeface="Times New Roman"/>
                <a:ea typeface="Times New Roman"/>
                <a:cs typeface="Times New Roman"/>
                <a:sym typeface="Times New Roman"/>
              </a:defRPr>
            </a:pPr>
            <a:r>
              <a:t>Bayes’ Theorem hence provides a canonical rule for how any agent should reason on the basis of what information it has.</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p:nvPr>
        </p:nvSpPr>
        <p:spPr>
          <a:prstGeom prst="rect">
            <a:avLst/>
          </a:prstGeom>
        </p:spPr>
        <p:txBody>
          <a:bodyPr/>
          <a:lstStyle>
            <a:lvl1pPr>
              <a:defRPr>
                <a:latin typeface="Times New Roman"/>
                <a:ea typeface="Times New Roman"/>
                <a:cs typeface="Times New Roman"/>
                <a:sym typeface="Times New Roman"/>
              </a:defRPr>
            </a:lvl1pPr>
          </a:lstStyle>
          <a:p>
            <a:r>
              <a:rPr dirty="0"/>
              <a:t>DATASET</a:t>
            </a:r>
          </a:p>
        </p:txBody>
      </p:sp>
      <p:pic>
        <p:nvPicPr>
          <p:cNvPr id="132" name="image1.png"/>
          <p:cNvPicPr>
            <a:picLocks noChangeAspect="1"/>
          </p:cNvPicPr>
          <p:nvPr/>
        </p:nvPicPr>
        <p:blipFill>
          <a:blip r:embed="rId2">
            <a:extLst/>
          </a:blip>
          <a:stretch>
            <a:fillRect/>
          </a:stretch>
        </p:blipFill>
        <p:spPr>
          <a:xfrm>
            <a:off x="1970647" y="1825625"/>
            <a:ext cx="8250705" cy="4351338"/>
          </a:xfrm>
          <a:prstGeom prst="rect">
            <a:avLst/>
          </a:prstGeom>
          <a:ln w="12700">
            <a:miter lim="400000"/>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body" idx="4294967295"/>
          </p:nvPr>
        </p:nvSpPr>
        <p:spPr>
          <a:xfrm>
            <a:off x="389965" y="965012"/>
            <a:ext cx="11137206" cy="5597154"/>
          </a:xfrm>
          <a:prstGeom prst="rect">
            <a:avLst/>
          </a:prstGeom>
        </p:spPr>
        <p:txBody>
          <a:bodyPr/>
          <a:lstStyle/>
          <a:p>
            <a:pPr>
              <a:defRPr>
                <a:latin typeface="Times New Roman"/>
                <a:ea typeface="Times New Roman"/>
                <a:cs typeface="Times New Roman"/>
                <a:sym typeface="Times New Roman"/>
              </a:defRPr>
            </a:pPr>
            <a:r>
              <a:rPr dirty="0"/>
              <a:t>This data set contains tax values of 51 states in US for the past 72 years starting from 1942 to 2014. This dataset contains 31 different taxes.</a:t>
            </a:r>
          </a:p>
          <a:p>
            <a:pPr>
              <a:defRPr>
                <a:latin typeface="Times New Roman"/>
                <a:ea typeface="Times New Roman"/>
                <a:cs typeface="Times New Roman"/>
                <a:sym typeface="Times New Roman"/>
              </a:defRPr>
            </a:pPr>
            <a:r>
              <a:rPr dirty="0"/>
              <a:t>We took this dataset from the following link :	 </a:t>
            </a:r>
          </a:p>
          <a:p>
            <a:pPr marL="0" indent="0">
              <a:buSzTx/>
              <a:buNone/>
              <a:defRPr sz="2000" u="sng">
                <a:latin typeface="Times New Roman"/>
                <a:ea typeface="Times New Roman"/>
                <a:cs typeface="Times New Roman"/>
                <a:sym typeface="Times New Roman"/>
              </a:defRPr>
            </a:pPr>
            <a:r>
              <a:rPr dirty="0">
                <a:solidFill>
                  <a:srgbClr val="0563C1"/>
                </a:solidFill>
                <a:uFill>
                  <a:solidFill>
                    <a:srgbClr val="0563C1"/>
                  </a:solidFill>
                </a:uFill>
                <a:hlinkClick r:id="rId2"/>
              </a:rPr>
              <a:t>http://www.census.gov/govs/statetax/historical_data.html.</a:t>
            </a:r>
          </a:p>
          <a:p>
            <a:pPr marL="0" indent="0">
              <a:buSzTx/>
              <a:buNone/>
              <a:defRPr sz="2000">
                <a:latin typeface="Times New Roman"/>
                <a:ea typeface="Times New Roman"/>
                <a:cs typeface="Times New Roman"/>
                <a:sym typeface="Times New Roman"/>
              </a:defRPr>
            </a:pPr>
            <a:endParaRPr dirty="0">
              <a:solidFill>
                <a:srgbClr val="0563C1"/>
              </a:solidFill>
              <a:uFill>
                <a:solidFill>
                  <a:srgbClr val="0563C1"/>
                </a:solidFill>
              </a:uFill>
              <a:hlinkClick r:id="rId2"/>
            </a:endParaRPr>
          </a:p>
          <a:p>
            <a:pPr>
              <a:lnSpc>
                <a:spcPct val="70000"/>
              </a:lnSpc>
              <a:defRPr>
                <a:latin typeface="Times New Roman"/>
                <a:ea typeface="Times New Roman"/>
                <a:cs typeface="Times New Roman"/>
                <a:sym typeface="Times New Roman"/>
              </a:defRPr>
            </a:pPr>
            <a:r>
              <a:rPr dirty="0"/>
              <a:t>Now to build a predictive model we have taken </a:t>
            </a:r>
          </a:p>
          <a:p>
            <a:pPr marL="0" indent="0">
              <a:lnSpc>
                <a:spcPct val="70000"/>
              </a:lnSpc>
              <a:buSzTx/>
              <a:buNone/>
              <a:defRPr>
                <a:latin typeface="Times New Roman"/>
                <a:ea typeface="Times New Roman"/>
                <a:cs typeface="Times New Roman"/>
                <a:sym typeface="Times New Roman"/>
              </a:defRPr>
            </a:pPr>
            <a:r>
              <a:rPr dirty="0"/>
              <a:t>  a single tax value for a single state over the past</a:t>
            </a:r>
          </a:p>
          <a:p>
            <a:pPr marL="0" indent="0">
              <a:lnSpc>
                <a:spcPct val="70000"/>
              </a:lnSpc>
              <a:buSzTx/>
              <a:buNone/>
              <a:defRPr>
                <a:latin typeface="Times New Roman"/>
                <a:ea typeface="Times New Roman"/>
                <a:cs typeface="Times New Roman"/>
                <a:sym typeface="Times New Roman"/>
              </a:defRPr>
            </a:pPr>
            <a:r>
              <a:rPr dirty="0"/>
              <a:t>  20 years.</a:t>
            </a:r>
          </a:p>
          <a:p>
            <a:pPr marL="0" indent="0">
              <a:buSzTx/>
              <a:buNone/>
              <a:defRPr>
                <a:latin typeface="Times New Roman"/>
                <a:ea typeface="Times New Roman"/>
                <a:cs typeface="Times New Roman"/>
                <a:sym typeface="Times New Roman"/>
              </a:defRPr>
            </a:pPr>
            <a:endParaRPr dirty="0"/>
          </a:p>
          <a:p>
            <a:pPr marL="0" indent="0">
              <a:buSzTx/>
              <a:buNone/>
              <a:defRPr>
                <a:latin typeface="Times New Roman"/>
                <a:ea typeface="Times New Roman"/>
                <a:cs typeface="Times New Roman"/>
                <a:sym typeface="Times New Roman"/>
              </a:defRPr>
            </a:pPr>
            <a:r>
              <a:rPr dirty="0"/>
              <a:t>	</a:t>
            </a:r>
          </a:p>
        </p:txBody>
      </p:sp>
      <p:pic>
        <p:nvPicPr>
          <p:cNvPr id="135" name="image2.png"/>
          <p:cNvPicPr>
            <a:picLocks noChangeAspect="1"/>
          </p:cNvPicPr>
          <p:nvPr/>
        </p:nvPicPr>
        <p:blipFill>
          <a:blip r:embed="rId3">
            <a:extLst/>
          </a:blip>
          <a:stretch>
            <a:fillRect/>
          </a:stretch>
        </p:blipFill>
        <p:spPr>
          <a:xfrm>
            <a:off x="7414779" y="2345110"/>
            <a:ext cx="3515218" cy="4001060"/>
          </a:xfrm>
          <a:prstGeom prst="rect">
            <a:avLst/>
          </a:prstGeom>
          <a:ln w="12700">
            <a:miter lim="400000"/>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prstGeom prst="rect">
            <a:avLst/>
          </a:prstGeom>
          <a:noFill/>
          <a:ln>
            <a:noFill/>
          </a:ln>
        </p:spPr>
        <p:txBody>
          <a:bodyPr lIns="45700" tIns="45700" rIns="45700" bIns="45700" anchor="ctr" anchorCtr="0">
            <a:normAutofit/>
          </a:bodyPr>
          <a:lstStyle/>
          <a:p>
            <a:pPr marL="0" lvl="0" indent="0" algn="l" rtl="0">
              <a:lnSpc>
                <a:spcPct val="90000"/>
              </a:lnSpc>
              <a:spcBef>
                <a:spcPts val="0"/>
              </a:spcBef>
              <a:spcAft>
                <a:spcPts val="0"/>
              </a:spcAft>
              <a:buClr>
                <a:srgbClr val="000000"/>
              </a:buClr>
              <a:buSzPct val="25000"/>
              <a:buFont typeface="Times New Roman"/>
              <a:buNone/>
            </a:pPr>
            <a:r>
              <a:rPr lang="en-US" dirty="0">
                <a:latin typeface="Times New Roman"/>
                <a:ea typeface="Times New Roman"/>
                <a:cs typeface="Times New Roman"/>
                <a:sym typeface="Times New Roman"/>
              </a:rPr>
              <a:t>LIFE CYCLE</a:t>
            </a:r>
          </a:p>
        </p:txBody>
      </p:sp>
      <p:sp>
        <p:nvSpPr>
          <p:cNvPr id="4" name="Text Placeholder 3"/>
          <p:cNvSpPr>
            <a:spLocks noGrp="1"/>
          </p:cNvSpPr>
          <p:nvPr>
            <p:ph type="body" idx="1"/>
          </p:nvPr>
        </p:nvSpPr>
        <p:spPr>
          <a:xfrm>
            <a:off x="838200" y="1524001"/>
            <a:ext cx="6019800" cy="4343400"/>
          </a:xfrm>
        </p:spPr>
        <p:txBody>
          <a:bodyPr>
            <a:normAutofit/>
          </a:bodyPr>
          <a:lstStyle/>
          <a:p>
            <a:pPr>
              <a:lnSpc>
                <a:spcPct val="100000"/>
              </a:lnSpc>
              <a:buNone/>
            </a:pPr>
            <a:r>
              <a:rPr lang="en-US" sz="2400" b="1" dirty="0" smtClean="0">
                <a:latin typeface="Times New Roman" pitchFamily="18" charset="0"/>
                <a:cs typeface="Times New Roman" pitchFamily="18" charset="0"/>
              </a:rPr>
              <a:t> CRISP-DM</a:t>
            </a:r>
            <a:r>
              <a:rPr lang="en-US" sz="2400" dirty="0" smtClean="0">
                <a:latin typeface="Times New Roman" pitchFamily="18" charset="0"/>
                <a:cs typeface="Times New Roman" pitchFamily="18" charset="0"/>
              </a:rPr>
              <a:t> :</a:t>
            </a:r>
          </a:p>
          <a:p>
            <a:pPr>
              <a:lnSpc>
                <a:spcPct val="100000"/>
              </a:lnSpc>
              <a:buNone/>
            </a:pPr>
            <a:r>
              <a:rPr lang="en-US" sz="2400" dirty="0" smtClean="0">
                <a:latin typeface="Times New Roman" pitchFamily="18" charset="0"/>
                <a:cs typeface="Times New Roman" pitchFamily="18" charset="0"/>
              </a:rPr>
              <a:t>   Cross </a:t>
            </a:r>
            <a:r>
              <a:rPr lang="en-US" sz="2400" dirty="0" smtClean="0">
                <a:latin typeface="Times New Roman" pitchFamily="18" charset="0"/>
                <a:cs typeface="Times New Roman" pitchFamily="18" charset="0"/>
              </a:rPr>
              <a:t>Industry Standard Process for </a:t>
            </a:r>
            <a:r>
              <a:rPr lang="en-US" sz="2400" dirty="0" smtClean="0">
                <a:latin typeface="Times New Roman" pitchFamily="18" charset="0"/>
                <a:cs typeface="Times New Roman" pitchFamily="18" charset="0"/>
              </a:rPr>
              <a:t>Data Mining</a:t>
            </a:r>
            <a:r>
              <a:rPr lang="en-US" sz="2400" dirty="0" smtClean="0">
                <a:latin typeface="Times New Roman" pitchFamily="18" charset="0"/>
                <a:cs typeface="Times New Roman" pitchFamily="18" charset="0"/>
              </a:rPr>
              <a:t>, commonly known by its acronym </a:t>
            </a:r>
            <a:r>
              <a:rPr lang="en-US" sz="2400" dirty="0" smtClean="0">
                <a:latin typeface="Times New Roman" pitchFamily="18" charset="0"/>
                <a:cs typeface="Times New Roman" pitchFamily="18" charset="0"/>
              </a:rPr>
              <a:t>CRISP-DM</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was a</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data mining</a:t>
            </a:r>
            <a:r>
              <a:rPr lang="en-US" sz="2400" dirty="0" smtClean="0">
                <a:latin typeface="Times New Roman" pitchFamily="18" charset="0"/>
                <a:cs typeface="Times New Roman" pitchFamily="18" charset="0"/>
              </a:rPr>
              <a:t> process model that describes commonly used approaches that data mining experts use to tackle problems. </a:t>
            </a:r>
            <a:endParaRPr lang="en-US" sz="2400" dirty="0">
              <a:latin typeface="Times New Roman" pitchFamily="18" charset="0"/>
              <a:cs typeface="Times New Roman" pitchFamily="18" charset="0"/>
            </a:endParaRPr>
          </a:p>
        </p:txBody>
      </p:sp>
      <p:pic>
        <p:nvPicPr>
          <p:cNvPr id="1026" name="Picture 2" descr="C:\Users\mtech\Desktop\CRISP-DM_Process_Diagram.png"/>
          <p:cNvPicPr>
            <a:picLocks noChangeAspect="1" noChangeArrowheads="1"/>
          </p:cNvPicPr>
          <p:nvPr/>
        </p:nvPicPr>
        <p:blipFill>
          <a:blip r:embed="rId2"/>
          <a:srcRect/>
          <a:stretch>
            <a:fillRect/>
          </a:stretch>
        </p:blipFill>
        <p:spPr bwMode="auto">
          <a:xfrm>
            <a:off x="7315200" y="990600"/>
            <a:ext cx="4571487" cy="457919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TotalTime>
  <Words>1980</Words>
  <PresentationFormat>Custom</PresentationFormat>
  <Paragraphs>215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PREDICTIVE ANALYTICS USING GAUSSIAN PROCESS </vt:lpstr>
      <vt:lpstr>TABLE OF CONTENTS</vt:lpstr>
      <vt:lpstr>ABSTRACT</vt:lpstr>
      <vt:lpstr>PROBLEM STATEMENT</vt:lpstr>
      <vt:lpstr>LITERATURE REVIEW</vt:lpstr>
      <vt:lpstr>Cont’d</vt:lpstr>
      <vt:lpstr>DATASET</vt:lpstr>
      <vt:lpstr>Slide 8</vt:lpstr>
      <vt:lpstr>LIFE CYCLE</vt:lpstr>
      <vt:lpstr>UML DIAGRAM</vt:lpstr>
      <vt:lpstr>METHODOLOGY</vt:lpstr>
      <vt:lpstr>Slide 12</vt:lpstr>
      <vt:lpstr>IMPLEMENTATION</vt:lpstr>
      <vt:lpstr>Cont’d</vt:lpstr>
      <vt:lpstr>Cont’d</vt:lpstr>
      <vt:lpstr>Cont’d</vt:lpstr>
      <vt:lpstr>Cont’d</vt:lpstr>
      <vt:lpstr>Cont’d</vt:lpstr>
      <vt:lpstr>Slide 19</vt:lpstr>
      <vt:lpstr>Slide 20</vt:lpstr>
      <vt:lpstr>Slide 21</vt:lpstr>
      <vt:lpstr>Slide 22</vt:lpstr>
      <vt:lpstr>Slide 23</vt:lpstr>
      <vt:lpstr>Slide 24</vt:lpstr>
      <vt:lpstr>TEST RESULTS</vt:lpstr>
      <vt:lpstr>Slide 26</vt:lpstr>
      <vt:lpstr>Slide 27</vt:lpstr>
      <vt:lpstr>REFERENCES</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USING GAUSSIAN PROCESS </dc:title>
  <cp:lastModifiedBy>mtech</cp:lastModifiedBy>
  <cp:revision>38</cp:revision>
  <dcterms:modified xsi:type="dcterms:W3CDTF">2016-10-27T08:57:45Z</dcterms:modified>
</cp:coreProperties>
</file>