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71" r:id="rId3"/>
    <p:sldId id="257" r:id="rId4"/>
    <p:sldId id="258" r:id="rId5"/>
    <p:sldId id="273" r:id="rId6"/>
    <p:sldId id="259" r:id="rId7"/>
    <p:sldId id="260" r:id="rId8"/>
    <p:sldId id="261" r:id="rId9"/>
    <p:sldId id="263" r:id="rId10"/>
    <p:sldId id="275" r:id="rId11"/>
    <p:sldId id="274" r:id="rId12"/>
    <p:sldId id="268" r:id="rId13"/>
    <p:sldId id="27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 xmlns:p14="http://schemas.microsoft.com/office/powerpoint/2010/main" val="131973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34562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226781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70377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188917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3172332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229829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52893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52483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406872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203715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pPr lvl="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44175" y="124700"/>
            <a:ext cx="8124900" cy="2754300"/>
          </a:xfrm>
          <a:prstGeom prst="rect">
            <a:avLst/>
          </a:prstGeom>
        </p:spPr>
        <p:txBody>
          <a:bodyPr lIns="91425" tIns="91425" rIns="91425" bIns="91425" anchor="ctr" anchorCtr="0">
            <a:noAutofit/>
          </a:bodyPr>
          <a:lstStyle/>
          <a:p>
            <a:pPr lvl="0" algn="ctr">
              <a:spcBef>
                <a:spcPts val="0"/>
              </a:spcBef>
              <a:buNone/>
            </a:pPr>
            <a:r>
              <a:rPr lang="en" b="1" dirty="0">
                <a:solidFill>
                  <a:srgbClr val="000000"/>
                </a:solidFill>
                <a:latin typeface="Times New Roman"/>
                <a:ea typeface="Times New Roman"/>
                <a:cs typeface="Times New Roman"/>
                <a:sym typeface="Times New Roman"/>
              </a:rPr>
              <a:t>PREDICTIVE</a:t>
            </a:r>
          </a:p>
          <a:p>
            <a:pPr lvl="0" algn="ctr" rtl="0">
              <a:spcBef>
                <a:spcPts val="0"/>
              </a:spcBef>
              <a:buNone/>
            </a:pPr>
            <a:r>
              <a:rPr lang="en" b="1" dirty="0">
                <a:solidFill>
                  <a:srgbClr val="000000"/>
                </a:solidFill>
                <a:latin typeface="Times New Roman"/>
                <a:ea typeface="Times New Roman"/>
                <a:cs typeface="Times New Roman"/>
                <a:sym typeface="Times New Roman"/>
              </a:rPr>
              <a:t>ANALYTICS USING </a:t>
            </a:r>
            <a:r>
              <a:rPr lang="en" b="1" dirty="0" smtClean="0">
                <a:solidFill>
                  <a:srgbClr val="000000"/>
                </a:solidFill>
                <a:latin typeface="Times New Roman"/>
                <a:ea typeface="Times New Roman"/>
                <a:cs typeface="Times New Roman"/>
                <a:sym typeface="Times New Roman"/>
              </a:rPr>
              <a:t/>
            </a:r>
            <a:br>
              <a:rPr lang="en" b="1" dirty="0" smtClean="0">
                <a:solidFill>
                  <a:srgbClr val="000000"/>
                </a:solidFill>
                <a:latin typeface="Times New Roman"/>
                <a:ea typeface="Times New Roman"/>
                <a:cs typeface="Times New Roman"/>
                <a:sym typeface="Times New Roman"/>
              </a:rPr>
            </a:br>
            <a:r>
              <a:rPr lang="en" b="1" dirty="0" smtClean="0">
                <a:solidFill>
                  <a:srgbClr val="000000"/>
                </a:solidFill>
                <a:latin typeface="Times New Roman"/>
                <a:ea typeface="Times New Roman"/>
                <a:cs typeface="Times New Roman"/>
                <a:sym typeface="Times New Roman"/>
              </a:rPr>
              <a:t> R PROGRAMMING</a:t>
            </a:r>
            <a:endParaRPr lang="en" b="1" dirty="0">
              <a:solidFill>
                <a:srgbClr val="000000"/>
              </a:solidFill>
              <a:latin typeface="Times New Roman"/>
              <a:ea typeface="Times New Roman"/>
              <a:cs typeface="Times New Roman"/>
              <a:sym typeface="Times New Roman"/>
            </a:endParaRPr>
          </a:p>
        </p:txBody>
      </p:sp>
      <p:pic>
        <p:nvPicPr>
          <p:cNvPr id="55" name="Shape 55"/>
          <p:cNvPicPr preferRelativeResize="0"/>
          <p:nvPr/>
        </p:nvPicPr>
        <p:blipFill>
          <a:blip r:embed="rId3">
            <a:alphaModFix/>
          </a:blip>
          <a:stretch>
            <a:fillRect/>
          </a:stretch>
        </p:blipFill>
        <p:spPr>
          <a:xfrm>
            <a:off x="444162" y="2725375"/>
            <a:ext cx="2752725" cy="800100"/>
          </a:xfrm>
          <a:prstGeom prst="rect">
            <a:avLst/>
          </a:prstGeom>
          <a:noFill/>
          <a:ln>
            <a:noFill/>
          </a:ln>
        </p:spPr>
      </p:pic>
      <p:pic>
        <p:nvPicPr>
          <p:cNvPr id="56" name="Shape 56"/>
          <p:cNvPicPr preferRelativeResize="0"/>
          <p:nvPr/>
        </p:nvPicPr>
        <p:blipFill>
          <a:blip r:embed="rId4">
            <a:alphaModFix/>
          </a:blip>
          <a:stretch>
            <a:fillRect/>
          </a:stretch>
        </p:blipFill>
        <p:spPr>
          <a:xfrm>
            <a:off x="5606787" y="2725362"/>
            <a:ext cx="2962275" cy="22574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Feature Engineering Techniques</a:t>
            </a:r>
            <a:endParaRPr lang="en-US" b="1" dirty="0">
              <a:latin typeface="Times New Roman" pitchFamily="18" charset="0"/>
              <a:cs typeface="Times New Roman" pitchFamily="18" charset="0"/>
            </a:endParaRPr>
          </a:p>
        </p:txBody>
      </p:sp>
      <p:sp>
        <p:nvSpPr>
          <p:cNvPr id="4" name="Text Placeholder 3"/>
          <p:cNvSpPr>
            <a:spLocks noGrp="1"/>
          </p:cNvSpPr>
          <p:nvPr>
            <p:ph type="body" idx="1"/>
          </p:nvPr>
        </p:nvSpPr>
        <p:spPr>
          <a:xfrm>
            <a:off x="311700" y="1152475"/>
            <a:ext cx="8520600" cy="3324276"/>
          </a:xfrm>
        </p:spPr>
        <p:txBody>
          <a:bodyPr/>
          <a:lstStyle/>
          <a:p>
            <a:pPr>
              <a:buFont typeface="Arial" pitchFamily="34" charset="0"/>
              <a:buChar char="•"/>
            </a:pPr>
            <a:r>
              <a:rPr lang="en-US" dirty="0" smtClean="0">
                <a:solidFill>
                  <a:schemeClr val="tx1"/>
                </a:solidFill>
                <a:latin typeface="Times New Roman" pitchFamily="18" charset="0"/>
                <a:cs typeface="Times New Roman" pitchFamily="18" charset="0"/>
              </a:rPr>
              <a:t>As the dataset contains more number of attributes, it will be very complex to build and train the model.</a:t>
            </a:r>
          </a:p>
          <a:p>
            <a:pPr>
              <a:buFont typeface="Arial" pitchFamily="34" charset="0"/>
              <a:buChar char="•"/>
            </a:pPr>
            <a:r>
              <a:rPr lang="en-US" dirty="0" smtClean="0">
                <a:solidFill>
                  <a:schemeClr val="tx1"/>
                </a:solidFill>
                <a:latin typeface="Times New Roman" pitchFamily="18" charset="0"/>
                <a:cs typeface="Times New Roman" pitchFamily="18" charset="0"/>
              </a:rPr>
              <a:t>So, we use feature engineering techniques to select the best attributes that are enough to train the model and is called attribute selection.</a:t>
            </a:r>
          </a:p>
          <a:p>
            <a:pPr>
              <a:buFont typeface="Arial" pitchFamily="34" charset="0"/>
              <a:buChar char="•"/>
            </a:pPr>
            <a:r>
              <a:rPr lang="en-US" dirty="0" smtClean="0">
                <a:solidFill>
                  <a:schemeClr val="tx1"/>
                </a:solidFill>
                <a:latin typeface="Times New Roman" pitchFamily="18" charset="0"/>
                <a:cs typeface="Times New Roman" pitchFamily="18" charset="0"/>
              </a:rPr>
              <a:t>Feature Engineering method called “Recursive Feature Elimination” will be used to eliminate the unnecessary attributes by using “Random Forest” algorithm in every iteration.</a:t>
            </a:r>
            <a:endParaRPr lang="en-US" dirty="0" smtClean="0">
              <a:solidFill>
                <a:schemeClr val="tx1"/>
              </a:solidFill>
              <a:latin typeface="Times New Roman" pitchFamily="18" charset="0"/>
              <a:cs typeface="Times New Roman" pitchFamily="18" charset="0"/>
            </a:endParaRPr>
          </a:p>
          <a:p>
            <a:pPr>
              <a:buFont typeface="Arial" pitchFamily="34" charset="0"/>
              <a:buChar char="•"/>
            </a:pPr>
            <a:r>
              <a:rPr lang="en-US" dirty="0" smtClean="0">
                <a:solidFill>
                  <a:schemeClr val="tx1"/>
                </a:solidFill>
                <a:latin typeface="Times New Roman" pitchFamily="18" charset="0"/>
                <a:cs typeface="Times New Roman" pitchFamily="18" charset="0"/>
              </a:rPr>
              <a:t>Finally, the output of the attribute selection will be used to train the predictive model.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Performance Measures</a:t>
            </a:r>
            <a:endParaRPr lang="en-US" b="1"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pPr>
              <a:buFont typeface="Arial" pitchFamily="34" charset="0"/>
              <a:buChar cha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Normalized Root Mean Square Error (NRMSE)</a:t>
            </a:r>
          </a:p>
          <a:p>
            <a:r>
              <a:rPr lang="en-US" dirty="0" smtClean="0">
                <a:solidFill>
                  <a:schemeClr val="tx1"/>
                </a:solidFill>
                <a:latin typeface="Times New Roman" pitchFamily="18" charset="0"/>
                <a:cs typeface="Times New Roman" pitchFamily="18" charset="0"/>
              </a:rPr>
              <a:t>	NRMSE is a frequently used measure of the differences between values 	predicted by a model or an estimator and the values actually observed.</a:t>
            </a:r>
          </a:p>
          <a:p>
            <a:pPr>
              <a:buFont typeface="Arial" pitchFamily="34" charset="0"/>
              <a:buChar char="•"/>
            </a:pPr>
            <a:r>
              <a:rPr lang="en-US" b="1" dirty="0" smtClean="0">
                <a:solidFill>
                  <a:schemeClr val="tx1"/>
                </a:solidFill>
                <a:latin typeface="Times New Roman" pitchFamily="18" charset="0"/>
                <a:cs typeface="Times New Roman" pitchFamily="18" charset="0"/>
              </a:rPr>
              <a:t>Coefficient of Determination (COD) </a:t>
            </a:r>
          </a:p>
          <a:p>
            <a:r>
              <a:rPr lang="en-US" dirty="0" smtClean="0">
                <a:solidFill>
                  <a:schemeClr val="tx1"/>
                </a:solidFill>
                <a:latin typeface="Times New Roman" pitchFamily="18" charset="0"/>
                <a:cs typeface="Times New Roman" pitchFamily="18" charset="0"/>
              </a:rPr>
              <a:t>	The coefficient of determination (R</a:t>
            </a:r>
            <a:r>
              <a:rPr lang="en-US" baseline="30000" dirty="0" smtClean="0">
                <a:solidFill>
                  <a:schemeClr val="tx1"/>
                </a:solidFill>
                <a:latin typeface="Times New Roman" pitchFamily="18" charset="0"/>
                <a:cs typeface="Times New Roman" pitchFamily="18" charset="0"/>
              </a:rPr>
              <a:t>2</a:t>
            </a:r>
            <a:r>
              <a:rPr lang="en-US" dirty="0" smtClean="0">
                <a:solidFill>
                  <a:schemeClr val="tx1"/>
                </a:solidFill>
                <a:latin typeface="Times New Roman" pitchFamily="18" charset="0"/>
                <a:cs typeface="Times New Roman" pitchFamily="18" charset="0"/>
              </a:rPr>
              <a:t>) is a measure of the proportion of variance 	of a predicted outcome. With a value of 0 to 1, the coefficient of determination is 	calculated as the square of the correlation coefficient (R) between the sample 	and predicted data. </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50775" y="238250"/>
            <a:ext cx="8124900" cy="668100"/>
          </a:xfrm>
          <a:prstGeom prst="rect">
            <a:avLst/>
          </a:prstGeom>
        </p:spPr>
        <p:txBody>
          <a:bodyPr lIns="91425" tIns="91425" rIns="91425" bIns="91425" anchor="ctr" anchorCtr="0">
            <a:noAutofit/>
          </a:bodyPr>
          <a:lstStyle/>
          <a:p>
            <a:pPr lvl="0" algn="l">
              <a:spcBef>
                <a:spcPts val="0"/>
              </a:spcBef>
              <a:buNone/>
            </a:pPr>
            <a:r>
              <a:rPr lang="en" sz="3000" b="1">
                <a:solidFill>
                  <a:srgbClr val="000000"/>
                </a:solidFill>
                <a:latin typeface="Times New Roman"/>
                <a:ea typeface="Times New Roman"/>
                <a:cs typeface="Times New Roman"/>
                <a:sym typeface="Times New Roman"/>
              </a:rPr>
              <a:t>TIME SPAN OF THE PROJECT</a:t>
            </a:r>
          </a:p>
        </p:txBody>
      </p:sp>
      <p:graphicFrame>
        <p:nvGraphicFramePr>
          <p:cNvPr id="4" name="Table 3"/>
          <p:cNvGraphicFramePr>
            <a:graphicFrameLocks noGrp="1"/>
          </p:cNvGraphicFramePr>
          <p:nvPr>
            <p:extLst>
              <p:ext uri="{D42A27DB-BD31-4B8C-83A1-F6EECF244321}">
                <p14:modId xmlns="" xmlns:p14="http://schemas.microsoft.com/office/powerpoint/2010/main" val="2395427605"/>
              </p:ext>
            </p:extLst>
          </p:nvPr>
        </p:nvGraphicFramePr>
        <p:xfrm>
          <a:off x="762000" y="1047750"/>
          <a:ext cx="7848600" cy="3474720"/>
        </p:xfrm>
        <a:graphic>
          <a:graphicData uri="http://schemas.openxmlformats.org/drawingml/2006/table">
            <a:tbl>
              <a:tblPr firstRow="1" bandRow="1">
                <a:tableStyleId>{5940675A-B579-460E-94D1-54222C63F5DA}</a:tableStyleId>
              </a:tblPr>
              <a:tblGrid>
                <a:gridCol w="2616200"/>
                <a:gridCol w="2616200"/>
                <a:gridCol w="2616200"/>
              </a:tblGrid>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itchFamily="18" charset="0"/>
                          <a:cs typeface="Times New Roman" pitchFamily="18" charset="0"/>
                        </a:rPr>
                        <a:t>Module</a:t>
                      </a:r>
                    </a:p>
                    <a:p>
                      <a:endParaRPr 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itchFamily="18" charset="0"/>
                          <a:cs typeface="Times New Roman" pitchFamily="18" charset="0"/>
                        </a:rPr>
                        <a:t>Description</a:t>
                      </a:r>
                    </a:p>
                  </a:txBody>
                  <a:tcPr/>
                </a:tc>
                <a:tc>
                  <a:txBody>
                    <a:bodyPr/>
                    <a:lstStyle/>
                    <a:p>
                      <a:r>
                        <a:rPr lang="en-US" sz="2000" b="1" dirty="0" smtClean="0">
                          <a:latin typeface="Times New Roman" pitchFamily="18" charset="0"/>
                          <a:cs typeface="Times New Roman" pitchFamily="18" charset="0"/>
                        </a:rPr>
                        <a:t>Timeframe</a:t>
                      </a:r>
                      <a:r>
                        <a:rPr lang="en-US" sz="2000" b="1" baseline="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(upto)</a:t>
                      </a:r>
                    </a:p>
                  </a:txBody>
                  <a:tcPr/>
                </a:tc>
              </a:tr>
              <a:tr h="579120">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Requirement Gathering,</a:t>
                      </a:r>
                    </a:p>
                    <a:p>
                      <a:pPr algn="just"/>
                      <a:r>
                        <a:rPr lang="en-US" sz="1800" baseline="0" dirty="0" smtClean="0">
                          <a:latin typeface="Times New Roman" pitchFamily="18" charset="0"/>
                          <a:cs typeface="Times New Roman" pitchFamily="18" charset="0"/>
                        </a:rPr>
                        <a:t>System setup</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08/01/2017</a:t>
                      </a:r>
                      <a:endParaRPr lang="en-US" sz="1800" dirty="0">
                        <a:latin typeface="Times New Roman" pitchFamily="18" charset="0"/>
                        <a:cs typeface="Times New Roman" pitchFamily="18" charset="0"/>
                      </a:endParaRPr>
                    </a:p>
                  </a:txBody>
                  <a:tcPr/>
                </a:tc>
              </a:tr>
              <a:tr h="579120">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Design </a:t>
                      </a:r>
                      <a:r>
                        <a:rPr lang="en-US" sz="1800" baseline="0" dirty="0" smtClean="0">
                          <a:latin typeface="Times New Roman" pitchFamily="18" charset="0"/>
                          <a:cs typeface="Times New Roman" pitchFamily="18" charset="0"/>
                        </a:rPr>
                        <a:t>&amp; Methodology</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22/01/2017</a:t>
                      </a:r>
                      <a:endParaRPr lang="en-US" sz="1800" dirty="0">
                        <a:latin typeface="Times New Roman" pitchFamily="18" charset="0"/>
                        <a:cs typeface="Times New Roman" pitchFamily="18" charset="0"/>
                      </a:endParaRPr>
                    </a:p>
                  </a:txBody>
                  <a:tcPr/>
                </a:tc>
              </a:tr>
              <a:tr h="579120">
                <a:tc>
                  <a:txBody>
                    <a:bodyPr/>
                    <a:lstStyle/>
                    <a:p>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Implementation with algorithm</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19/02/2017</a:t>
                      </a:r>
                      <a:endParaRPr lang="en-US" sz="1800" dirty="0">
                        <a:latin typeface="Times New Roman" pitchFamily="18" charset="0"/>
                        <a:cs typeface="Times New Roman" pitchFamily="18" charset="0"/>
                      </a:endParaRPr>
                    </a:p>
                  </a:txBody>
                  <a:tcPr/>
                </a:tc>
              </a:tr>
              <a:tr h="579120">
                <a:tc>
                  <a:txBody>
                    <a:bodyPr/>
                    <a:lstStyle/>
                    <a:p>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Testing and Modifying</a:t>
                      </a:r>
                      <a:r>
                        <a:rPr lang="en-US" sz="1800" baseline="0" dirty="0" smtClean="0">
                          <a:latin typeface="Times New Roman" pitchFamily="18" charset="0"/>
                          <a:cs typeface="Times New Roman" pitchFamily="18" charset="0"/>
                        </a:rPr>
                        <a:t> the system based on test results  if required</a:t>
                      </a:r>
                      <a:endParaRPr lang="en-US" sz="1800" dirty="0" smtClean="0">
                        <a:latin typeface="Times New Roman" pitchFamily="18" charset="0"/>
                        <a:cs typeface="Times New Roman" pitchFamily="18" charset="0"/>
                      </a:endParaRPr>
                    </a:p>
                  </a:txBody>
                  <a:tcPr/>
                </a:tc>
                <a:tc>
                  <a:txBody>
                    <a:bodyPr/>
                    <a:lstStyle/>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12/03/2017</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a:spcBef>
                <a:spcPts val="0"/>
              </a:spcBef>
              <a:buNone/>
            </a:pPr>
            <a:r>
              <a:rPr lang="en" b="1">
                <a:solidFill>
                  <a:srgbClr val="000000"/>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85750"/>
            <a:ext cx="8520600" cy="572700"/>
          </a:xfrm>
        </p:spPr>
        <p:txBody>
          <a:bodyPr/>
          <a:lstStyle/>
          <a:p>
            <a:pPr algn="ct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4" name="Text Placeholder 3"/>
          <p:cNvSpPr>
            <a:spLocks noGrp="1"/>
          </p:cNvSpPr>
          <p:nvPr>
            <p:ph type="body" idx="1"/>
          </p:nvPr>
        </p:nvSpPr>
        <p:spPr>
          <a:xfrm>
            <a:off x="381000" y="819151"/>
            <a:ext cx="8603700" cy="3886200"/>
          </a:xfrm>
        </p:spPr>
        <p:txBody>
          <a:bodyPr/>
          <a:lstStyle/>
          <a:p>
            <a:r>
              <a:rPr lang="en-US" sz="1600" dirty="0" smtClean="0">
                <a:solidFill>
                  <a:schemeClr val="tx1"/>
                </a:solidFill>
                <a:latin typeface="Times New Roman" pitchFamily="18" charset="0"/>
                <a:cs typeface="Times New Roman" pitchFamily="18" charset="0"/>
              </a:rPr>
              <a:t>Predictive analytics is an area of data mining that deals with extracting information from data and using it to predict trends and behavior patterns. The use of predictive analytics in government is presently less common but using it one can explore how tax administrations could make use of data analytics algorithm to enhance tax compliance among the taxpayers and predict future tax of the government based on past observations. </a:t>
            </a:r>
            <a:r>
              <a:rPr lang="en-US" sz="1600" dirty="0" smtClean="0">
                <a:solidFill>
                  <a:schemeClr val="tx1"/>
                </a:solidFill>
                <a:latin typeface="Times New Roman" pitchFamily="18" charset="0"/>
                <a:cs typeface="Times New Roman" pitchFamily="18" charset="0"/>
              </a:rPr>
              <a:t>Gaussian process is used </a:t>
            </a:r>
            <a:r>
              <a:rPr lang="en-US" sz="1600" dirty="0" smtClean="0">
                <a:solidFill>
                  <a:schemeClr val="tx1"/>
                </a:solidFill>
                <a:latin typeface="Times New Roman" pitchFamily="18" charset="0"/>
                <a:cs typeface="Times New Roman" pitchFamily="18" charset="0"/>
              </a:rPr>
              <a:t>for predictive analytics in mini project. </a:t>
            </a:r>
            <a:r>
              <a:rPr lang="en-US" sz="1600" dirty="0" smtClean="0">
                <a:solidFill>
                  <a:schemeClr val="tx1"/>
                </a:solidFill>
                <a:latin typeface="Times New Roman" pitchFamily="18" charset="0"/>
                <a:cs typeface="Times New Roman" pitchFamily="18" charset="0"/>
              </a:rPr>
              <a:t>I</a:t>
            </a:r>
            <a:r>
              <a:rPr lang="en-US" sz="1600" dirty="0" smtClean="0">
                <a:solidFill>
                  <a:schemeClr val="tx1"/>
                </a:solidFill>
                <a:latin typeface="Times New Roman" pitchFamily="18" charset="0"/>
                <a:cs typeface="Times New Roman" pitchFamily="18" charset="0"/>
              </a:rPr>
              <a:t>n </a:t>
            </a:r>
            <a:r>
              <a:rPr lang="en-US" sz="1600" dirty="0" smtClean="0">
                <a:solidFill>
                  <a:schemeClr val="tx1"/>
                </a:solidFill>
                <a:latin typeface="Times New Roman" pitchFamily="18" charset="0"/>
                <a:cs typeface="Times New Roman" pitchFamily="18" charset="0"/>
              </a:rPr>
              <a:t>this </a:t>
            </a:r>
            <a:r>
              <a:rPr lang="en-US" sz="1600" dirty="0" smtClean="0">
                <a:solidFill>
                  <a:schemeClr val="tx1"/>
                </a:solidFill>
                <a:latin typeface="Times New Roman" pitchFamily="18" charset="0"/>
                <a:cs typeface="Times New Roman" pitchFamily="18" charset="0"/>
              </a:rPr>
              <a:t>major project</a:t>
            </a:r>
            <a:r>
              <a:rPr lang="en-US" sz="1600" dirty="0" smtClean="0">
                <a:solidFill>
                  <a:schemeClr val="tx1"/>
                </a:solidFill>
                <a:latin typeface="Times New Roman" pitchFamily="18" charset="0"/>
                <a:cs typeface="Times New Roman" pitchFamily="18" charset="0"/>
              </a:rPr>
              <a:t>, Artificial Neural Networks and Regression methods are used to predict the future values based on past observations from Income tax data set of the Government and observe which method gives accurate value</a:t>
            </a:r>
            <a:r>
              <a:rPr lang="en-US" sz="1600" dirty="0" smtClean="0">
                <a:solidFill>
                  <a:schemeClr val="tx1"/>
                </a:solidFill>
                <a:latin typeface="Times New Roman" pitchFamily="18" charset="0"/>
                <a:cs typeface="Times New Roman" pitchFamily="18" charset="0"/>
              </a:rPr>
              <a:t>. Feature engineering methods such as recursive feature elimination which involves the use of random forest algorithm will be used for attribute selection.</a:t>
            </a:r>
            <a:endParaRPr lang="en-US" sz="1600" dirty="0" smtClean="0">
              <a:solidFill>
                <a:schemeClr val="tx1"/>
              </a:solidFill>
              <a:latin typeface="Times New Roman" pitchFamily="18" charset="0"/>
              <a:cs typeface="Times New Roman" pitchFamily="18" charset="0"/>
            </a:endParaRPr>
          </a:p>
          <a:p>
            <a:r>
              <a:rPr lang="en-US" sz="1600" b="1" dirty="0" smtClean="0">
                <a:solidFill>
                  <a:schemeClr val="tx1"/>
                </a:solidFill>
                <a:latin typeface="Times New Roman" pitchFamily="18" charset="0"/>
                <a:cs typeface="Times New Roman" pitchFamily="18" charset="0"/>
              </a:rPr>
              <a:t>Keywords:</a:t>
            </a:r>
            <a:r>
              <a:rPr lang="en-US" sz="1600" dirty="0" smtClean="0">
                <a:solidFill>
                  <a:schemeClr val="tx1"/>
                </a:solidFill>
                <a:latin typeface="Times New Roman" pitchFamily="18" charset="0"/>
                <a:cs typeface="Times New Roman" pitchFamily="18" charset="0"/>
              </a:rPr>
              <a:t> Predictive Analytics, Regression, Artificial Neural Networks, Data Mining, R language, Statistical Computing, Machine Learning, Tax Administration, Feature Engineering</a:t>
            </a:r>
            <a:r>
              <a:rPr lang="en-US" sz="1600" dirty="0" smtClean="0">
                <a:solidFill>
                  <a:schemeClr val="tx1"/>
                </a:solidFill>
                <a:latin typeface="Times New Roman" pitchFamily="18" charset="0"/>
                <a:cs typeface="Times New Roman" pitchFamily="18" charset="0"/>
              </a:rPr>
              <a:t>, Random forest.</a:t>
            </a:r>
            <a:endParaRPr lang="en-US" sz="1600" dirty="0" smtClean="0">
              <a:solidFill>
                <a:schemeClr val="tx1"/>
              </a:solidFill>
              <a:latin typeface="Times New Roman" pitchFamily="18" charset="0"/>
              <a:cs typeface="Times New Roman" pitchFamily="18" charset="0"/>
            </a:endParaRPr>
          </a:p>
          <a:p>
            <a:endParaRPr lang="en-US"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09550" y="450100"/>
            <a:ext cx="8124900" cy="821100"/>
          </a:xfrm>
          <a:prstGeom prst="rect">
            <a:avLst/>
          </a:prstGeom>
        </p:spPr>
        <p:txBody>
          <a:bodyPr lIns="91425" tIns="91425" rIns="91425" bIns="91425" anchor="ctr" anchorCtr="0">
            <a:noAutofit/>
          </a:bodyPr>
          <a:lstStyle/>
          <a:p>
            <a:pPr lvl="0" algn="l">
              <a:spcBef>
                <a:spcPts val="0"/>
              </a:spcBef>
              <a:buNone/>
            </a:pPr>
            <a:r>
              <a:rPr lang="en" sz="3000" b="1">
                <a:solidFill>
                  <a:srgbClr val="000000"/>
                </a:solidFill>
                <a:latin typeface="Times New Roman"/>
                <a:ea typeface="Times New Roman"/>
                <a:cs typeface="Times New Roman"/>
                <a:sym typeface="Times New Roman"/>
              </a:rPr>
              <a:t>TITLE JUSTIFICATION </a:t>
            </a:r>
          </a:p>
        </p:txBody>
      </p:sp>
      <p:sp>
        <p:nvSpPr>
          <p:cNvPr id="62" name="Shape 62"/>
          <p:cNvSpPr txBox="1"/>
          <p:nvPr/>
        </p:nvSpPr>
        <p:spPr>
          <a:xfrm>
            <a:off x="509550" y="1224150"/>
            <a:ext cx="7721100" cy="2695200"/>
          </a:xfrm>
          <a:prstGeom prst="rect">
            <a:avLst/>
          </a:prstGeom>
          <a:noFill/>
          <a:ln>
            <a:noFill/>
          </a:ln>
        </p:spPr>
        <p:txBody>
          <a:bodyPr lIns="91425" tIns="91425" rIns="91425" bIns="91425" anchor="t" anchorCtr="0">
            <a:noAutofit/>
          </a:bodyPr>
          <a:lstStyle/>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As the criteria of the project is to forecast the tax  before hand using the past data , we need to use the tools that can handle large  data sets to analyse and predict the data.</a:t>
            </a:r>
          </a:p>
          <a:p>
            <a:pPr lvl="0">
              <a:spcBef>
                <a:spcPts val="0"/>
              </a:spcBef>
              <a:buNone/>
            </a:pPr>
            <a:endParaRPr sz="1800">
              <a:latin typeface="Times New Roman"/>
              <a:ea typeface="Times New Roman"/>
              <a:cs typeface="Times New Roman"/>
              <a:sym typeface="Times New Roman"/>
            </a:endParaRPr>
          </a:p>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R-Programming language is the one among many that handles large data sets. </a:t>
            </a:r>
          </a:p>
          <a:p>
            <a:pPr lvl="0">
              <a:spcBef>
                <a:spcPts val="0"/>
              </a:spcBef>
              <a:buNone/>
            </a:pPr>
            <a:endParaRPr sz="1800">
              <a:latin typeface="Times New Roman"/>
              <a:ea typeface="Times New Roman"/>
              <a:cs typeface="Times New Roman"/>
              <a:sym typeface="Times New Roman"/>
            </a:endParaRPr>
          </a:p>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We need to adopt various techniques that serves this purpose which comes under the concept of predictive analytics.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p:nvPr/>
        </p:nvSpPr>
        <p:spPr>
          <a:xfrm>
            <a:off x="435500" y="294275"/>
            <a:ext cx="8156700" cy="859200"/>
          </a:xfrm>
          <a:prstGeom prst="rect">
            <a:avLst/>
          </a:prstGeom>
          <a:noFill/>
          <a:ln>
            <a:noFill/>
          </a:ln>
        </p:spPr>
        <p:txBody>
          <a:bodyPr lIns="91425" tIns="91425" rIns="91425" bIns="91425" anchor="t" anchorCtr="0">
            <a:noAutofit/>
          </a:bodyPr>
          <a:lstStyle/>
          <a:p>
            <a:pPr lvl="0">
              <a:spcBef>
                <a:spcPts val="0"/>
              </a:spcBef>
              <a:buNone/>
            </a:pPr>
            <a:r>
              <a:rPr lang="en" sz="3000" b="1">
                <a:latin typeface="Times New Roman"/>
                <a:ea typeface="Times New Roman"/>
                <a:cs typeface="Times New Roman"/>
                <a:sym typeface="Times New Roman"/>
              </a:rPr>
              <a:t>OBJECTIVE AND SCOPE</a:t>
            </a:r>
          </a:p>
        </p:txBody>
      </p:sp>
      <p:sp>
        <p:nvSpPr>
          <p:cNvPr id="68" name="Shape 68"/>
          <p:cNvSpPr txBox="1"/>
          <p:nvPr/>
        </p:nvSpPr>
        <p:spPr>
          <a:xfrm>
            <a:off x="435500" y="1053450"/>
            <a:ext cx="8086200" cy="4027800"/>
          </a:xfrm>
          <a:prstGeom prst="rect">
            <a:avLst/>
          </a:prstGeom>
          <a:noFill/>
          <a:ln>
            <a:noFill/>
          </a:ln>
        </p:spPr>
        <p:txBody>
          <a:bodyPr lIns="91425" tIns="91425" rIns="91425" bIns="91425" anchor="t" anchorCtr="0">
            <a:noAutofit/>
          </a:bodyPr>
          <a:lstStyle/>
          <a:p>
            <a:pPr marL="457200" lvl="0" indent="-342900">
              <a:spcBef>
                <a:spcPts val="0"/>
              </a:spcBef>
              <a:buSzPct val="100000"/>
              <a:buFont typeface="Times New Roman"/>
              <a:buChar char="●"/>
            </a:pPr>
            <a:r>
              <a:rPr lang="en" sz="1800" dirty="0">
                <a:latin typeface="Times New Roman" pitchFamily="18" charset="0"/>
                <a:ea typeface="Times New Roman"/>
                <a:cs typeface="Times New Roman" pitchFamily="18" charset="0"/>
                <a:sym typeface="Times New Roman"/>
              </a:rPr>
              <a:t>The main objective of the project is to predict the tax that is likely to be payable in the coming </a:t>
            </a:r>
            <a:r>
              <a:rPr lang="en" sz="1800" dirty="0" smtClean="0">
                <a:latin typeface="Times New Roman" pitchFamily="18" charset="0"/>
                <a:ea typeface="Times New Roman"/>
                <a:cs typeface="Times New Roman" pitchFamily="18" charset="0"/>
                <a:sym typeface="Times New Roman"/>
              </a:rPr>
              <a:t>years.</a:t>
            </a:r>
          </a:p>
          <a:p>
            <a:pPr marL="457200" lvl="0" indent="-342900">
              <a:spcBef>
                <a:spcPts val="0"/>
              </a:spcBef>
              <a:buSzPct val="100000"/>
              <a:buFont typeface="Times New Roman"/>
              <a:buChar char="●"/>
            </a:pPr>
            <a:r>
              <a:rPr lang="en" sz="1800" dirty="0" smtClean="0">
                <a:latin typeface="Times New Roman" pitchFamily="18" charset="0"/>
                <a:ea typeface="Times New Roman"/>
                <a:cs typeface="Times New Roman" pitchFamily="18" charset="0"/>
                <a:sym typeface="Times New Roman"/>
              </a:rPr>
              <a:t>Using </a:t>
            </a:r>
            <a:r>
              <a:rPr lang="en" sz="1800" dirty="0">
                <a:latin typeface="Times New Roman" pitchFamily="18" charset="0"/>
                <a:ea typeface="Times New Roman"/>
                <a:cs typeface="Times New Roman" pitchFamily="18" charset="0"/>
                <a:sym typeface="Times New Roman"/>
              </a:rPr>
              <a:t>the historical data containing the taxes that are paid for each category for every year, it is not at all a tedious task when using the wide range of </a:t>
            </a:r>
            <a:r>
              <a:rPr lang="en" sz="1800" dirty="0" smtClean="0">
                <a:latin typeface="Times New Roman" pitchFamily="18" charset="0"/>
                <a:ea typeface="Times New Roman"/>
                <a:cs typeface="Times New Roman" pitchFamily="18" charset="0"/>
                <a:sym typeface="Times New Roman"/>
              </a:rPr>
              <a:t>techniques that </a:t>
            </a:r>
            <a:r>
              <a:rPr lang="en" sz="1800" dirty="0">
                <a:latin typeface="Times New Roman" pitchFamily="18" charset="0"/>
                <a:ea typeface="Times New Roman"/>
                <a:cs typeface="Times New Roman" pitchFamily="18" charset="0"/>
                <a:sym typeface="Times New Roman"/>
              </a:rPr>
              <a:t>are </a:t>
            </a:r>
            <a:r>
              <a:rPr lang="en" sz="1800" dirty="0" smtClean="0">
                <a:latin typeface="Times New Roman" pitchFamily="18" charset="0"/>
                <a:ea typeface="Times New Roman"/>
                <a:cs typeface="Times New Roman" pitchFamily="18" charset="0"/>
                <a:sym typeface="Times New Roman"/>
              </a:rPr>
              <a:t>available.</a:t>
            </a:r>
          </a:p>
          <a:p>
            <a:pPr marL="457200" lvl="0" indent="-342900">
              <a:spcBef>
                <a:spcPts val="0"/>
              </a:spcBef>
              <a:buSzPct val="100000"/>
              <a:buFont typeface="Times New Roman"/>
              <a:buChar char="●"/>
            </a:pPr>
            <a:r>
              <a:rPr lang="en" sz="1800" dirty="0" smtClean="0">
                <a:latin typeface="Times New Roman" pitchFamily="18" charset="0"/>
                <a:ea typeface="Times New Roman"/>
                <a:cs typeface="Times New Roman" pitchFamily="18" charset="0"/>
                <a:sym typeface="Times New Roman"/>
              </a:rPr>
              <a:t>We </a:t>
            </a:r>
            <a:r>
              <a:rPr lang="en" sz="1800" dirty="0">
                <a:latin typeface="Times New Roman" pitchFamily="18" charset="0"/>
                <a:ea typeface="Times New Roman"/>
                <a:cs typeface="Times New Roman" pitchFamily="18" charset="0"/>
                <a:sym typeface="Times New Roman"/>
              </a:rPr>
              <a:t>use </a:t>
            </a:r>
            <a:r>
              <a:rPr lang="en" sz="1800" dirty="0" smtClean="0">
                <a:latin typeface="Times New Roman" pitchFamily="18" charset="0"/>
                <a:ea typeface="Times New Roman"/>
                <a:cs typeface="Times New Roman" pitchFamily="18" charset="0"/>
                <a:sym typeface="Times New Roman"/>
              </a:rPr>
              <a:t>Artificial Neural Networks and Regression </a:t>
            </a:r>
            <a:r>
              <a:rPr lang="en" sz="1800" dirty="0">
                <a:latin typeface="Times New Roman" pitchFamily="18" charset="0"/>
                <a:ea typeface="Times New Roman"/>
                <a:cs typeface="Times New Roman" pitchFamily="18" charset="0"/>
                <a:sym typeface="Times New Roman"/>
              </a:rPr>
              <a:t>to analyse the large data sets that are available and forecast the future values or </a:t>
            </a:r>
            <a:r>
              <a:rPr lang="en" sz="1800" dirty="0" smtClean="0">
                <a:latin typeface="Times New Roman" pitchFamily="18" charset="0"/>
                <a:ea typeface="Times New Roman"/>
                <a:cs typeface="Times New Roman" pitchFamily="18" charset="0"/>
                <a:sym typeface="Times New Roman"/>
              </a:rPr>
              <a:t>events.</a:t>
            </a:r>
          </a:p>
          <a:p>
            <a:pPr marL="457200" lvl="0" indent="-342900">
              <a:spcBef>
                <a:spcPts val="0"/>
              </a:spcBef>
              <a:buSzPct val="100000"/>
              <a:buFont typeface="Times New Roman"/>
              <a:buChar char="●"/>
            </a:pPr>
            <a:r>
              <a:rPr lang="en" sz="1800" dirty="0" smtClean="0">
                <a:latin typeface="Times New Roman" pitchFamily="18" charset="0"/>
                <a:ea typeface="Times New Roman"/>
                <a:cs typeface="Times New Roman" pitchFamily="18" charset="0"/>
                <a:sym typeface="Times New Roman"/>
              </a:rPr>
              <a:t>We employ feature engineering techniques to improve the performance of the predictive model.</a:t>
            </a:r>
          </a:p>
          <a:p>
            <a:pPr marL="457200" lvl="0" indent="-342900">
              <a:spcBef>
                <a:spcPts val="0"/>
              </a:spcBef>
              <a:buSzPct val="100000"/>
              <a:buFont typeface="Times New Roman"/>
              <a:buChar char="●"/>
            </a:pPr>
            <a:r>
              <a:rPr lang="en" sz="1800" dirty="0" smtClean="0">
                <a:latin typeface="Times New Roman" pitchFamily="18" charset="0"/>
                <a:ea typeface="Times New Roman"/>
                <a:cs typeface="Times New Roman" pitchFamily="18" charset="0"/>
                <a:sym typeface="Times New Roman"/>
              </a:rPr>
              <a:t>Finally, we shall comapare which technique is most efficient among gaussian process, artificial neural networks and regression. </a:t>
            </a:r>
            <a:endParaRPr lang="en" sz="1800" dirty="0">
              <a:latin typeface="Times New Roman" pitchFamily="18" charset="0"/>
              <a:ea typeface="Times New Roman"/>
              <a:cs typeface="Times New Roman" pitchFamily="18" charset="0"/>
              <a:sym typeface="Times New Roman"/>
            </a:endParaRPr>
          </a:p>
          <a:p>
            <a:pPr lvl="0" rtl="0">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509550" y="450100"/>
            <a:ext cx="8124900" cy="1044600"/>
          </a:xfrm>
          <a:prstGeom prst="rect">
            <a:avLst/>
          </a:prstGeom>
        </p:spPr>
        <p:txBody>
          <a:bodyPr lIns="91425" tIns="91425" rIns="91425" bIns="91425" anchor="ctr" anchorCtr="0">
            <a:noAutofit/>
          </a:bodyPr>
          <a:lstStyle/>
          <a:p>
            <a:pPr lvl="0" algn="l">
              <a:spcBef>
                <a:spcPts val="0"/>
              </a:spcBef>
              <a:buNone/>
            </a:pPr>
            <a:r>
              <a:rPr lang="en" sz="3000" b="1">
                <a:solidFill>
                  <a:srgbClr val="000000"/>
                </a:solidFill>
                <a:latin typeface="Times New Roman"/>
                <a:ea typeface="Times New Roman"/>
                <a:cs typeface="Times New Roman"/>
                <a:sym typeface="Times New Roman"/>
              </a:rPr>
              <a:t>WHAT IS PREDICTIVE ANALYTICS ?</a:t>
            </a:r>
          </a:p>
        </p:txBody>
      </p:sp>
      <p:sp>
        <p:nvSpPr>
          <p:cNvPr id="112" name="Shape 112"/>
          <p:cNvSpPr txBox="1"/>
          <p:nvPr/>
        </p:nvSpPr>
        <p:spPr>
          <a:xfrm>
            <a:off x="509550" y="1488900"/>
            <a:ext cx="8286000" cy="2571600"/>
          </a:xfrm>
          <a:prstGeom prst="rect">
            <a:avLst/>
          </a:prstGeom>
          <a:noFill/>
          <a:ln>
            <a:noFill/>
          </a:ln>
        </p:spPr>
        <p:txBody>
          <a:bodyPr lIns="91425" tIns="91425" rIns="91425" bIns="91425" anchor="t" anchorCtr="0">
            <a:noAutofit/>
          </a:bodyPr>
          <a:lstStyle/>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Analytics often involves studying past historical data to research potential trends, to analyze the effects of certain decisions or events, or to evaluate the performance of a given tool or scenario.</a:t>
            </a:r>
          </a:p>
          <a:p>
            <a:pPr lvl="0">
              <a:spcBef>
                <a:spcPts val="0"/>
              </a:spcBef>
              <a:buNone/>
            </a:pPr>
            <a:endParaRPr sz="1800">
              <a:latin typeface="Times New Roman"/>
              <a:ea typeface="Times New Roman"/>
              <a:cs typeface="Times New Roman"/>
              <a:sym typeface="Times New Roman"/>
            </a:endParaRPr>
          </a:p>
          <a:p>
            <a:pPr marL="457200" lvl="0" indent="-342900">
              <a:spcBef>
                <a:spcPts val="0"/>
              </a:spcBef>
              <a:buSzPct val="100000"/>
              <a:buFont typeface="Times New Roman"/>
              <a:buChar char="●"/>
            </a:pPr>
            <a:r>
              <a:rPr lang="en" sz="1800" dirty="0">
                <a:latin typeface="Times New Roman"/>
                <a:ea typeface="Times New Roman"/>
                <a:cs typeface="Times New Roman"/>
                <a:sym typeface="Times New Roman"/>
              </a:rPr>
              <a:t>Predictive analytics is the practice of extracting insights from the existing data set with the help data mining, statistical modeling and machine learning techniques and using it to predict unobserved/unknown events. Identifying cause-effect relationships across the variables from the historical data. </a:t>
            </a:r>
          </a:p>
          <a:p>
            <a:pPr lvl="0">
              <a:spcBef>
                <a:spcPts val="0"/>
              </a:spcBef>
              <a:buNone/>
            </a:pPr>
            <a:endParaRPr sz="1800">
              <a:latin typeface="Times New Roman"/>
              <a:ea typeface="Times New Roman"/>
              <a:cs typeface="Times New Roman"/>
              <a:sym typeface="Times New Roman"/>
            </a:endParaRPr>
          </a:p>
          <a:p>
            <a:pPr lvl="0" rtl="0">
              <a:lnSpc>
                <a:spcPct val="100000"/>
              </a:lnSpc>
              <a:spcBef>
                <a:spcPts val="0"/>
              </a:spcBef>
              <a:buNone/>
            </a:pPr>
            <a:endParaRPr sz="1800">
              <a:latin typeface="Times New Roman"/>
              <a:ea typeface="Times New Roman"/>
              <a:cs typeface="Times New Roman"/>
              <a:sym typeface="Times New Roman"/>
            </a:endParaRPr>
          </a:p>
          <a:p>
            <a:pPr lvl="0" rtl="0">
              <a:lnSpc>
                <a:spcPct val="140000"/>
              </a:lnSpc>
              <a:spcBef>
                <a:spcPts val="0"/>
              </a:spcBef>
              <a:buNone/>
            </a:pPr>
            <a:endParaRPr sz="750">
              <a:latin typeface="Verdana"/>
              <a:ea typeface="Verdana"/>
              <a:cs typeface="Verdana"/>
              <a:sym typeface="Verdana"/>
            </a:endParaRPr>
          </a:p>
          <a:p>
            <a:pPr lvl="0">
              <a:spcBef>
                <a:spcPts val="0"/>
              </a:spcBef>
              <a:buNone/>
            </a:pPr>
            <a:endParaRPr sz="1800">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379595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subTitle" idx="4294967295"/>
          </p:nvPr>
        </p:nvSpPr>
        <p:spPr>
          <a:xfrm>
            <a:off x="605800" y="1511200"/>
            <a:ext cx="8004800" cy="3346550"/>
          </a:xfrm>
          <a:prstGeom prst="rect">
            <a:avLst/>
          </a:prstGeom>
        </p:spPr>
        <p:txBody>
          <a:bodyPr lIns="91425" tIns="91425" rIns="91425" bIns="91425" anchor="t" anchorCtr="0">
            <a:noAutofit/>
          </a:bodyPr>
          <a:lstStyle/>
          <a:p>
            <a:pPr marL="457200" lvl="0" indent="-342900">
              <a:buFont typeface="Times New Roman"/>
              <a:buChar char="●"/>
            </a:pPr>
            <a:r>
              <a:rPr lang="en-US" dirty="0" smtClean="0">
                <a:solidFill>
                  <a:schemeClr val="tx1"/>
                </a:solidFill>
                <a:latin typeface="Times New Roman" pitchFamily="18" charset="0"/>
                <a:ea typeface="Times New Roman"/>
                <a:cs typeface="Times New Roman" pitchFamily="18" charset="0"/>
                <a:sym typeface="Times New Roman"/>
              </a:rPr>
              <a:t>In </a:t>
            </a:r>
            <a:r>
              <a:rPr lang="en-US" dirty="0">
                <a:solidFill>
                  <a:schemeClr val="tx1"/>
                </a:solidFill>
                <a:latin typeface="Times New Roman" pitchFamily="18" charset="0"/>
                <a:ea typeface="Times New Roman"/>
                <a:cs typeface="Times New Roman" pitchFamily="18" charset="0"/>
                <a:sym typeface="Times New Roman"/>
              </a:rPr>
              <a:t>the Mini project, a predictive model was built and values are forecasted using Gaussian process</a:t>
            </a:r>
            <a:r>
              <a:rPr lang="en-US" dirty="0" smtClean="0">
                <a:solidFill>
                  <a:schemeClr val="tx1"/>
                </a:solidFill>
                <a:latin typeface="Times New Roman" pitchFamily="18" charset="0"/>
                <a:ea typeface="Times New Roman"/>
                <a:cs typeface="Times New Roman" pitchFamily="18" charset="0"/>
                <a:sym typeface="Times New Roman"/>
              </a:rPr>
              <a:t>.</a:t>
            </a:r>
          </a:p>
          <a:p>
            <a:pPr marL="457200" lvl="0" indent="-342900">
              <a:buFont typeface="Times New Roman"/>
              <a:buChar char="●"/>
            </a:pPr>
            <a:r>
              <a:rPr lang="en-US" dirty="0">
                <a:solidFill>
                  <a:schemeClr val="tx1"/>
                </a:solidFill>
                <a:latin typeface="Times New Roman" pitchFamily="18" charset="0"/>
                <a:ea typeface="Times New Roman"/>
                <a:cs typeface="Times New Roman" pitchFamily="18" charset="0"/>
                <a:sym typeface="Times New Roman"/>
              </a:rPr>
              <a:t>Gaussian process is a generalization of the Gaussian probability distribution. Whereas a typical Gaussian distribution concerns about a single random variable, a Gaussian process is associated with a collection of random variables that produces a pool of functions relevant for prediction</a:t>
            </a:r>
            <a:r>
              <a:rPr lang="en-US" dirty="0" smtClean="0">
                <a:solidFill>
                  <a:schemeClr val="tx1"/>
                </a:solidFill>
                <a:latin typeface="Times New Roman" pitchFamily="18" charset="0"/>
                <a:ea typeface="Times New Roman"/>
                <a:cs typeface="Times New Roman" pitchFamily="18" charset="0"/>
                <a:sym typeface="Times New Roman"/>
              </a:rPr>
              <a:t>.</a:t>
            </a:r>
          </a:p>
          <a:p>
            <a:pPr marL="457200" lvl="0" indent="-342900">
              <a:buFont typeface="Times New Roman"/>
              <a:buChar char="●"/>
            </a:pPr>
            <a:r>
              <a:rPr lang="en-US" dirty="0">
                <a:solidFill>
                  <a:schemeClr val="tx1"/>
                </a:solidFill>
                <a:latin typeface="Times New Roman" pitchFamily="18" charset="0"/>
                <a:ea typeface="Times New Roman"/>
                <a:cs typeface="Times New Roman" pitchFamily="18" charset="0"/>
                <a:sym typeface="Times New Roman"/>
              </a:rPr>
              <a:t> In other words, Gaussian process is a distribution over functions.</a:t>
            </a:r>
          </a:p>
          <a:p>
            <a:pPr marL="457200" lvl="0" indent="-342900">
              <a:buFont typeface="Times New Roman"/>
              <a:buChar char="●"/>
            </a:pPr>
            <a:endParaRPr lang="en-US" dirty="0">
              <a:solidFill>
                <a:schemeClr val="tx1"/>
              </a:solidFill>
              <a:latin typeface="Times New Roman" pitchFamily="18" charset="0"/>
              <a:ea typeface="Times New Roman"/>
              <a:cs typeface="Times New Roman" pitchFamily="18" charset="0"/>
              <a:sym typeface="Times New Roman"/>
            </a:endParaRPr>
          </a:p>
          <a:p>
            <a:pPr marL="457200" lvl="0" indent="-342900">
              <a:buFont typeface="Times New Roman"/>
              <a:buChar char="●"/>
            </a:pPr>
            <a:endParaRPr lang="en" dirty="0">
              <a:solidFill>
                <a:schemeClr val="tx1"/>
              </a:solidFill>
              <a:latin typeface="Times New Roman" pitchFamily="18" charset="0"/>
              <a:ea typeface="Times New Roman"/>
              <a:cs typeface="Times New Roman" pitchFamily="18" charset="0"/>
              <a:sym typeface="Times New Roman"/>
            </a:endParaRPr>
          </a:p>
          <a:p>
            <a:pPr lvl="0">
              <a:spcBef>
                <a:spcPts val="0"/>
              </a:spcBef>
              <a:buNone/>
            </a:pPr>
            <a:endParaRPr lang="en" dirty="0">
              <a:solidFill>
                <a:schemeClr val="tx1"/>
              </a:solidFill>
              <a:latin typeface="Times New Roman"/>
              <a:ea typeface="Times New Roman"/>
              <a:cs typeface="Times New Roman"/>
              <a:sym typeface="Times New Roman"/>
            </a:endParaRPr>
          </a:p>
        </p:txBody>
      </p:sp>
      <p:sp>
        <p:nvSpPr>
          <p:cNvPr id="74" name="Shape 74"/>
          <p:cNvSpPr txBox="1">
            <a:spLocks noGrp="1"/>
          </p:cNvSpPr>
          <p:nvPr>
            <p:ph type="title"/>
          </p:nvPr>
        </p:nvSpPr>
        <p:spPr>
          <a:xfrm>
            <a:off x="605800" y="210400"/>
            <a:ext cx="8124900" cy="1300800"/>
          </a:xfrm>
          <a:prstGeom prst="rect">
            <a:avLst/>
          </a:prstGeom>
        </p:spPr>
        <p:txBody>
          <a:bodyPr lIns="91425" tIns="91425" rIns="91425" bIns="91425" anchor="ctr" anchorCtr="0">
            <a:noAutofit/>
          </a:bodyPr>
          <a:lstStyle/>
          <a:p>
            <a:pPr lvl="0" algn="l">
              <a:spcBef>
                <a:spcPts val="0"/>
              </a:spcBef>
              <a:buNone/>
            </a:pPr>
            <a:r>
              <a:rPr lang="en" b="1" dirty="0" smtClean="0">
                <a:solidFill>
                  <a:srgbClr val="000000"/>
                </a:solidFill>
                <a:latin typeface="Times New Roman"/>
                <a:ea typeface="Times New Roman"/>
                <a:cs typeface="Times New Roman"/>
                <a:sym typeface="Times New Roman"/>
              </a:rPr>
              <a:t>PREVIOUS WORK </a:t>
            </a:r>
            <a:endParaRPr lang="en" b="1"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lIns="91425" tIns="91425" rIns="91425" bIns="91425" anchor="ctr" anchorCtr="0">
            <a:noAutofit/>
          </a:bodyPr>
          <a:lstStyle/>
          <a:p>
            <a:r>
              <a:rPr lang="en" dirty="0" smtClean="0">
                <a:solidFill>
                  <a:schemeClr val="tx1"/>
                </a:solidFill>
                <a:latin typeface="Times New Roman"/>
                <a:ea typeface="Times New Roman"/>
                <a:cs typeface="Times New Roman"/>
                <a:sym typeface="Times New Roman"/>
              </a:rPr>
              <a:t/>
            </a:r>
            <a:br>
              <a:rPr lang="en" dirty="0" smtClean="0">
                <a:solidFill>
                  <a:schemeClr val="tx1"/>
                </a:solidFill>
                <a:latin typeface="Times New Roman"/>
                <a:ea typeface="Times New Roman"/>
                <a:cs typeface="Times New Roman"/>
                <a:sym typeface="Times New Roman"/>
              </a:rPr>
            </a:br>
            <a:r>
              <a:rPr lang="en" dirty="0" smtClean="0">
                <a:solidFill>
                  <a:schemeClr val="tx1"/>
                </a:solidFill>
                <a:latin typeface="Times New Roman"/>
                <a:ea typeface="Times New Roman"/>
                <a:cs typeface="Times New Roman"/>
                <a:sym typeface="Times New Roman"/>
              </a:rPr>
              <a:t/>
            </a:r>
            <a:br>
              <a:rPr lang="en" dirty="0" smtClean="0">
                <a:solidFill>
                  <a:schemeClr val="tx1"/>
                </a:solidFill>
                <a:latin typeface="Times New Roman"/>
                <a:ea typeface="Times New Roman"/>
                <a:cs typeface="Times New Roman"/>
                <a:sym typeface="Times New Roman"/>
              </a:rPr>
            </a:br>
            <a:endParaRPr lang="en" sz="3600" b="1" dirty="0">
              <a:solidFill>
                <a:srgbClr val="000000"/>
              </a:solidFill>
              <a:latin typeface="Times New Roman"/>
              <a:ea typeface="Times New Roman"/>
              <a:cs typeface="Times New Roman"/>
              <a:sym typeface="Times New Roman"/>
            </a:endParaRPr>
          </a:p>
        </p:txBody>
      </p:sp>
      <p:sp>
        <p:nvSpPr>
          <p:cNvPr id="8" name="Text Placeholder 7"/>
          <p:cNvSpPr>
            <a:spLocks noGrp="1"/>
          </p:cNvSpPr>
          <p:nvPr>
            <p:ph type="body" idx="1"/>
          </p:nvPr>
        </p:nvSpPr>
        <p:spPr/>
        <p:txBody>
          <a:bodyPr/>
          <a:lstStyle/>
          <a:p>
            <a:pPr marL="457200" indent="-342900">
              <a:buFont typeface="Times New Roman"/>
              <a:buChar char="●"/>
            </a:pPr>
            <a:r>
              <a:rPr lang="en" dirty="0" smtClean="0">
                <a:solidFill>
                  <a:schemeClr val="tx1"/>
                </a:solidFill>
                <a:latin typeface="Times New Roman"/>
                <a:ea typeface="Times New Roman"/>
                <a:cs typeface="Times New Roman"/>
                <a:sym typeface="Times New Roman"/>
              </a:rPr>
              <a:t>After </a:t>
            </a:r>
            <a:r>
              <a:rPr lang="en" dirty="0">
                <a:solidFill>
                  <a:schemeClr val="tx1"/>
                </a:solidFill>
                <a:latin typeface="Times New Roman"/>
                <a:ea typeface="Times New Roman"/>
                <a:cs typeface="Times New Roman"/>
                <a:sym typeface="Times New Roman"/>
              </a:rPr>
              <a:t>prediction, the performance of the predictive model has been measured. The table below shows the performance measure for various hyper-parameters.</a:t>
            </a:r>
          </a:p>
          <a:p>
            <a:pPr marL="114300" lvl="0"/>
            <a:endParaRPr lang="en-US" dirty="0">
              <a:solidFill>
                <a:schemeClr val="tx1"/>
              </a:solidFill>
              <a:latin typeface="Times New Roman" pitchFamily="18" charset="0"/>
              <a:ea typeface="Times New Roman"/>
              <a:cs typeface="Times New Roman" pitchFamily="18" charset="0"/>
              <a:sym typeface="Times New Roman"/>
            </a:endParaRPr>
          </a:p>
        </p:txBody>
      </p:sp>
      <p:pic>
        <p:nvPicPr>
          <p:cNvPr id="7" name="Picture 6" descr="as.PNG"/>
          <p:cNvPicPr>
            <a:picLocks noChangeAspect="1"/>
          </p:cNvPicPr>
          <p:nvPr/>
        </p:nvPicPr>
        <p:blipFill>
          <a:blip r:embed="rId3"/>
          <a:stretch>
            <a:fillRect/>
          </a:stretch>
        </p:blipFill>
        <p:spPr>
          <a:xfrm>
            <a:off x="1219200" y="2266950"/>
            <a:ext cx="6268032" cy="141939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82475" y="132300"/>
            <a:ext cx="8473500" cy="868200"/>
          </a:xfrm>
          <a:prstGeom prst="rect">
            <a:avLst/>
          </a:prstGeom>
        </p:spPr>
        <p:txBody>
          <a:bodyPr lIns="91425" tIns="91425" rIns="91425" bIns="91425" anchor="ctr" anchorCtr="0">
            <a:noAutofit/>
          </a:bodyPr>
          <a:lstStyle/>
          <a:p>
            <a:pPr lvl="0" algn="l">
              <a:spcBef>
                <a:spcPts val="0"/>
              </a:spcBef>
              <a:buNone/>
            </a:pPr>
            <a:r>
              <a:rPr lang="en" sz="3000" b="1" dirty="0" smtClean="0">
                <a:solidFill>
                  <a:srgbClr val="000000"/>
                </a:solidFill>
                <a:latin typeface="Times New Roman"/>
                <a:ea typeface="Times New Roman"/>
                <a:cs typeface="Times New Roman"/>
                <a:sym typeface="Times New Roman"/>
              </a:rPr>
              <a:t>Artificial Neural Networks</a:t>
            </a:r>
            <a:endParaRPr lang="en" sz="3000" b="1" dirty="0">
              <a:solidFill>
                <a:srgbClr val="000000"/>
              </a:solidFill>
              <a:latin typeface="Times New Roman"/>
              <a:ea typeface="Times New Roman"/>
              <a:cs typeface="Times New Roman"/>
              <a:sym typeface="Times New Roman"/>
            </a:endParaRPr>
          </a:p>
        </p:txBody>
      </p:sp>
      <p:sp>
        <p:nvSpPr>
          <p:cNvPr id="86" name="Shape 86"/>
          <p:cNvSpPr txBox="1">
            <a:spLocks noGrp="1"/>
          </p:cNvSpPr>
          <p:nvPr>
            <p:ph type="body" idx="4294967295"/>
          </p:nvPr>
        </p:nvSpPr>
        <p:spPr>
          <a:xfrm>
            <a:off x="228600" y="895350"/>
            <a:ext cx="8549700" cy="4038600"/>
          </a:xfrm>
          <a:prstGeom prst="rect">
            <a:avLst/>
          </a:prstGeom>
        </p:spPr>
        <p:txBody>
          <a:bodyPr lIns="91425" tIns="91425" rIns="91425" bIns="91425" anchor="t" anchorCtr="0">
            <a:noAutofit/>
          </a:bodyPr>
          <a:lstStyle/>
          <a:p>
            <a:pPr>
              <a:buFont typeface="Arial" pitchFamily="34" charset="0"/>
              <a:buChar char="•"/>
            </a:pPr>
            <a:r>
              <a:rPr lang="en-US" b="1" dirty="0" smtClean="0">
                <a:solidFill>
                  <a:schemeClr val="tx1"/>
                </a:solidFill>
                <a:latin typeface="Times New Roman" pitchFamily="18" charset="0"/>
                <a:cs typeface="Times New Roman" pitchFamily="18" charset="0"/>
              </a:rPr>
              <a:t>Definition : </a:t>
            </a:r>
            <a:r>
              <a:rPr lang="en-US" dirty="0" smtClean="0">
                <a:solidFill>
                  <a:schemeClr val="tx1"/>
                </a:solidFill>
                <a:latin typeface="Times New Roman" pitchFamily="18" charset="0"/>
                <a:cs typeface="Times New Roman" pitchFamily="18" charset="0"/>
              </a:rPr>
              <a:t>An artificial neuron network (ANN) is a computational model based on the structure and functions of biological neural networks. Information that flows through the network affects the structure of the ANN because a neural network changes - or learns, in a sense - based on that input and output. </a:t>
            </a:r>
          </a:p>
          <a:p>
            <a:pPr>
              <a:buFont typeface="Arial" pitchFamily="34" charset="0"/>
              <a:buChar char="•"/>
            </a:pPr>
            <a:r>
              <a:rPr lang="en-US" dirty="0" smtClean="0">
                <a:solidFill>
                  <a:schemeClr val="tx1"/>
                </a:solidFill>
                <a:latin typeface="Times New Roman" pitchFamily="18" charset="0"/>
                <a:cs typeface="Times New Roman" pitchFamily="18" charset="0"/>
              </a:rPr>
              <a:t>ANNs are considered nonlinear statistical data modeling tools where the complex relationships between inputs and outputs are modeled or patterns are found.</a:t>
            </a:r>
          </a:p>
          <a:p>
            <a:pPr>
              <a:buFont typeface="Arial" pitchFamily="34" charset="0"/>
              <a:buChar char="•"/>
            </a:pPr>
            <a:r>
              <a:rPr lang="en-US" dirty="0" smtClean="0">
                <a:solidFill>
                  <a:schemeClr val="tx1"/>
                </a:solidFill>
                <a:latin typeface="Times New Roman" pitchFamily="18" charset="0"/>
                <a:cs typeface="Times New Roman" pitchFamily="18" charset="0"/>
              </a:rPr>
              <a:t>ANNs have three layers that are interconnected. The first layer consists of input neurons. Those neurons send data on to the second layer, which in turn sends the output neurons to the third layer.</a:t>
            </a:r>
          </a:p>
          <a:p>
            <a:pPr lvl="0" rtl="0">
              <a:lnSpc>
                <a:spcPct val="100000"/>
              </a:lnSpc>
              <a:spcBef>
                <a:spcPts val="0"/>
              </a:spcBef>
              <a:buNone/>
            </a:pPr>
            <a:endParaRPr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225050"/>
            <a:ext cx="8257800" cy="621000"/>
          </a:xfrm>
          <a:prstGeom prst="rect">
            <a:avLst/>
          </a:prstGeom>
        </p:spPr>
        <p:txBody>
          <a:bodyPr lIns="91425" tIns="91425" rIns="91425" bIns="91425" anchor="ctr" anchorCtr="0">
            <a:noAutofit/>
          </a:bodyPr>
          <a:lstStyle/>
          <a:p>
            <a:pPr lvl="0" algn="l">
              <a:spcBef>
                <a:spcPts val="0"/>
              </a:spcBef>
              <a:buNone/>
            </a:pPr>
            <a:r>
              <a:rPr lang="en" sz="3000" b="1" dirty="0" smtClean="0">
                <a:solidFill>
                  <a:srgbClr val="000000"/>
                </a:solidFill>
                <a:latin typeface="Times New Roman"/>
                <a:ea typeface="Times New Roman"/>
                <a:cs typeface="Times New Roman"/>
                <a:sym typeface="Times New Roman"/>
              </a:rPr>
              <a:t>Regression</a:t>
            </a:r>
            <a:endParaRPr lang="en" sz="3000" b="1" dirty="0">
              <a:solidFill>
                <a:srgbClr val="000000"/>
              </a:solidFill>
              <a:latin typeface="Times New Roman"/>
              <a:ea typeface="Times New Roman"/>
              <a:cs typeface="Times New Roman"/>
              <a:sym typeface="Times New Roman"/>
            </a:endParaRPr>
          </a:p>
        </p:txBody>
      </p:sp>
      <p:sp>
        <p:nvSpPr>
          <p:cNvPr id="98" name="Shape 98"/>
          <p:cNvSpPr txBox="1">
            <a:spLocks noGrp="1"/>
          </p:cNvSpPr>
          <p:nvPr>
            <p:ph type="body" idx="4294967295"/>
          </p:nvPr>
        </p:nvSpPr>
        <p:spPr>
          <a:xfrm>
            <a:off x="311700" y="950550"/>
            <a:ext cx="8520600" cy="4272600"/>
          </a:xfrm>
          <a:prstGeom prst="rect">
            <a:avLst/>
          </a:prstGeom>
        </p:spPr>
        <p:txBody>
          <a:bodyPr lIns="91425" tIns="91425" rIns="91425" bIns="91425" anchor="t" anchorCtr="0">
            <a:noAutofit/>
          </a:bodyPr>
          <a:lstStyle/>
          <a:p>
            <a:pPr marL="457200" lvl="0" indent="-342900">
              <a:buFont typeface="Times New Roman"/>
              <a:buChar char="●"/>
            </a:pPr>
            <a:r>
              <a:rPr lang="en-US" dirty="0" smtClean="0">
                <a:solidFill>
                  <a:schemeClr val="tx1"/>
                </a:solidFill>
                <a:latin typeface="Times New Roman" panose="02020603050405020304" pitchFamily="18" charset="0"/>
                <a:cs typeface="Times New Roman" panose="02020603050405020304" pitchFamily="18" charset="0"/>
              </a:rPr>
              <a:t>Regression </a:t>
            </a:r>
            <a:r>
              <a:rPr lang="en-US" dirty="0">
                <a:solidFill>
                  <a:schemeClr val="tx1"/>
                </a:solidFill>
                <a:latin typeface="Times New Roman" panose="02020603050405020304" pitchFamily="18" charset="0"/>
                <a:cs typeface="Times New Roman" panose="02020603050405020304" pitchFamily="18" charset="0"/>
              </a:rPr>
              <a:t>is a statistical </a:t>
            </a:r>
            <a:r>
              <a:rPr lang="en-US" dirty="0" smtClean="0">
                <a:solidFill>
                  <a:schemeClr val="tx1"/>
                </a:solidFill>
                <a:latin typeface="Times New Roman" panose="02020603050405020304" pitchFamily="18" charset="0"/>
                <a:cs typeface="Times New Roman" panose="02020603050405020304" pitchFamily="18" charset="0"/>
              </a:rPr>
              <a:t>measure </a:t>
            </a:r>
            <a:r>
              <a:rPr lang="en-US" dirty="0">
                <a:solidFill>
                  <a:schemeClr val="tx1"/>
                </a:solidFill>
                <a:latin typeface="Times New Roman" panose="02020603050405020304" pitchFamily="18" charset="0"/>
                <a:cs typeface="Times New Roman" panose="02020603050405020304" pitchFamily="18" charset="0"/>
              </a:rPr>
              <a:t>that attempts to determine the strength of the relationship between one dependent variable (usually denoted by Y) and a series of other changing variables (known as independent variables</a:t>
            </a:r>
            <a:r>
              <a:rPr lang="en-US" dirty="0" smtClean="0">
                <a:solidFill>
                  <a:schemeClr val="tx1"/>
                </a:solidFill>
                <a:latin typeface="Times New Roman" panose="02020603050405020304" pitchFamily="18" charset="0"/>
                <a:cs typeface="Times New Roman" panose="02020603050405020304" pitchFamily="18" charset="0"/>
              </a:rPr>
              <a:t>).</a:t>
            </a:r>
          </a:p>
          <a:p>
            <a:pPr marL="457200" indent="-342900">
              <a:buFont typeface="Times New Roman"/>
              <a:buChar char="●"/>
            </a:pPr>
            <a:r>
              <a:rPr lang="en-US" dirty="0">
                <a:solidFill>
                  <a:schemeClr val="tx1"/>
                </a:solidFill>
                <a:latin typeface="Times New Roman" panose="02020603050405020304" pitchFamily="18" charset="0"/>
                <a:cs typeface="Times New Roman" panose="02020603050405020304" pitchFamily="18" charset="0"/>
              </a:rPr>
              <a:t>The two basic types of regression are linear regression and multiple linear </a:t>
            </a:r>
            <a:r>
              <a:rPr lang="en-US" dirty="0" smtClean="0">
                <a:solidFill>
                  <a:schemeClr val="tx1"/>
                </a:solidFill>
                <a:latin typeface="Times New Roman" panose="02020603050405020304" pitchFamily="18" charset="0"/>
                <a:cs typeface="Times New Roman" panose="02020603050405020304" pitchFamily="18" charset="0"/>
              </a:rPr>
              <a:t>regression.</a:t>
            </a:r>
          </a:p>
          <a:p>
            <a:pPr marL="457200" indent="-342900">
              <a:buFont typeface="Times New Roman"/>
              <a:buChar char="●"/>
            </a:pPr>
            <a:r>
              <a:rPr lang="en-US" dirty="0">
                <a:solidFill>
                  <a:schemeClr val="tx1"/>
                </a:solidFill>
                <a:latin typeface="Times New Roman" panose="02020603050405020304" pitchFamily="18" charset="0"/>
                <a:cs typeface="Times New Roman" panose="02020603050405020304" pitchFamily="18" charset="0"/>
              </a:rPr>
              <a:t>Linear regression uses one independent variable to explain or predict the outcome of the dependent variable Y, while multiple regression uses two or more independent variables to predict the </a:t>
            </a:r>
            <a:r>
              <a:rPr lang="en-US" dirty="0" smtClean="0">
                <a:solidFill>
                  <a:schemeClr val="tx1"/>
                </a:solidFill>
                <a:latin typeface="Times New Roman" panose="02020603050405020304" pitchFamily="18" charset="0"/>
                <a:cs typeface="Times New Roman" panose="02020603050405020304" pitchFamily="18" charset="0"/>
              </a:rPr>
              <a:t>outcome.</a:t>
            </a:r>
          </a:p>
          <a:p>
            <a:pPr lvl="0"/>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844</Words>
  <Application>Microsoft Office PowerPoint</Application>
  <PresentationFormat>On-screen Show (16:9)</PresentationFormat>
  <Paragraphs>67</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simple-light-2</vt:lpstr>
      <vt:lpstr>PREDICTIVE ANALYTICS USING   R PROGRAMMING</vt:lpstr>
      <vt:lpstr>ABSTRACT</vt:lpstr>
      <vt:lpstr>TITLE JUSTIFICATION </vt:lpstr>
      <vt:lpstr>Slide 4</vt:lpstr>
      <vt:lpstr>WHAT IS PREDICTIVE ANALYTICS ?</vt:lpstr>
      <vt:lpstr>PREVIOUS WORK </vt:lpstr>
      <vt:lpstr>  </vt:lpstr>
      <vt:lpstr>Artificial Neural Networks</vt:lpstr>
      <vt:lpstr>Regression</vt:lpstr>
      <vt:lpstr>Feature Engineering Techniques</vt:lpstr>
      <vt:lpstr>Performance Measures</vt:lpstr>
      <vt:lpstr>TIME SPAN OF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USING  USING GAUSSIAN PROCESS</dc:title>
  <cp:lastModifiedBy>138w1a05c1</cp:lastModifiedBy>
  <cp:revision>41</cp:revision>
  <dcterms:modified xsi:type="dcterms:W3CDTF">2016-12-21T08:19:55Z</dcterms:modified>
</cp:coreProperties>
</file>