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68" r:id="rId2"/>
    <p:sldId id="256" r:id="rId3"/>
    <p:sldId id="257" r:id="rId4"/>
    <p:sldId id="258" r:id="rId5"/>
    <p:sldId id="259" r:id="rId6"/>
    <p:sldId id="265" r:id="rId7"/>
    <p:sldId id="260" r:id="rId8"/>
    <p:sldId id="261" r:id="rId9"/>
    <p:sldId id="266" r:id="rId10"/>
    <p:sldId id="262" r:id="rId11"/>
    <p:sldId id="263" r:id="rId12"/>
    <p:sldId id="264"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21" autoAdjust="0"/>
    <p:restoredTop sz="94650"/>
  </p:normalViewPr>
  <p:slideViewPr>
    <p:cSldViewPr snapToGrid="0">
      <p:cViewPr varScale="1">
        <p:scale>
          <a:sx n="65" d="100"/>
          <a:sy n="65" d="100"/>
        </p:scale>
        <p:origin x="12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DADD0-6BC0-451E-8D69-5D2CE219316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34809F9-9207-4F29-90BD-C0F68C1F52FB}">
      <dgm:prSet custT="1"/>
      <dgm:spPr/>
      <dgm:t>
        <a:bodyPr/>
        <a:lstStyle/>
        <a:p>
          <a:pPr>
            <a:lnSpc>
              <a:spcPct val="100000"/>
            </a:lnSpc>
          </a:pPr>
          <a:r>
            <a:rPr lang="en-US" sz="1200" dirty="0"/>
            <a:t>Any data which is artificially created rather than being sourced from real-world observations is Fake Data</a:t>
          </a:r>
        </a:p>
      </dgm:t>
    </dgm:pt>
    <dgm:pt modelId="{6090CD6F-E7FF-4C76-978C-F73AC39E7B89}" type="parTrans" cxnId="{8135CA1B-4F7C-400C-ADD8-F79F1E5F7AD7}">
      <dgm:prSet/>
      <dgm:spPr/>
      <dgm:t>
        <a:bodyPr/>
        <a:lstStyle/>
        <a:p>
          <a:endParaRPr lang="en-US"/>
        </a:p>
      </dgm:t>
    </dgm:pt>
    <dgm:pt modelId="{EA8DD23C-6291-4D52-B469-784E57B3191F}" type="sibTrans" cxnId="{8135CA1B-4F7C-400C-ADD8-F79F1E5F7AD7}">
      <dgm:prSet/>
      <dgm:spPr/>
      <dgm:t>
        <a:bodyPr/>
        <a:lstStyle/>
        <a:p>
          <a:endParaRPr lang="en-US"/>
        </a:p>
      </dgm:t>
    </dgm:pt>
    <dgm:pt modelId="{37A7D9C2-670A-40FF-A336-02B877F0F79A}">
      <dgm:prSet custT="1"/>
      <dgm:spPr/>
      <dgm:t>
        <a:bodyPr/>
        <a:lstStyle/>
        <a:p>
          <a:pPr>
            <a:lnSpc>
              <a:spcPct val="100000"/>
            </a:lnSpc>
          </a:pPr>
          <a:r>
            <a:rPr lang="en-US" sz="1200" dirty="0"/>
            <a:t>It is the data which you would take from one part of the data and combine the other half by matching areas of similar kind of data</a:t>
          </a:r>
        </a:p>
      </dgm:t>
    </dgm:pt>
    <dgm:pt modelId="{ED558477-ADA6-4EE7-BE07-BE73E84DF1D3}" type="parTrans" cxnId="{D02D4CD0-5CD0-4A76-AFB0-4260773F78A1}">
      <dgm:prSet/>
      <dgm:spPr/>
      <dgm:t>
        <a:bodyPr/>
        <a:lstStyle/>
        <a:p>
          <a:endParaRPr lang="en-US"/>
        </a:p>
      </dgm:t>
    </dgm:pt>
    <dgm:pt modelId="{2E4A102C-67AB-42BE-9782-468932B759EB}" type="sibTrans" cxnId="{D02D4CD0-5CD0-4A76-AFB0-4260773F78A1}">
      <dgm:prSet/>
      <dgm:spPr/>
      <dgm:t>
        <a:bodyPr/>
        <a:lstStyle/>
        <a:p>
          <a:endParaRPr lang="en-US"/>
        </a:p>
      </dgm:t>
    </dgm:pt>
    <dgm:pt modelId="{96F0CDC2-CEC0-4DB3-B5FB-31CC4E6A930C}">
      <dgm:prSet custT="1"/>
      <dgm:spPr/>
      <dgm:t>
        <a:bodyPr/>
        <a:lstStyle/>
        <a:p>
          <a:pPr>
            <a:lnSpc>
              <a:spcPct val="100000"/>
            </a:lnSpc>
          </a:pPr>
          <a:r>
            <a:rPr lang="en-US" sz="1200" dirty="0"/>
            <a:t>The main advantage of Fake Data is that it protects privacy since </a:t>
          </a:r>
          <a:r>
            <a:rPr lang="en-US" sz="1200" b="1" dirty="0"/>
            <a:t>no personal information is exposed</a:t>
          </a:r>
          <a:r>
            <a:rPr lang="en-US" sz="1200" dirty="0"/>
            <a:t>. It also provides </a:t>
          </a:r>
          <a:r>
            <a:rPr lang="en-US" sz="1200" b="1" dirty="0"/>
            <a:t>flexibility</a:t>
          </a:r>
          <a:r>
            <a:rPr lang="en-US" sz="1200" dirty="0"/>
            <a:t> as data can be generated on demand</a:t>
          </a:r>
        </a:p>
      </dgm:t>
    </dgm:pt>
    <dgm:pt modelId="{F1F01FA6-86D2-46A5-AA38-C93D16A06EE1}" type="parTrans" cxnId="{07C5A76E-17D5-4DAA-A0D7-B46717514B34}">
      <dgm:prSet/>
      <dgm:spPr/>
      <dgm:t>
        <a:bodyPr/>
        <a:lstStyle/>
        <a:p>
          <a:endParaRPr lang="en-US"/>
        </a:p>
      </dgm:t>
    </dgm:pt>
    <dgm:pt modelId="{332A5C35-D215-4523-8E51-6671C90B36FC}" type="sibTrans" cxnId="{07C5A76E-17D5-4DAA-A0D7-B46717514B34}">
      <dgm:prSet/>
      <dgm:spPr/>
      <dgm:t>
        <a:bodyPr/>
        <a:lstStyle/>
        <a:p>
          <a:endParaRPr lang="en-US"/>
        </a:p>
      </dgm:t>
    </dgm:pt>
    <dgm:pt modelId="{3E267DDF-FD61-41BD-B1D1-121DF6E66A91}" type="pres">
      <dgm:prSet presAssocID="{926DADD0-6BC0-451E-8D69-5D2CE2193167}" presName="root" presStyleCnt="0">
        <dgm:presLayoutVars>
          <dgm:dir/>
          <dgm:resizeHandles val="exact"/>
        </dgm:presLayoutVars>
      </dgm:prSet>
      <dgm:spPr/>
    </dgm:pt>
    <dgm:pt modelId="{4DD871B4-BD89-4011-830F-36AEFF9229E6}" type="pres">
      <dgm:prSet presAssocID="{D34809F9-9207-4F29-90BD-C0F68C1F52FB}" presName="compNode" presStyleCnt="0"/>
      <dgm:spPr/>
    </dgm:pt>
    <dgm:pt modelId="{D0F63B7A-F57F-474D-93C4-D506A58227AA}" type="pres">
      <dgm:prSet presAssocID="{D34809F9-9207-4F29-90BD-C0F68C1F52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C346850-10D6-4EFC-A5DA-A00A10FA9152}" type="pres">
      <dgm:prSet presAssocID="{D34809F9-9207-4F29-90BD-C0F68C1F52FB}" presName="spaceRect" presStyleCnt="0"/>
      <dgm:spPr/>
    </dgm:pt>
    <dgm:pt modelId="{4C60787C-6E48-449C-85E4-A49BFC5256D9}" type="pres">
      <dgm:prSet presAssocID="{D34809F9-9207-4F29-90BD-C0F68C1F52FB}" presName="textRect" presStyleLbl="revTx" presStyleIdx="0" presStyleCnt="3">
        <dgm:presLayoutVars>
          <dgm:chMax val="1"/>
          <dgm:chPref val="1"/>
        </dgm:presLayoutVars>
      </dgm:prSet>
      <dgm:spPr/>
    </dgm:pt>
    <dgm:pt modelId="{560DCAF4-F5B4-4D13-AC0F-38FAF3465FFD}" type="pres">
      <dgm:prSet presAssocID="{EA8DD23C-6291-4D52-B469-784E57B3191F}" presName="sibTrans" presStyleCnt="0"/>
      <dgm:spPr/>
    </dgm:pt>
    <dgm:pt modelId="{48B6E7E7-0471-495C-BAAD-665742DA8B98}" type="pres">
      <dgm:prSet presAssocID="{37A7D9C2-670A-40FF-A336-02B877F0F79A}" presName="compNode" presStyleCnt="0"/>
      <dgm:spPr/>
    </dgm:pt>
    <dgm:pt modelId="{1072A68E-4EB1-4336-98AA-C788BBD35F71}" type="pres">
      <dgm:prSet presAssocID="{37A7D9C2-670A-40FF-A336-02B877F0F7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5568D616-F54B-4D4D-B60D-045578DA44A1}" type="pres">
      <dgm:prSet presAssocID="{37A7D9C2-670A-40FF-A336-02B877F0F79A}" presName="spaceRect" presStyleCnt="0"/>
      <dgm:spPr/>
    </dgm:pt>
    <dgm:pt modelId="{2A6FEA7C-96E8-418E-B5D6-EDB6FA14334E}" type="pres">
      <dgm:prSet presAssocID="{37A7D9C2-670A-40FF-A336-02B877F0F79A}" presName="textRect" presStyleLbl="revTx" presStyleIdx="1" presStyleCnt="3">
        <dgm:presLayoutVars>
          <dgm:chMax val="1"/>
          <dgm:chPref val="1"/>
        </dgm:presLayoutVars>
      </dgm:prSet>
      <dgm:spPr/>
    </dgm:pt>
    <dgm:pt modelId="{C27425CE-B03B-4959-ACB1-8B41AE46D3B1}" type="pres">
      <dgm:prSet presAssocID="{2E4A102C-67AB-42BE-9782-468932B759EB}" presName="sibTrans" presStyleCnt="0"/>
      <dgm:spPr/>
    </dgm:pt>
    <dgm:pt modelId="{54725728-0D00-4F0B-B9D3-F96DB6B39EF1}" type="pres">
      <dgm:prSet presAssocID="{96F0CDC2-CEC0-4DB3-B5FB-31CC4E6A930C}" presName="compNode" presStyleCnt="0"/>
      <dgm:spPr/>
    </dgm:pt>
    <dgm:pt modelId="{C0BE73D2-4810-4FF8-A53D-766FA60A1D49}" type="pres">
      <dgm:prSet presAssocID="{96F0CDC2-CEC0-4DB3-B5FB-31CC4E6A93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A8B821E0-0FA7-4DBA-9380-990B1F19D755}" type="pres">
      <dgm:prSet presAssocID="{96F0CDC2-CEC0-4DB3-B5FB-31CC4E6A930C}" presName="spaceRect" presStyleCnt="0"/>
      <dgm:spPr/>
    </dgm:pt>
    <dgm:pt modelId="{B56F691D-7FD2-4B0C-841F-EE78CA214C2B}" type="pres">
      <dgm:prSet presAssocID="{96F0CDC2-CEC0-4DB3-B5FB-31CC4E6A930C}" presName="textRect" presStyleLbl="revTx" presStyleIdx="2" presStyleCnt="3">
        <dgm:presLayoutVars>
          <dgm:chMax val="1"/>
          <dgm:chPref val="1"/>
        </dgm:presLayoutVars>
      </dgm:prSet>
      <dgm:spPr/>
    </dgm:pt>
  </dgm:ptLst>
  <dgm:cxnLst>
    <dgm:cxn modelId="{265D1402-338E-4393-B512-512C01873096}" type="presOf" srcId="{96F0CDC2-CEC0-4DB3-B5FB-31CC4E6A930C}" destId="{B56F691D-7FD2-4B0C-841F-EE78CA214C2B}" srcOrd="0" destOrd="0" presId="urn:microsoft.com/office/officeart/2018/2/layout/IconLabelList"/>
    <dgm:cxn modelId="{8135CA1B-4F7C-400C-ADD8-F79F1E5F7AD7}" srcId="{926DADD0-6BC0-451E-8D69-5D2CE2193167}" destId="{D34809F9-9207-4F29-90BD-C0F68C1F52FB}" srcOrd="0" destOrd="0" parTransId="{6090CD6F-E7FF-4C76-978C-F73AC39E7B89}" sibTransId="{EA8DD23C-6291-4D52-B469-784E57B3191F}"/>
    <dgm:cxn modelId="{07C5A76E-17D5-4DAA-A0D7-B46717514B34}" srcId="{926DADD0-6BC0-451E-8D69-5D2CE2193167}" destId="{96F0CDC2-CEC0-4DB3-B5FB-31CC4E6A930C}" srcOrd="2" destOrd="0" parTransId="{F1F01FA6-86D2-46A5-AA38-C93D16A06EE1}" sibTransId="{332A5C35-D215-4523-8E51-6671C90B36FC}"/>
    <dgm:cxn modelId="{FE952D76-6B18-435D-8A28-78E84E896C4D}" type="presOf" srcId="{D34809F9-9207-4F29-90BD-C0F68C1F52FB}" destId="{4C60787C-6E48-449C-85E4-A49BFC5256D9}" srcOrd="0" destOrd="0" presId="urn:microsoft.com/office/officeart/2018/2/layout/IconLabelList"/>
    <dgm:cxn modelId="{50B975BF-AD3E-4E77-A3D9-E53D2823D6BC}" type="presOf" srcId="{37A7D9C2-670A-40FF-A336-02B877F0F79A}" destId="{2A6FEA7C-96E8-418E-B5D6-EDB6FA14334E}" srcOrd="0" destOrd="0" presId="urn:microsoft.com/office/officeart/2018/2/layout/IconLabelList"/>
    <dgm:cxn modelId="{D02D4CD0-5CD0-4A76-AFB0-4260773F78A1}" srcId="{926DADD0-6BC0-451E-8D69-5D2CE2193167}" destId="{37A7D9C2-670A-40FF-A336-02B877F0F79A}" srcOrd="1" destOrd="0" parTransId="{ED558477-ADA6-4EE7-BE07-BE73E84DF1D3}" sibTransId="{2E4A102C-67AB-42BE-9782-468932B759EB}"/>
    <dgm:cxn modelId="{E4A818FA-ECE1-4D2D-8F38-EE9C48E4492D}" type="presOf" srcId="{926DADD0-6BC0-451E-8D69-5D2CE2193167}" destId="{3E267DDF-FD61-41BD-B1D1-121DF6E66A91}" srcOrd="0" destOrd="0" presId="urn:microsoft.com/office/officeart/2018/2/layout/IconLabelList"/>
    <dgm:cxn modelId="{8002E362-732C-4322-B776-28256612383E}" type="presParOf" srcId="{3E267DDF-FD61-41BD-B1D1-121DF6E66A91}" destId="{4DD871B4-BD89-4011-830F-36AEFF9229E6}" srcOrd="0" destOrd="0" presId="urn:microsoft.com/office/officeart/2018/2/layout/IconLabelList"/>
    <dgm:cxn modelId="{438B3A94-97FC-4F23-B1EB-986CCDF4EBB3}" type="presParOf" srcId="{4DD871B4-BD89-4011-830F-36AEFF9229E6}" destId="{D0F63B7A-F57F-474D-93C4-D506A58227AA}" srcOrd="0" destOrd="0" presId="urn:microsoft.com/office/officeart/2018/2/layout/IconLabelList"/>
    <dgm:cxn modelId="{76748770-7675-40CF-80CD-67591DA4C7BE}" type="presParOf" srcId="{4DD871B4-BD89-4011-830F-36AEFF9229E6}" destId="{2C346850-10D6-4EFC-A5DA-A00A10FA9152}" srcOrd="1" destOrd="0" presId="urn:microsoft.com/office/officeart/2018/2/layout/IconLabelList"/>
    <dgm:cxn modelId="{C2627D42-C8AF-43A8-A75B-229A1870A1DF}" type="presParOf" srcId="{4DD871B4-BD89-4011-830F-36AEFF9229E6}" destId="{4C60787C-6E48-449C-85E4-A49BFC5256D9}" srcOrd="2" destOrd="0" presId="urn:microsoft.com/office/officeart/2018/2/layout/IconLabelList"/>
    <dgm:cxn modelId="{F8D418D8-35C3-46CB-84AE-71D4FAE912FC}" type="presParOf" srcId="{3E267DDF-FD61-41BD-B1D1-121DF6E66A91}" destId="{560DCAF4-F5B4-4D13-AC0F-38FAF3465FFD}" srcOrd="1" destOrd="0" presId="urn:microsoft.com/office/officeart/2018/2/layout/IconLabelList"/>
    <dgm:cxn modelId="{AF8E7B48-E718-4DC5-92AC-229A5C3B66A7}" type="presParOf" srcId="{3E267DDF-FD61-41BD-B1D1-121DF6E66A91}" destId="{48B6E7E7-0471-495C-BAAD-665742DA8B98}" srcOrd="2" destOrd="0" presId="urn:microsoft.com/office/officeart/2018/2/layout/IconLabelList"/>
    <dgm:cxn modelId="{166E8A80-7481-4053-A0DC-AC1A3A20B12C}" type="presParOf" srcId="{48B6E7E7-0471-495C-BAAD-665742DA8B98}" destId="{1072A68E-4EB1-4336-98AA-C788BBD35F71}" srcOrd="0" destOrd="0" presId="urn:microsoft.com/office/officeart/2018/2/layout/IconLabelList"/>
    <dgm:cxn modelId="{671A27EC-179C-4CF1-B69F-C0E0FBD39690}" type="presParOf" srcId="{48B6E7E7-0471-495C-BAAD-665742DA8B98}" destId="{5568D616-F54B-4D4D-B60D-045578DA44A1}" srcOrd="1" destOrd="0" presId="urn:microsoft.com/office/officeart/2018/2/layout/IconLabelList"/>
    <dgm:cxn modelId="{DDE9A4DB-4AE5-4BAE-B5A0-36E8FAAE2CF9}" type="presParOf" srcId="{48B6E7E7-0471-495C-BAAD-665742DA8B98}" destId="{2A6FEA7C-96E8-418E-B5D6-EDB6FA14334E}" srcOrd="2" destOrd="0" presId="urn:microsoft.com/office/officeart/2018/2/layout/IconLabelList"/>
    <dgm:cxn modelId="{1D19AA0E-D7D9-4D23-8A7F-95D4173E0AA4}" type="presParOf" srcId="{3E267DDF-FD61-41BD-B1D1-121DF6E66A91}" destId="{C27425CE-B03B-4959-ACB1-8B41AE46D3B1}" srcOrd="3" destOrd="0" presId="urn:microsoft.com/office/officeart/2018/2/layout/IconLabelList"/>
    <dgm:cxn modelId="{4626E87A-514A-497C-A372-7BAA6BCA1241}" type="presParOf" srcId="{3E267DDF-FD61-41BD-B1D1-121DF6E66A91}" destId="{54725728-0D00-4F0B-B9D3-F96DB6B39EF1}" srcOrd="4" destOrd="0" presId="urn:microsoft.com/office/officeart/2018/2/layout/IconLabelList"/>
    <dgm:cxn modelId="{61F7182C-C941-4690-94B0-6D85E18DF772}" type="presParOf" srcId="{54725728-0D00-4F0B-B9D3-F96DB6B39EF1}" destId="{C0BE73D2-4810-4FF8-A53D-766FA60A1D49}" srcOrd="0" destOrd="0" presId="urn:microsoft.com/office/officeart/2018/2/layout/IconLabelList"/>
    <dgm:cxn modelId="{9A79A694-CDEF-41A6-AA5A-F4D5EA0694AB}" type="presParOf" srcId="{54725728-0D00-4F0B-B9D3-F96DB6B39EF1}" destId="{A8B821E0-0FA7-4DBA-9380-990B1F19D755}" srcOrd="1" destOrd="0" presId="urn:microsoft.com/office/officeart/2018/2/layout/IconLabelList"/>
    <dgm:cxn modelId="{5B427A78-DC04-407E-960E-D7C88253383C}" type="presParOf" srcId="{54725728-0D00-4F0B-B9D3-F96DB6B39EF1}" destId="{B56F691D-7FD2-4B0C-841F-EE78CA214C2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63B7A-F57F-474D-93C4-D506A58227AA}">
      <dsp:nvSpPr>
        <dsp:cNvPr id="0" name=""/>
        <dsp:cNvSpPr/>
      </dsp:nvSpPr>
      <dsp:spPr>
        <a:xfrm>
          <a:off x="1150625" y="484326"/>
          <a:ext cx="1289531" cy="1289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60787C-6E48-449C-85E4-A49BFC5256D9}">
      <dsp:nvSpPr>
        <dsp:cNvPr id="0" name=""/>
        <dsp:cNvSpPr/>
      </dsp:nvSpPr>
      <dsp:spPr>
        <a:xfrm>
          <a:off x="362578" y="2163586"/>
          <a:ext cx="2865625" cy="91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Any data which is artificially created rather than being sourced from real-world observations is Fake Data</a:t>
          </a:r>
        </a:p>
      </dsp:txBody>
      <dsp:txXfrm>
        <a:off x="362578" y="2163586"/>
        <a:ext cx="2865625" cy="916523"/>
      </dsp:txXfrm>
    </dsp:sp>
    <dsp:sp modelId="{1072A68E-4EB1-4336-98AA-C788BBD35F71}">
      <dsp:nvSpPr>
        <dsp:cNvPr id="0" name=""/>
        <dsp:cNvSpPr/>
      </dsp:nvSpPr>
      <dsp:spPr>
        <a:xfrm>
          <a:off x="4517734" y="484326"/>
          <a:ext cx="1289531" cy="1289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FEA7C-96E8-418E-B5D6-EDB6FA14334E}">
      <dsp:nvSpPr>
        <dsp:cNvPr id="0" name=""/>
        <dsp:cNvSpPr/>
      </dsp:nvSpPr>
      <dsp:spPr>
        <a:xfrm>
          <a:off x="3729687" y="2163586"/>
          <a:ext cx="2865625" cy="91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It is the data which you would take from one part of the data and combine the other half by matching areas of similar kind of data</a:t>
          </a:r>
        </a:p>
      </dsp:txBody>
      <dsp:txXfrm>
        <a:off x="3729687" y="2163586"/>
        <a:ext cx="2865625" cy="916523"/>
      </dsp:txXfrm>
    </dsp:sp>
    <dsp:sp modelId="{C0BE73D2-4810-4FF8-A53D-766FA60A1D49}">
      <dsp:nvSpPr>
        <dsp:cNvPr id="0" name=""/>
        <dsp:cNvSpPr/>
      </dsp:nvSpPr>
      <dsp:spPr>
        <a:xfrm>
          <a:off x="7884843" y="484326"/>
          <a:ext cx="1289531" cy="12895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F691D-7FD2-4B0C-841F-EE78CA214C2B}">
      <dsp:nvSpPr>
        <dsp:cNvPr id="0" name=""/>
        <dsp:cNvSpPr/>
      </dsp:nvSpPr>
      <dsp:spPr>
        <a:xfrm>
          <a:off x="7096796" y="2163586"/>
          <a:ext cx="2865625" cy="91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The main advantage of Fake Data is that it protects privacy since </a:t>
          </a:r>
          <a:r>
            <a:rPr lang="en-US" sz="1200" b="1" kern="1200" dirty="0"/>
            <a:t>no personal information is exposed</a:t>
          </a:r>
          <a:r>
            <a:rPr lang="en-US" sz="1200" kern="1200" dirty="0"/>
            <a:t>. It also provides </a:t>
          </a:r>
          <a:r>
            <a:rPr lang="en-US" sz="1200" b="1" kern="1200" dirty="0"/>
            <a:t>flexibility</a:t>
          </a:r>
          <a:r>
            <a:rPr lang="en-US" sz="1200" kern="1200" dirty="0"/>
            <a:t> as data can be generated on demand</a:t>
          </a:r>
        </a:p>
      </dsp:txBody>
      <dsp:txXfrm>
        <a:off x="7096796" y="2163586"/>
        <a:ext cx="2865625" cy="9165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635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1236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7520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6696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869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78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12/1/2023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9576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5417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6306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40011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12/1/2023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9337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12/1/2023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020396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linkedin.com/in/aakarshsurendra/" TargetMode="Externa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1" name="Group 170">
            <a:extLst>
              <a:ext uri="{FF2B5EF4-FFF2-40B4-BE49-F238E27FC236}">
                <a16:creationId xmlns:a16="http://schemas.microsoft.com/office/drawing/2014/main" id="{48A25454-0DC9-46B6-B384-D91E12BADD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2" name="Straight Connector 171">
              <a:extLst>
                <a:ext uri="{FF2B5EF4-FFF2-40B4-BE49-F238E27FC236}">
                  <a16:creationId xmlns:a16="http://schemas.microsoft.com/office/drawing/2014/main" id="{4F414637-7E01-4526-8150-3CD7567A7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50218B2-D57E-446B-989C-1762F2F29A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699E4D3-348D-4104-9BEB-8DEDBB2471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BC8F865-086C-4425-BE52-3809C31218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90F2888-14CA-416E-8FEC-95DE5491C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1C00D1C-7471-42E1-9EFD-B98A7833B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282C300-D058-460C-9163-559100875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3344294-474A-4890-A2FF-4BCA2D9C03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4666E3F-61F1-4C4A-9039-B5595C1E3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F2DE1DA-0012-4917-955B-64079390C1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CDA7450-77F1-4AA0-B4E8-AAF677E682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3E4AECA-460E-4B7B-8F4D-81144A153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14A404F-84D0-4665-9006-25D2977B3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C8B78C-183B-4E78-8C61-4A5E69ABD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B739F6-7B26-4C60-97BB-589CDD78BC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75D0C90-6AF4-4D07-83BD-AFFB6932F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EF428431-B9C8-4C3B-813D-0E699E07CF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425A4C9-444C-465B-9A62-D2C3397C61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E3FFD67-A463-42E0-A7EB-8592FB78A0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445C4B0-FF3F-41BC-8B4A-3941687E8A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8FF16FB-F344-403A-BD66-3BFFAEC8D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274B9A6-4845-4552-8A5E-293C01D592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B17A3E2-0561-4C5B-897B-B57DE7CEB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AD6CFA0-2BC8-4D6B-834C-FED765DB5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DAB0D9F-0B59-4CC4-8691-093234E462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E3A5D38-D8B2-4BA5-8182-0F4F18CC5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EF29FE6-30F8-41BA-95AF-F7AB418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DCE1658-0A2F-4B34-B153-0173D1E759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EDDFEB6-C41E-4F92-B21F-15FE0CDB6E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D32C260E-1203-483F-ADA6-D36C101C0F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696FB77-0CE6-4C13-B9FB-1518F19209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4" name="Flowchart: Document 203">
            <a:extLst>
              <a:ext uri="{FF2B5EF4-FFF2-40B4-BE49-F238E27FC236}">
                <a16:creationId xmlns:a16="http://schemas.microsoft.com/office/drawing/2014/main" id="{485F3864-E416-439F-893D-ADD4B8E84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491298"/>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t air balloon taking off in desert under Milky Way">
            <a:extLst>
              <a:ext uri="{FF2B5EF4-FFF2-40B4-BE49-F238E27FC236}">
                <a16:creationId xmlns:a16="http://schemas.microsoft.com/office/drawing/2014/main" id="{C48C54CE-81D5-6303-8FA6-550F0BB375EF}"/>
              </a:ext>
            </a:extLst>
          </p:cNvPr>
          <p:cNvPicPr>
            <a:picLocks noChangeAspect="1"/>
          </p:cNvPicPr>
          <p:nvPr/>
        </p:nvPicPr>
        <p:blipFill rotWithShape="1">
          <a:blip r:embed="rId2">
            <a:alphaModFix amt="60000"/>
          </a:blip>
          <a:srcRect r="-1" b="21619"/>
          <a:stretch/>
        </p:blipFill>
        <p:spPr>
          <a:xfrm>
            <a:off x="-6331" y="-10603"/>
            <a:ext cx="12188952" cy="6424896"/>
          </a:xfrm>
          <a:custGeom>
            <a:avLst/>
            <a:gdLst/>
            <a:ahLst/>
            <a:cxnLst/>
            <a:rect l="l" t="t" r="r" b="b"/>
            <a:pathLst>
              <a:path w="12205236" h="6424896">
                <a:moveTo>
                  <a:pt x="0" y="0"/>
                </a:moveTo>
                <a:lnTo>
                  <a:pt x="12205236" y="0"/>
                </a:lnTo>
                <a:lnTo>
                  <a:pt x="12205236" y="5218929"/>
                </a:lnTo>
                <a:cubicBezTo>
                  <a:pt x="6290213" y="5218929"/>
                  <a:pt x="6105369" y="7085096"/>
                  <a:pt x="548482" y="6174545"/>
                </a:cubicBezTo>
                <a:lnTo>
                  <a:pt x="0" y="6078725"/>
                </a:lnTo>
                <a:close/>
              </a:path>
            </a:pathLst>
          </a:custGeom>
        </p:spPr>
      </p:pic>
      <p:sp>
        <p:nvSpPr>
          <p:cNvPr id="2" name="Title 1">
            <a:extLst>
              <a:ext uri="{FF2B5EF4-FFF2-40B4-BE49-F238E27FC236}">
                <a16:creationId xmlns:a16="http://schemas.microsoft.com/office/drawing/2014/main" id="{A91431F6-B36F-7BA7-04A5-8AC6512A7CBF}"/>
              </a:ext>
            </a:extLst>
          </p:cNvPr>
          <p:cNvSpPr>
            <a:spLocks noGrp="1"/>
          </p:cNvSpPr>
          <p:nvPr>
            <p:ph type="title"/>
          </p:nvPr>
        </p:nvSpPr>
        <p:spPr>
          <a:xfrm>
            <a:off x="691079" y="725951"/>
            <a:ext cx="5897115" cy="4338044"/>
          </a:xfrm>
        </p:spPr>
        <p:txBody>
          <a:bodyPr anchor="t">
            <a:normAutofit/>
          </a:bodyPr>
          <a:lstStyle/>
          <a:p>
            <a:r>
              <a:rPr lang="en-US" b="1" dirty="0">
                <a:solidFill>
                  <a:srgbClr val="FFFFFF"/>
                </a:solidFill>
              </a:rPr>
              <a:t>CSUF DSML Workshop</a:t>
            </a:r>
            <a:br>
              <a:rPr lang="en-US" b="1" dirty="0">
                <a:solidFill>
                  <a:srgbClr val="FFFFFF"/>
                </a:solidFill>
              </a:rPr>
            </a:br>
            <a:br>
              <a:rPr lang="en-US" b="1" dirty="0">
                <a:solidFill>
                  <a:srgbClr val="FFFFFF"/>
                </a:solidFill>
              </a:rPr>
            </a:br>
            <a:r>
              <a:rPr lang="en-US" b="1" dirty="0">
                <a:solidFill>
                  <a:srgbClr val="FFFFFF"/>
                </a:solidFill>
              </a:rPr>
              <a:t>ODSC West 2023 Summary Topics</a:t>
            </a:r>
          </a:p>
        </p:txBody>
      </p:sp>
      <p:sp>
        <p:nvSpPr>
          <p:cNvPr id="3" name="Content Placeholder 2">
            <a:extLst>
              <a:ext uri="{FF2B5EF4-FFF2-40B4-BE49-F238E27FC236}">
                <a16:creationId xmlns:a16="http://schemas.microsoft.com/office/drawing/2014/main" id="{A04B7057-A7FB-38AE-D012-96BFE5FDEA15}"/>
              </a:ext>
            </a:extLst>
          </p:cNvPr>
          <p:cNvSpPr>
            <a:spLocks noGrp="1"/>
          </p:cNvSpPr>
          <p:nvPr>
            <p:ph idx="1"/>
          </p:nvPr>
        </p:nvSpPr>
        <p:spPr>
          <a:xfrm>
            <a:off x="9618024" y="3829044"/>
            <a:ext cx="2544936" cy="1350302"/>
          </a:xfrm>
        </p:spPr>
        <p:txBody>
          <a:bodyPr anchor="t">
            <a:normAutofit/>
          </a:bodyPr>
          <a:lstStyle/>
          <a:p>
            <a:pPr marL="0" indent="0">
              <a:buNone/>
            </a:pPr>
            <a:r>
              <a:rPr lang="en-US" b="1" dirty="0">
                <a:solidFill>
                  <a:srgbClr val="FFFFFF"/>
                </a:solidFill>
              </a:rPr>
              <a:t>Presented by :</a:t>
            </a:r>
          </a:p>
          <a:p>
            <a:pPr marL="0" indent="0">
              <a:buNone/>
            </a:pPr>
            <a:r>
              <a:rPr lang="en-US" dirty="0">
                <a:solidFill>
                  <a:srgbClr val="FFFFFF"/>
                </a:solidFill>
              </a:rPr>
              <a:t>Jagruti </a:t>
            </a:r>
            <a:r>
              <a:rPr lang="en-US" dirty="0" err="1">
                <a:solidFill>
                  <a:srgbClr val="FFFFFF"/>
                </a:solidFill>
              </a:rPr>
              <a:t>Jethwani</a:t>
            </a:r>
            <a:endParaRPr lang="en-US" dirty="0">
              <a:solidFill>
                <a:srgbClr val="FFFFFF"/>
              </a:solidFill>
            </a:endParaRPr>
          </a:p>
          <a:p>
            <a:pPr marL="0" indent="0">
              <a:buNone/>
            </a:pPr>
            <a:r>
              <a:rPr lang="en-US" dirty="0">
                <a:solidFill>
                  <a:srgbClr val="FFFFFF"/>
                </a:solidFill>
              </a:rPr>
              <a:t>Aakarsh Surendra</a:t>
            </a:r>
          </a:p>
        </p:txBody>
      </p:sp>
    </p:spTree>
    <p:extLst>
      <p:ext uri="{BB962C8B-B14F-4D97-AF65-F5344CB8AC3E}">
        <p14:creationId xmlns:p14="http://schemas.microsoft.com/office/powerpoint/2010/main" val="3652226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0F40601-F134-7061-F53E-94CA2EDCDAA5}"/>
              </a:ext>
            </a:extLst>
          </p:cNvPr>
          <p:cNvSpPr>
            <a:spLocks noGrp="1"/>
          </p:cNvSpPr>
          <p:nvPr>
            <p:ph type="title"/>
          </p:nvPr>
        </p:nvSpPr>
        <p:spPr>
          <a:xfrm>
            <a:off x="691079" y="725952"/>
            <a:ext cx="5818396" cy="1362156"/>
          </a:xfrm>
        </p:spPr>
        <p:txBody>
          <a:bodyPr>
            <a:normAutofit/>
          </a:bodyPr>
          <a:lstStyle/>
          <a:p>
            <a:r>
              <a:rPr lang="en-US" b="1" dirty="0"/>
              <a:t>Generative Data</a:t>
            </a:r>
          </a:p>
        </p:txBody>
      </p:sp>
      <p:sp>
        <p:nvSpPr>
          <p:cNvPr id="3" name="Content Placeholder 2">
            <a:extLst>
              <a:ext uri="{FF2B5EF4-FFF2-40B4-BE49-F238E27FC236}">
                <a16:creationId xmlns:a16="http://schemas.microsoft.com/office/drawing/2014/main" id="{F66F9CD0-9003-2E8E-B528-C62FD41DC17B}"/>
              </a:ext>
            </a:extLst>
          </p:cNvPr>
          <p:cNvSpPr>
            <a:spLocks noGrp="1"/>
          </p:cNvSpPr>
          <p:nvPr>
            <p:ph idx="1"/>
          </p:nvPr>
        </p:nvSpPr>
        <p:spPr>
          <a:xfrm>
            <a:off x="691078" y="2340130"/>
            <a:ext cx="7733593" cy="3791859"/>
          </a:xfrm>
        </p:spPr>
        <p:txBody>
          <a:bodyPr>
            <a:normAutofit/>
          </a:bodyPr>
          <a:lstStyle/>
          <a:p>
            <a:pPr algn="just">
              <a:lnSpc>
                <a:spcPct val="100000"/>
              </a:lnSpc>
            </a:pPr>
            <a:r>
              <a:rPr lang="en-US" sz="1800" dirty="0"/>
              <a:t>Generative models learn patterns from </a:t>
            </a:r>
            <a:r>
              <a:rPr lang="en-US" sz="1800" b="1" dirty="0"/>
              <a:t>training data </a:t>
            </a:r>
            <a:r>
              <a:rPr lang="en-US" sz="1800" dirty="0"/>
              <a:t>to generate new synthetic samples</a:t>
            </a:r>
          </a:p>
          <a:p>
            <a:pPr algn="just">
              <a:lnSpc>
                <a:spcPct val="100000"/>
              </a:lnSpc>
            </a:pPr>
            <a:r>
              <a:rPr lang="en-US" sz="1800" dirty="0"/>
              <a:t>Two popular kinds of models are </a:t>
            </a:r>
            <a:r>
              <a:rPr lang="en-US" sz="1800" b="1" dirty="0"/>
              <a:t>diffusion</a:t>
            </a:r>
            <a:r>
              <a:rPr lang="en-US" sz="1800" dirty="0"/>
              <a:t> and </a:t>
            </a:r>
            <a:r>
              <a:rPr lang="en-US" sz="1800" b="1" dirty="0"/>
              <a:t>transformers</a:t>
            </a:r>
          </a:p>
          <a:p>
            <a:pPr algn="just">
              <a:lnSpc>
                <a:spcPct val="100000"/>
              </a:lnSpc>
            </a:pPr>
            <a:r>
              <a:rPr lang="en-US" sz="1800" dirty="0"/>
              <a:t>Diffusion Models add noise to the data and learn to gradually denoise it</a:t>
            </a:r>
          </a:p>
          <a:p>
            <a:pPr algn="just">
              <a:lnSpc>
                <a:spcPct val="100000"/>
              </a:lnSpc>
            </a:pPr>
            <a:r>
              <a:rPr lang="en-US" sz="1800" dirty="0"/>
              <a:t>Transformers predict sequence data using attention mechanisms</a:t>
            </a:r>
          </a:p>
          <a:p>
            <a:pPr algn="just">
              <a:lnSpc>
                <a:spcPct val="100000"/>
              </a:lnSpc>
            </a:pPr>
            <a:r>
              <a:rPr lang="en-US" sz="1800" dirty="0"/>
              <a:t>Generative models are useful for simple to high quality creative assets, synthetic training data (images, text, etc.) or for data augmentation when we have limited samples</a:t>
            </a:r>
          </a:p>
        </p:txBody>
      </p:sp>
      <p:pic>
        <p:nvPicPr>
          <p:cNvPr id="7" name="Graphic 6" descr="Database">
            <a:extLst>
              <a:ext uri="{FF2B5EF4-FFF2-40B4-BE49-F238E27FC236}">
                <a16:creationId xmlns:a16="http://schemas.microsoft.com/office/drawing/2014/main" id="{E08B1786-39F0-473F-830B-30E174349C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3212" y="1625538"/>
            <a:ext cx="4401655" cy="4401655"/>
          </a:xfrm>
          <a:prstGeom prst="rect">
            <a:avLst/>
          </a:prstGeom>
        </p:spPr>
      </p:pic>
    </p:spTree>
    <p:extLst>
      <p:ext uri="{BB962C8B-B14F-4D97-AF65-F5344CB8AC3E}">
        <p14:creationId xmlns:p14="http://schemas.microsoft.com/office/powerpoint/2010/main" val="283315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64E6D27-4491-DB8E-18A3-E30B777C3C97}"/>
              </a:ext>
            </a:extLst>
          </p:cNvPr>
          <p:cNvSpPr>
            <a:spLocks noGrp="1"/>
          </p:cNvSpPr>
          <p:nvPr>
            <p:ph type="title"/>
          </p:nvPr>
        </p:nvSpPr>
        <p:spPr>
          <a:xfrm>
            <a:off x="691079" y="725952"/>
            <a:ext cx="5818396" cy="1362156"/>
          </a:xfrm>
        </p:spPr>
        <p:txBody>
          <a:bodyPr>
            <a:normAutofit/>
          </a:bodyPr>
          <a:lstStyle/>
          <a:p>
            <a:pPr>
              <a:lnSpc>
                <a:spcPct val="90000"/>
              </a:lnSpc>
            </a:pPr>
            <a:r>
              <a:rPr lang="en-US" b="1"/>
              <a:t>How to create Generative Data?</a:t>
            </a:r>
          </a:p>
        </p:txBody>
      </p:sp>
      <p:sp>
        <p:nvSpPr>
          <p:cNvPr id="3" name="Content Placeholder 2">
            <a:extLst>
              <a:ext uri="{FF2B5EF4-FFF2-40B4-BE49-F238E27FC236}">
                <a16:creationId xmlns:a16="http://schemas.microsoft.com/office/drawing/2014/main" id="{0C83E90F-50D4-F253-B6BF-11B5D19E445D}"/>
              </a:ext>
            </a:extLst>
          </p:cNvPr>
          <p:cNvSpPr>
            <a:spLocks noGrp="1"/>
          </p:cNvSpPr>
          <p:nvPr>
            <p:ph idx="1"/>
          </p:nvPr>
        </p:nvSpPr>
        <p:spPr>
          <a:xfrm>
            <a:off x="691078" y="2340131"/>
            <a:ext cx="6899337" cy="3791905"/>
          </a:xfrm>
        </p:spPr>
        <p:txBody>
          <a:bodyPr>
            <a:normAutofit lnSpcReduction="10000"/>
          </a:bodyPr>
          <a:lstStyle/>
          <a:p>
            <a:pPr algn="just">
              <a:lnSpc>
                <a:spcPct val="100000"/>
              </a:lnSpc>
            </a:pPr>
            <a:r>
              <a:rPr lang="en-US" sz="1800" b="0" i="0" dirty="0">
                <a:effectLst/>
                <a:latin typeface="+mj-lt"/>
              </a:rPr>
              <a:t>To start with generative models:</a:t>
            </a:r>
          </a:p>
          <a:p>
            <a:pPr lvl="1" algn="just">
              <a:lnSpc>
                <a:spcPct val="100000"/>
              </a:lnSpc>
              <a:buFont typeface="Arial" panose="020B0604020202020204" pitchFamily="34" charset="0"/>
              <a:buChar char="•"/>
            </a:pPr>
            <a:r>
              <a:rPr lang="en-US" b="0" i="0" dirty="0">
                <a:effectLst/>
                <a:latin typeface="+mj-lt"/>
              </a:rPr>
              <a:t>Pick a pre-trained model from the Hugging Face model hub, </a:t>
            </a:r>
            <a:r>
              <a:rPr lang="en-US" b="0" i="0" dirty="0" err="1">
                <a:effectLst/>
                <a:latin typeface="+mj-lt"/>
              </a:rPr>
              <a:t>PyTorch</a:t>
            </a:r>
            <a:r>
              <a:rPr lang="en-US" b="0" i="0" dirty="0">
                <a:effectLst/>
                <a:latin typeface="+mj-lt"/>
              </a:rPr>
              <a:t> Hub, or any other hub available.</a:t>
            </a:r>
          </a:p>
          <a:p>
            <a:pPr lvl="1" algn="just">
              <a:lnSpc>
                <a:spcPct val="100000"/>
              </a:lnSpc>
              <a:buFont typeface="Arial" panose="020B0604020202020204" pitchFamily="34" charset="0"/>
              <a:buChar char="•"/>
            </a:pPr>
            <a:r>
              <a:rPr lang="en-US" b="0" i="0" dirty="0">
                <a:effectLst/>
                <a:latin typeface="+mj-lt"/>
              </a:rPr>
              <a:t>Play with it via the transformers or the diffusers library.</a:t>
            </a:r>
          </a:p>
          <a:p>
            <a:pPr lvl="1" algn="just">
              <a:lnSpc>
                <a:spcPct val="100000"/>
              </a:lnSpc>
              <a:buFont typeface="Arial" panose="020B0604020202020204" pitchFamily="34" charset="0"/>
              <a:buChar char="•"/>
            </a:pPr>
            <a:r>
              <a:rPr lang="en-US" b="0" i="0" dirty="0">
                <a:effectLst/>
                <a:latin typeface="+mj-lt"/>
              </a:rPr>
              <a:t>Find a dataset that interests you.</a:t>
            </a:r>
          </a:p>
          <a:p>
            <a:pPr lvl="1" algn="just">
              <a:lnSpc>
                <a:spcPct val="100000"/>
              </a:lnSpc>
              <a:buFont typeface="Arial" panose="020B0604020202020204" pitchFamily="34" charset="0"/>
              <a:buChar char="•"/>
            </a:pPr>
            <a:r>
              <a:rPr lang="en-US" b="0" i="0" dirty="0">
                <a:effectLst/>
                <a:latin typeface="+mj-lt"/>
              </a:rPr>
              <a:t>Fine-tune the model on your dataset.</a:t>
            </a:r>
          </a:p>
          <a:p>
            <a:pPr algn="just">
              <a:lnSpc>
                <a:spcPct val="100000"/>
              </a:lnSpc>
            </a:pPr>
            <a:r>
              <a:rPr lang="en-US" sz="1800" b="0" i="0" dirty="0">
                <a:effectLst/>
                <a:latin typeface="+mj-lt"/>
              </a:rPr>
              <a:t>2 ways of adjusting the generat</a:t>
            </a:r>
            <a:r>
              <a:rPr lang="en-US" sz="1800" dirty="0">
                <a:latin typeface="+mj-lt"/>
              </a:rPr>
              <a:t>ed data:</a:t>
            </a:r>
          </a:p>
          <a:p>
            <a:pPr lvl="1" algn="just">
              <a:lnSpc>
                <a:spcPct val="100000"/>
              </a:lnSpc>
            </a:pPr>
            <a:r>
              <a:rPr lang="en-US" b="1" dirty="0">
                <a:latin typeface="+mj-lt"/>
              </a:rPr>
              <a:t>Padding</a:t>
            </a:r>
            <a:r>
              <a:rPr lang="en-US" dirty="0">
                <a:latin typeface="+mj-lt"/>
              </a:rPr>
              <a:t> – when a set of sentences that does not add-up to the total length- we add padding to fit the training model</a:t>
            </a:r>
          </a:p>
          <a:p>
            <a:pPr lvl="1" algn="just">
              <a:lnSpc>
                <a:spcPct val="100000"/>
              </a:lnSpc>
            </a:pPr>
            <a:r>
              <a:rPr lang="en-US" b="1" i="0" dirty="0">
                <a:effectLst/>
                <a:latin typeface="+mj-lt"/>
              </a:rPr>
              <a:t>Truncate </a:t>
            </a:r>
            <a:r>
              <a:rPr lang="en-US" i="0" dirty="0">
                <a:effectLst/>
                <a:latin typeface="+mj-lt"/>
              </a:rPr>
              <a:t>– If our data/text is too big vs. training model has less words/characters, we compress where some of the data is lost</a:t>
            </a:r>
            <a:endParaRPr lang="en-US" b="1" i="0" dirty="0">
              <a:effectLst/>
              <a:latin typeface="+mj-lt"/>
            </a:endParaRPr>
          </a:p>
          <a:p>
            <a:pPr algn="just">
              <a:lnSpc>
                <a:spcPct val="100000"/>
              </a:lnSpc>
            </a:pPr>
            <a:endParaRPr lang="en-US" sz="1500" dirty="0"/>
          </a:p>
        </p:txBody>
      </p:sp>
      <p:pic>
        <p:nvPicPr>
          <p:cNvPr id="7" name="Graphic 6" descr="Tent">
            <a:extLst>
              <a:ext uri="{FF2B5EF4-FFF2-40B4-BE49-F238E27FC236}">
                <a16:creationId xmlns:a16="http://schemas.microsoft.com/office/drawing/2014/main" id="{AC8A838E-5843-7820-765D-CEF85FE1FB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6021" y="1364688"/>
            <a:ext cx="4401655" cy="4401655"/>
          </a:xfrm>
          <a:prstGeom prst="rect">
            <a:avLst/>
          </a:prstGeom>
        </p:spPr>
      </p:pic>
    </p:spTree>
    <p:extLst>
      <p:ext uri="{BB962C8B-B14F-4D97-AF65-F5344CB8AC3E}">
        <p14:creationId xmlns:p14="http://schemas.microsoft.com/office/powerpoint/2010/main" val="189112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1984-CB8E-7EF5-0A65-E7C83ECC43F6}"/>
              </a:ext>
            </a:extLst>
          </p:cNvPr>
          <p:cNvSpPr>
            <a:spLocks noGrp="1"/>
          </p:cNvSpPr>
          <p:nvPr>
            <p:ph type="title"/>
          </p:nvPr>
        </p:nvSpPr>
        <p:spPr/>
        <p:txBody>
          <a:bodyPr/>
          <a:lstStyle/>
          <a:p>
            <a:r>
              <a:rPr lang="en-US" b="1" dirty="0"/>
              <a:t>Generative Data - Facts</a:t>
            </a:r>
          </a:p>
        </p:txBody>
      </p:sp>
      <p:sp>
        <p:nvSpPr>
          <p:cNvPr id="3" name="Content Placeholder 2">
            <a:extLst>
              <a:ext uri="{FF2B5EF4-FFF2-40B4-BE49-F238E27FC236}">
                <a16:creationId xmlns:a16="http://schemas.microsoft.com/office/drawing/2014/main" id="{FF94DAEC-1953-3720-D236-0896979C3579}"/>
              </a:ext>
            </a:extLst>
          </p:cNvPr>
          <p:cNvSpPr>
            <a:spLocks noGrp="1"/>
          </p:cNvSpPr>
          <p:nvPr>
            <p:ph idx="1"/>
          </p:nvPr>
        </p:nvSpPr>
        <p:spPr/>
        <p:txBody>
          <a:bodyPr>
            <a:noAutofit/>
          </a:bodyPr>
          <a:lstStyle/>
          <a:p>
            <a:pPr algn="just"/>
            <a:r>
              <a:rPr lang="en-US" sz="1800" b="0" i="0" dirty="0">
                <a:solidFill>
                  <a:srgbClr val="212121"/>
                </a:solidFill>
                <a:effectLst/>
                <a:latin typeface="+mj-lt"/>
              </a:rPr>
              <a:t>Data generated by advanced machine learning models, like Generative Adversarial Networks (GANs) or Transformer-based models, trained on real datasets to generate new, realistic data samples.</a:t>
            </a:r>
          </a:p>
          <a:p>
            <a:pPr algn="just">
              <a:buFont typeface="Arial" panose="020B0604020202020204" pitchFamily="34" charset="0"/>
              <a:buChar char="•"/>
            </a:pPr>
            <a:r>
              <a:rPr lang="en-US" sz="1800" b="1" i="0" dirty="0">
                <a:solidFill>
                  <a:srgbClr val="212121"/>
                </a:solidFill>
                <a:effectLst/>
                <a:latin typeface="+mj-lt"/>
              </a:rPr>
              <a:t>Key Features:</a:t>
            </a:r>
            <a:endParaRPr lang="en-US" sz="1800" b="0" i="0" dirty="0">
              <a:solidFill>
                <a:srgbClr val="212121"/>
              </a:solidFill>
              <a:effectLst/>
              <a:latin typeface="+mj-lt"/>
            </a:endParaRPr>
          </a:p>
          <a:p>
            <a:pPr marL="742950" lvl="1" indent="-285750" algn="just">
              <a:buFont typeface="Arial" panose="020B0604020202020204" pitchFamily="34" charset="0"/>
              <a:buChar char="•"/>
            </a:pPr>
            <a:r>
              <a:rPr lang="en-US" b="1" i="0" dirty="0">
                <a:solidFill>
                  <a:srgbClr val="212121"/>
                </a:solidFill>
                <a:effectLst/>
                <a:latin typeface="+mj-lt"/>
              </a:rPr>
              <a:t>Complexity:</a:t>
            </a:r>
            <a:r>
              <a:rPr lang="en-US" b="0" i="0" dirty="0">
                <a:solidFill>
                  <a:srgbClr val="212121"/>
                </a:solidFill>
                <a:effectLst/>
                <a:latin typeface="+mj-lt"/>
              </a:rPr>
              <a:t> Captures intricate patterns, context, and nuances from the training data.</a:t>
            </a:r>
          </a:p>
          <a:p>
            <a:pPr marL="742950" lvl="1" indent="-285750" algn="just">
              <a:buFont typeface="Arial" panose="020B0604020202020204" pitchFamily="34" charset="0"/>
              <a:buChar char="•"/>
            </a:pPr>
            <a:r>
              <a:rPr lang="en-US" b="1" i="0" dirty="0">
                <a:solidFill>
                  <a:srgbClr val="212121"/>
                </a:solidFill>
                <a:effectLst/>
                <a:latin typeface="+mj-lt"/>
              </a:rPr>
              <a:t>High Realism:</a:t>
            </a:r>
            <a:r>
              <a:rPr lang="en-US" b="0" i="0" dirty="0">
                <a:solidFill>
                  <a:srgbClr val="212121"/>
                </a:solidFill>
                <a:effectLst/>
                <a:latin typeface="+mj-lt"/>
              </a:rPr>
              <a:t> Produces data remarkably similar to real-world observations.</a:t>
            </a:r>
          </a:p>
          <a:p>
            <a:pPr algn="just">
              <a:buFont typeface="Arial" panose="020B0604020202020204" pitchFamily="34" charset="0"/>
              <a:buChar char="•"/>
            </a:pPr>
            <a:r>
              <a:rPr lang="en-US" sz="1800" b="1" i="0" dirty="0">
                <a:solidFill>
                  <a:srgbClr val="212121"/>
                </a:solidFill>
                <a:effectLst/>
                <a:latin typeface="+mj-lt"/>
              </a:rPr>
              <a:t>Use Cases:</a:t>
            </a:r>
            <a:endParaRPr lang="en-US" sz="1800" b="0" i="0" dirty="0">
              <a:solidFill>
                <a:srgbClr val="212121"/>
              </a:solidFill>
              <a:effectLst/>
              <a:latin typeface="+mj-lt"/>
            </a:endParaRPr>
          </a:p>
          <a:p>
            <a:pPr marL="742950" lvl="1" indent="-285750" algn="just">
              <a:buFont typeface="Arial" panose="020B0604020202020204" pitchFamily="34" charset="0"/>
              <a:buChar char="•"/>
            </a:pPr>
            <a:r>
              <a:rPr lang="en-US" b="1" i="0" dirty="0">
                <a:solidFill>
                  <a:srgbClr val="212121"/>
                </a:solidFill>
                <a:effectLst/>
                <a:latin typeface="+mj-lt"/>
              </a:rPr>
              <a:t>Content Creation:</a:t>
            </a:r>
            <a:r>
              <a:rPr lang="en-US" b="0" i="0" dirty="0">
                <a:solidFill>
                  <a:srgbClr val="212121"/>
                </a:solidFill>
                <a:effectLst/>
                <a:latin typeface="+mj-lt"/>
              </a:rPr>
              <a:t> Generating realistic text, images, or multimedia content.</a:t>
            </a:r>
          </a:p>
          <a:p>
            <a:pPr marL="742950" lvl="1" indent="-285750" algn="just">
              <a:buFont typeface="Arial" panose="020B0604020202020204" pitchFamily="34" charset="0"/>
              <a:buChar char="•"/>
            </a:pPr>
            <a:r>
              <a:rPr lang="en-US" b="1" i="0" dirty="0">
                <a:solidFill>
                  <a:srgbClr val="212121"/>
                </a:solidFill>
                <a:effectLst/>
                <a:latin typeface="+mj-lt"/>
              </a:rPr>
              <a:t>Data Imputation:</a:t>
            </a:r>
            <a:r>
              <a:rPr lang="en-US" b="0" i="0" dirty="0">
                <a:solidFill>
                  <a:srgbClr val="212121"/>
                </a:solidFill>
                <a:effectLst/>
                <a:latin typeface="+mj-lt"/>
              </a:rPr>
              <a:t> Filling missing values in real datasets with plausible synthetic data.</a:t>
            </a:r>
          </a:p>
          <a:p>
            <a:pPr algn="just">
              <a:buFont typeface="Arial" panose="020B0604020202020204" pitchFamily="34" charset="0"/>
              <a:buChar char="•"/>
            </a:pPr>
            <a:r>
              <a:rPr lang="en-US" sz="1800" b="1" i="0" dirty="0">
                <a:solidFill>
                  <a:srgbClr val="212121"/>
                </a:solidFill>
                <a:effectLst/>
                <a:latin typeface="+mj-lt"/>
              </a:rPr>
              <a:t>Example:</a:t>
            </a:r>
            <a:r>
              <a:rPr lang="en-US" sz="1800" b="0" i="0" dirty="0">
                <a:solidFill>
                  <a:srgbClr val="212121"/>
                </a:solidFill>
                <a:effectLst/>
                <a:latin typeface="+mj-lt"/>
              </a:rPr>
              <a:t> Text passages generated by GPT-3 language models based on given prompts.</a:t>
            </a:r>
          </a:p>
          <a:p>
            <a:pPr algn="just"/>
            <a:endParaRPr lang="en-US" sz="1800" dirty="0">
              <a:latin typeface="+mj-lt"/>
            </a:endParaRPr>
          </a:p>
        </p:txBody>
      </p:sp>
    </p:spTree>
    <p:extLst>
      <p:ext uri="{BB962C8B-B14F-4D97-AF65-F5344CB8AC3E}">
        <p14:creationId xmlns:p14="http://schemas.microsoft.com/office/powerpoint/2010/main" val="108303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6" name="Group 235">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7" name="Straight Connector 236">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69" name="Right Triangle 26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71" name="Rectangle 270">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3" name="Freeform: Shape 272">
            <a:extLst>
              <a:ext uri="{FF2B5EF4-FFF2-40B4-BE49-F238E27FC236}">
                <a16:creationId xmlns:a16="http://schemas.microsoft.com/office/drawing/2014/main" id="{32A02012-0D24-4DB1-B9AC-3EE71705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3" y="2604042"/>
            <a:ext cx="12184765" cy="4253959"/>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5" name="Group 274">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6" name="Straight Connector 275">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08" name="Right Triangle 307">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87C6342-3CD9-BD3C-CC13-A49D0DF6B38C}"/>
              </a:ext>
            </a:extLst>
          </p:cNvPr>
          <p:cNvSpPr>
            <a:spLocks noGrp="1"/>
          </p:cNvSpPr>
          <p:nvPr>
            <p:ph type="title"/>
          </p:nvPr>
        </p:nvSpPr>
        <p:spPr>
          <a:xfrm>
            <a:off x="677373" y="725952"/>
            <a:ext cx="10295029" cy="2018370"/>
          </a:xfrm>
        </p:spPr>
        <p:txBody>
          <a:bodyPr vert="horz" lIns="91440" tIns="45720" rIns="91440" bIns="45720" rtlCol="0" anchor="ctr">
            <a:normAutofit/>
          </a:bodyPr>
          <a:lstStyle/>
          <a:p>
            <a:r>
              <a:rPr lang="en-US" sz="5400" b="1" dirty="0"/>
              <a:t>Let's do a few exercises..</a:t>
            </a:r>
          </a:p>
        </p:txBody>
      </p:sp>
      <p:pic>
        <p:nvPicPr>
          <p:cNvPr id="6" name="Graphic 5" descr="Table tennis">
            <a:extLst>
              <a:ext uri="{FF2B5EF4-FFF2-40B4-BE49-F238E27FC236}">
                <a16:creationId xmlns:a16="http://schemas.microsoft.com/office/drawing/2014/main" id="{13AA8EAB-3F0D-BE6F-230B-83CEC5C0B856}"/>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9947" y="3425405"/>
            <a:ext cx="2747917" cy="2747917"/>
          </a:xfrm>
          <a:prstGeom prst="rect">
            <a:avLst/>
          </a:prstGeom>
        </p:spPr>
      </p:pic>
      <p:pic>
        <p:nvPicPr>
          <p:cNvPr id="5" name="Picture 4" descr="A qr code with a dinosaur&#10;&#10;Description automatically generated">
            <a:extLst>
              <a:ext uri="{FF2B5EF4-FFF2-40B4-BE49-F238E27FC236}">
                <a16:creationId xmlns:a16="http://schemas.microsoft.com/office/drawing/2014/main" id="{5DB85BEE-B8CA-5834-8A71-CB6AB1493712}"/>
              </a:ext>
            </a:extLst>
          </p:cNvPr>
          <p:cNvPicPr>
            <a:picLocks noChangeAspect="1"/>
          </p:cNvPicPr>
          <p:nvPr/>
        </p:nvPicPr>
        <p:blipFill>
          <a:blip r:embed="rId4">
            <a:alphaModFix/>
          </a:blip>
          <a:stretch>
            <a:fillRect/>
          </a:stretch>
        </p:blipFill>
        <p:spPr>
          <a:xfrm>
            <a:off x="8456083" y="3425405"/>
            <a:ext cx="2747917" cy="2747917"/>
          </a:xfrm>
          <a:prstGeom prst="rect">
            <a:avLst/>
          </a:prstGeom>
        </p:spPr>
      </p:pic>
    </p:spTree>
    <p:extLst>
      <p:ext uri="{BB962C8B-B14F-4D97-AF65-F5344CB8AC3E}">
        <p14:creationId xmlns:p14="http://schemas.microsoft.com/office/powerpoint/2010/main" val="335921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0" name="Group 89">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9ADE0AB-280E-1845-FC4F-74EAE57F304D}"/>
              </a:ext>
            </a:extLst>
          </p:cNvPr>
          <p:cNvSpPr>
            <a:spLocks noGrp="1"/>
          </p:cNvSpPr>
          <p:nvPr>
            <p:ph type="title"/>
          </p:nvPr>
        </p:nvSpPr>
        <p:spPr>
          <a:xfrm>
            <a:off x="691079" y="725952"/>
            <a:ext cx="5818396" cy="1362156"/>
          </a:xfrm>
        </p:spPr>
        <p:txBody>
          <a:bodyPr>
            <a:normAutofit/>
          </a:bodyPr>
          <a:lstStyle/>
          <a:p>
            <a:r>
              <a:rPr lang="en-US" dirty="0"/>
              <a:t>Connect with us</a:t>
            </a:r>
          </a:p>
        </p:txBody>
      </p:sp>
      <p:sp>
        <p:nvSpPr>
          <p:cNvPr id="3" name="Content Placeholder 2">
            <a:extLst>
              <a:ext uri="{FF2B5EF4-FFF2-40B4-BE49-F238E27FC236}">
                <a16:creationId xmlns:a16="http://schemas.microsoft.com/office/drawing/2014/main" id="{620C4AE6-EE65-4B38-1FFB-8C8074141B2A}"/>
              </a:ext>
            </a:extLst>
          </p:cNvPr>
          <p:cNvSpPr>
            <a:spLocks noGrp="1"/>
          </p:cNvSpPr>
          <p:nvPr>
            <p:ph idx="1"/>
          </p:nvPr>
        </p:nvSpPr>
        <p:spPr>
          <a:xfrm>
            <a:off x="691079" y="2340131"/>
            <a:ext cx="5818396" cy="3791918"/>
          </a:xfrm>
        </p:spPr>
        <p:txBody>
          <a:bodyPr>
            <a:normAutofit/>
          </a:bodyPr>
          <a:lstStyle/>
          <a:p>
            <a:r>
              <a:rPr lang="en-US" dirty="0">
                <a:hlinkClick r:id="rId2"/>
              </a:rPr>
              <a:t>https://www.linkedin.com/in/jagrutijethwani/</a:t>
            </a:r>
          </a:p>
          <a:p>
            <a:endParaRPr lang="en-US" dirty="0">
              <a:hlinkClick r:id="rId2"/>
            </a:endParaRPr>
          </a:p>
          <a:p>
            <a:r>
              <a:rPr lang="en-US" dirty="0">
                <a:hlinkClick r:id="rId2"/>
              </a:rPr>
              <a:t>https://www.linkedin.com/in/aakarshsurendra/</a:t>
            </a:r>
            <a:endParaRPr lang="en-US" dirty="0"/>
          </a:p>
          <a:p>
            <a:pPr marL="0" indent="0">
              <a:buNone/>
            </a:pPr>
            <a:endParaRPr lang="en-US" dirty="0"/>
          </a:p>
        </p:txBody>
      </p:sp>
      <p:pic>
        <p:nvPicPr>
          <p:cNvPr id="7" name="Graphic 6" descr="Marker">
            <a:extLst>
              <a:ext uri="{FF2B5EF4-FFF2-40B4-BE49-F238E27FC236}">
                <a16:creationId xmlns:a16="http://schemas.microsoft.com/office/drawing/2014/main" id="{16310311-5DF0-BB1D-7F9E-C611D0DEF9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66821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 name="Straight Connector 26">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9" name="Right Triangle 58">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1" name="Rectangle 6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3" name="Group 6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4" name="Straight Connector 6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BF14CF2-A78B-2F12-3DAC-362EAB0A68EE}"/>
              </a:ext>
            </a:extLst>
          </p:cNvPr>
          <p:cNvSpPr>
            <a:spLocks noGrp="1"/>
          </p:cNvSpPr>
          <p:nvPr>
            <p:ph type="ctrTitle"/>
          </p:nvPr>
        </p:nvSpPr>
        <p:spPr>
          <a:xfrm>
            <a:off x="691079" y="725951"/>
            <a:ext cx="4927425" cy="1938525"/>
          </a:xfrm>
        </p:spPr>
        <p:txBody>
          <a:bodyPr vert="horz" lIns="91440" tIns="45720" rIns="91440" bIns="45720" rtlCol="0" anchor="b">
            <a:normAutofit/>
          </a:bodyPr>
          <a:lstStyle/>
          <a:p>
            <a:r>
              <a:rPr lang="en-US" sz="4400" b="1"/>
              <a:t>Simulated Data</a:t>
            </a:r>
          </a:p>
        </p:txBody>
      </p:sp>
      <p:sp>
        <p:nvSpPr>
          <p:cNvPr id="96" name="Right Triangle 9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33B9828C-B9C9-28AA-A4C1-5E7E7110EADE}"/>
              </a:ext>
            </a:extLst>
          </p:cNvPr>
          <p:cNvSpPr txBox="1"/>
          <p:nvPr/>
        </p:nvSpPr>
        <p:spPr>
          <a:xfrm>
            <a:off x="691079" y="2886116"/>
            <a:ext cx="4927425" cy="3245931"/>
          </a:xfrm>
          <a:prstGeom prst="rect">
            <a:avLst/>
          </a:prstGeom>
        </p:spPr>
        <p:txBody>
          <a:bodyPr vert="horz" lIns="91440" tIns="45720" rIns="91440" bIns="45720" rtlCol="0">
            <a:normAutofit/>
          </a:bodyPr>
          <a:lstStyle/>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b="1">
                <a:solidFill>
                  <a:schemeClr val="tx2"/>
                </a:solidFill>
              </a:rPr>
              <a:t>Fake Data</a:t>
            </a:r>
          </a:p>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b="1">
                <a:solidFill>
                  <a:schemeClr val="tx2"/>
                </a:solidFill>
              </a:rPr>
              <a:t>Synthetic Data</a:t>
            </a:r>
          </a:p>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b="1">
                <a:solidFill>
                  <a:schemeClr val="tx2"/>
                </a:solidFill>
              </a:rPr>
              <a:t>Generative Data</a:t>
            </a:r>
          </a:p>
        </p:txBody>
      </p:sp>
      <p:pic>
        <p:nvPicPr>
          <p:cNvPr id="20" name="Picture 19">
            <a:extLst>
              <a:ext uri="{FF2B5EF4-FFF2-40B4-BE49-F238E27FC236}">
                <a16:creationId xmlns:a16="http://schemas.microsoft.com/office/drawing/2014/main" id="{B5BA95BD-B06E-0333-DA9E-CDFE1166A125}"/>
              </a:ext>
            </a:extLst>
          </p:cNvPr>
          <p:cNvPicPr>
            <a:picLocks noChangeAspect="1"/>
          </p:cNvPicPr>
          <p:nvPr/>
        </p:nvPicPr>
        <p:blipFill rotWithShape="1">
          <a:blip r:embed="rId2"/>
          <a:srcRect l="4758" r="37858"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5" name="TextBox 4">
            <a:extLst>
              <a:ext uri="{FF2B5EF4-FFF2-40B4-BE49-F238E27FC236}">
                <a16:creationId xmlns:a16="http://schemas.microsoft.com/office/drawing/2014/main" id="{A0C9E630-B138-4ACB-7072-1D15143834F9}"/>
              </a:ext>
            </a:extLst>
          </p:cNvPr>
          <p:cNvSpPr txBox="1"/>
          <p:nvPr/>
        </p:nvSpPr>
        <p:spPr>
          <a:xfrm>
            <a:off x="675772" y="5026387"/>
            <a:ext cx="5148689" cy="923330"/>
          </a:xfrm>
          <a:prstGeom prst="rect">
            <a:avLst/>
          </a:prstGeom>
          <a:noFill/>
        </p:spPr>
        <p:txBody>
          <a:bodyPr wrap="square" rtlCol="0">
            <a:spAutoFit/>
          </a:bodyPr>
          <a:lstStyle/>
          <a:p>
            <a:r>
              <a:rPr lang="en-US" b="1" dirty="0"/>
              <a:t>ODSC Session : </a:t>
            </a:r>
            <a:r>
              <a:rPr lang="en-US" dirty="0"/>
              <a:t>A Deep Dive Into the World of Synthetic Data - Architecting Data</a:t>
            </a:r>
          </a:p>
          <a:p>
            <a:r>
              <a:rPr lang="en-US" b="1" dirty="0"/>
              <a:t>Speaker : </a:t>
            </a:r>
            <a:r>
              <a:rPr lang="en-US" dirty="0"/>
              <a:t>Ramon Perez</a:t>
            </a:r>
          </a:p>
        </p:txBody>
      </p:sp>
    </p:spTree>
    <p:extLst>
      <p:ext uri="{BB962C8B-B14F-4D97-AF65-F5344CB8AC3E}">
        <p14:creationId xmlns:p14="http://schemas.microsoft.com/office/powerpoint/2010/main" val="9234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525A-56BC-2DBD-FBBC-19ABA867B583}"/>
              </a:ext>
            </a:extLst>
          </p:cNvPr>
          <p:cNvSpPr>
            <a:spLocks noGrp="1"/>
          </p:cNvSpPr>
          <p:nvPr>
            <p:ph type="title"/>
          </p:nvPr>
        </p:nvSpPr>
        <p:spPr/>
        <p:txBody>
          <a:bodyPr/>
          <a:lstStyle/>
          <a:p>
            <a:r>
              <a:rPr lang="en-US" b="1" dirty="0"/>
              <a:t>Data Generation Techniques</a:t>
            </a:r>
          </a:p>
        </p:txBody>
      </p:sp>
      <p:sp>
        <p:nvSpPr>
          <p:cNvPr id="3" name="Content Placeholder 2">
            <a:extLst>
              <a:ext uri="{FF2B5EF4-FFF2-40B4-BE49-F238E27FC236}">
                <a16:creationId xmlns:a16="http://schemas.microsoft.com/office/drawing/2014/main" id="{64BA827F-D3DF-CA59-2D08-2BE31CB4D446}"/>
              </a:ext>
            </a:extLst>
          </p:cNvPr>
          <p:cNvSpPr>
            <a:spLocks noGrp="1"/>
          </p:cNvSpPr>
          <p:nvPr>
            <p:ph idx="1"/>
          </p:nvPr>
        </p:nvSpPr>
        <p:spPr/>
        <p:txBody>
          <a:bodyPr anchor="ctr"/>
          <a:lstStyle/>
          <a:p>
            <a:pPr algn="just"/>
            <a:r>
              <a:rPr lang="en-US" dirty="0"/>
              <a:t>As ‘</a:t>
            </a:r>
            <a:r>
              <a:rPr lang="en-US" b="1" dirty="0"/>
              <a:t>Data is the new oil</a:t>
            </a:r>
            <a:r>
              <a:rPr lang="en-US" dirty="0"/>
              <a:t>’ , acquiring the right data to the business needs is not an easy task given the data privacy, limited access and high costs</a:t>
            </a:r>
          </a:p>
          <a:p>
            <a:pPr algn="just"/>
            <a:r>
              <a:rPr lang="en-US" dirty="0"/>
              <a:t>Data generation techniques like Fake Data, Synthetic Data and Data generated from Generative Machine Learning Models are now a form of lucrative data generation techniques</a:t>
            </a:r>
          </a:p>
        </p:txBody>
      </p:sp>
    </p:spTree>
    <p:extLst>
      <p:ext uri="{BB962C8B-B14F-4D97-AF65-F5344CB8AC3E}">
        <p14:creationId xmlns:p14="http://schemas.microsoft.com/office/powerpoint/2010/main" val="112553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DF51-5673-C03B-4F6E-6756D3E367D2}"/>
              </a:ext>
            </a:extLst>
          </p:cNvPr>
          <p:cNvSpPr>
            <a:spLocks noGrp="1"/>
          </p:cNvSpPr>
          <p:nvPr>
            <p:ph type="title"/>
          </p:nvPr>
        </p:nvSpPr>
        <p:spPr/>
        <p:txBody>
          <a:bodyPr/>
          <a:lstStyle/>
          <a:p>
            <a:r>
              <a:rPr lang="en-US" b="1" dirty="0"/>
              <a:t>Fake Data</a:t>
            </a:r>
          </a:p>
        </p:txBody>
      </p:sp>
      <p:graphicFrame>
        <p:nvGraphicFramePr>
          <p:cNvPr id="5" name="Content Placeholder 2">
            <a:extLst>
              <a:ext uri="{FF2B5EF4-FFF2-40B4-BE49-F238E27FC236}">
                <a16:creationId xmlns:a16="http://schemas.microsoft.com/office/drawing/2014/main" id="{F26001CF-6BBF-A874-AA28-33F1B30B88F0}"/>
              </a:ext>
            </a:extLst>
          </p:cNvPr>
          <p:cNvGraphicFramePr>
            <a:graphicFrameLocks noGrp="1"/>
          </p:cNvGraphicFramePr>
          <p:nvPr>
            <p:ph idx="1"/>
            <p:extLst>
              <p:ext uri="{D42A27DB-BD31-4B8C-83A1-F6EECF244321}">
                <p14:modId xmlns:p14="http://schemas.microsoft.com/office/powerpoint/2010/main" val="4009680434"/>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78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5" name="Group 94">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Right Triangle 89">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DA6AD6E-F2A1-45C2-294A-2558A534FB6A}"/>
              </a:ext>
            </a:extLst>
          </p:cNvPr>
          <p:cNvSpPr>
            <a:spLocks noGrp="1"/>
          </p:cNvSpPr>
          <p:nvPr>
            <p:ph type="title"/>
          </p:nvPr>
        </p:nvSpPr>
        <p:spPr>
          <a:xfrm>
            <a:off x="691079" y="725952"/>
            <a:ext cx="5818396" cy="1362156"/>
          </a:xfrm>
        </p:spPr>
        <p:txBody>
          <a:bodyPr>
            <a:normAutofit/>
          </a:bodyPr>
          <a:lstStyle/>
          <a:p>
            <a:pPr>
              <a:lnSpc>
                <a:spcPct val="90000"/>
              </a:lnSpc>
            </a:pPr>
            <a:r>
              <a:rPr lang="en-US" b="1"/>
              <a:t>How to create Fake Data?</a:t>
            </a:r>
          </a:p>
        </p:txBody>
      </p:sp>
      <p:sp>
        <p:nvSpPr>
          <p:cNvPr id="3" name="Content Placeholder 2">
            <a:extLst>
              <a:ext uri="{FF2B5EF4-FFF2-40B4-BE49-F238E27FC236}">
                <a16:creationId xmlns:a16="http://schemas.microsoft.com/office/drawing/2014/main" id="{B661360A-B5B4-FFD1-46B7-C92FBC1BE139}"/>
              </a:ext>
            </a:extLst>
          </p:cNvPr>
          <p:cNvSpPr>
            <a:spLocks noGrp="1"/>
          </p:cNvSpPr>
          <p:nvPr>
            <p:ph idx="1"/>
          </p:nvPr>
        </p:nvSpPr>
        <p:spPr>
          <a:xfrm>
            <a:off x="691079" y="2340131"/>
            <a:ext cx="5818396" cy="3791918"/>
          </a:xfrm>
        </p:spPr>
        <p:txBody>
          <a:bodyPr>
            <a:normAutofit/>
          </a:bodyPr>
          <a:lstStyle/>
          <a:p>
            <a:pPr algn="just"/>
            <a:r>
              <a:rPr lang="en-US" sz="1900" dirty="0"/>
              <a:t>A module named ‘</a:t>
            </a:r>
            <a:r>
              <a:rPr lang="en-US" sz="1900" b="1" dirty="0"/>
              <a:t>mimesis</a:t>
            </a:r>
            <a:r>
              <a:rPr lang="en-US" sz="1900" dirty="0"/>
              <a:t>’ is used</a:t>
            </a:r>
          </a:p>
          <a:p>
            <a:pPr algn="just"/>
            <a:r>
              <a:rPr lang="en-US" sz="1900" dirty="0"/>
              <a:t>Mimesis is a python library used for generating fake data</a:t>
            </a:r>
          </a:p>
          <a:p>
            <a:pPr algn="just"/>
            <a:r>
              <a:rPr lang="en-US" sz="1900" dirty="0"/>
              <a:t>It provides a simple and convenient way to create synthetic data that can be used for various purposes, such as testing, development, or generating sample data for demonstrations</a:t>
            </a:r>
          </a:p>
          <a:p>
            <a:pPr algn="just"/>
            <a:r>
              <a:rPr lang="en-US" sz="1900" dirty="0"/>
              <a:t>This library can generate fake data for a </a:t>
            </a:r>
            <a:r>
              <a:rPr lang="en-US" sz="1900" b="1" dirty="0"/>
              <a:t>wide range of data types</a:t>
            </a:r>
            <a:r>
              <a:rPr lang="en-US" sz="1900" dirty="0"/>
              <a:t>, including names, addresses, dates, numbers, text, or more</a:t>
            </a:r>
          </a:p>
        </p:txBody>
      </p:sp>
      <p:pic>
        <p:nvPicPr>
          <p:cNvPr id="50" name="Graphic 49" descr="Programmer">
            <a:extLst>
              <a:ext uri="{FF2B5EF4-FFF2-40B4-BE49-F238E27FC236}">
                <a16:creationId xmlns:a16="http://schemas.microsoft.com/office/drawing/2014/main" id="{99A6C633-FCD8-1475-B59B-A708AACFD9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423510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EA76-7524-9308-EB82-C9753BEACBA2}"/>
              </a:ext>
            </a:extLst>
          </p:cNvPr>
          <p:cNvSpPr>
            <a:spLocks noGrp="1"/>
          </p:cNvSpPr>
          <p:nvPr>
            <p:ph type="title"/>
          </p:nvPr>
        </p:nvSpPr>
        <p:spPr/>
        <p:txBody>
          <a:bodyPr/>
          <a:lstStyle/>
          <a:p>
            <a:r>
              <a:rPr lang="en-US" b="1" dirty="0"/>
              <a:t>Fake Data - Facts</a:t>
            </a:r>
          </a:p>
        </p:txBody>
      </p:sp>
      <p:sp>
        <p:nvSpPr>
          <p:cNvPr id="3" name="Content Placeholder 2">
            <a:extLst>
              <a:ext uri="{FF2B5EF4-FFF2-40B4-BE49-F238E27FC236}">
                <a16:creationId xmlns:a16="http://schemas.microsoft.com/office/drawing/2014/main" id="{E46B3C07-A81D-347F-00F5-AFA81E1C5F12}"/>
              </a:ext>
            </a:extLst>
          </p:cNvPr>
          <p:cNvSpPr>
            <a:spLocks noGrp="1"/>
          </p:cNvSpPr>
          <p:nvPr>
            <p:ph idx="1"/>
          </p:nvPr>
        </p:nvSpPr>
        <p:spPr/>
        <p:txBody>
          <a:bodyPr>
            <a:normAutofit/>
          </a:bodyPr>
          <a:lstStyle/>
          <a:p>
            <a:pPr algn="just"/>
            <a:r>
              <a:rPr lang="en-US" sz="1800" b="0" i="0" dirty="0">
                <a:solidFill>
                  <a:srgbClr val="212121"/>
                </a:solidFill>
                <a:effectLst/>
                <a:latin typeface="+mj-lt"/>
              </a:rPr>
              <a:t>Fake data is entirely fabricated information </a:t>
            </a:r>
            <a:r>
              <a:rPr lang="en-US" sz="1800" b="1" i="0" dirty="0">
                <a:solidFill>
                  <a:srgbClr val="212121"/>
                </a:solidFill>
                <a:effectLst/>
                <a:latin typeface="+mj-lt"/>
              </a:rPr>
              <a:t>without any basis in reality</a:t>
            </a:r>
            <a:r>
              <a:rPr lang="en-US" sz="1800" b="0" i="0" dirty="0">
                <a:solidFill>
                  <a:srgbClr val="212121"/>
                </a:solidFill>
                <a:effectLst/>
                <a:latin typeface="+mj-lt"/>
              </a:rPr>
              <a:t>.</a:t>
            </a:r>
          </a:p>
          <a:p>
            <a:pPr algn="just">
              <a:buFont typeface="Arial" panose="020B0604020202020204" pitchFamily="34" charset="0"/>
              <a:buChar char="•"/>
            </a:pPr>
            <a:r>
              <a:rPr lang="en-US" sz="1800" b="1" i="0" dirty="0">
                <a:solidFill>
                  <a:srgbClr val="212121"/>
                </a:solidFill>
                <a:effectLst/>
                <a:latin typeface="+mj-lt"/>
              </a:rPr>
              <a:t>Characteristics:</a:t>
            </a:r>
            <a:endParaRPr lang="en-US" sz="1800" b="0" i="0" dirty="0">
              <a:solidFill>
                <a:srgbClr val="212121"/>
              </a:solidFill>
              <a:effectLst/>
              <a:latin typeface="+mj-lt"/>
            </a:endParaRPr>
          </a:p>
          <a:p>
            <a:pPr marL="742950" lvl="1" indent="-285750" algn="just">
              <a:buFont typeface="Arial" panose="020B0604020202020204" pitchFamily="34" charset="0"/>
              <a:buChar char="•"/>
            </a:pPr>
            <a:r>
              <a:rPr lang="en-US" b="1" i="0" dirty="0">
                <a:solidFill>
                  <a:srgbClr val="212121"/>
                </a:solidFill>
                <a:effectLst/>
                <a:latin typeface="+mj-lt"/>
              </a:rPr>
              <a:t>Randomness:</a:t>
            </a:r>
            <a:r>
              <a:rPr lang="en-US" b="0" i="0" dirty="0">
                <a:solidFill>
                  <a:srgbClr val="212121"/>
                </a:solidFill>
                <a:effectLst/>
                <a:latin typeface="+mj-lt"/>
              </a:rPr>
              <a:t> Generated using algorithms or random processes.</a:t>
            </a:r>
          </a:p>
          <a:p>
            <a:pPr marL="742950" lvl="1" indent="-285750" algn="just">
              <a:buFont typeface="Arial" panose="020B0604020202020204" pitchFamily="34" charset="0"/>
              <a:buChar char="•"/>
            </a:pPr>
            <a:r>
              <a:rPr lang="en-US" b="1" i="0" dirty="0">
                <a:solidFill>
                  <a:srgbClr val="212121"/>
                </a:solidFill>
                <a:effectLst/>
                <a:latin typeface="+mj-lt"/>
              </a:rPr>
              <a:t>No Correlation:</a:t>
            </a:r>
            <a:r>
              <a:rPr lang="en-US" b="0" i="0" dirty="0">
                <a:solidFill>
                  <a:srgbClr val="212121"/>
                </a:solidFill>
                <a:effectLst/>
                <a:latin typeface="+mj-lt"/>
              </a:rPr>
              <a:t> Lacks any connection to real-world entities or events.</a:t>
            </a:r>
          </a:p>
          <a:p>
            <a:pPr algn="just">
              <a:buFont typeface="Arial" panose="020B0604020202020204" pitchFamily="34" charset="0"/>
              <a:buChar char="•"/>
            </a:pPr>
            <a:r>
              <a:rPr lang="en-US" sz="1800" b="1" i="0" dirty="0">
                <a:solidFill>
                  <a:srgbClr val="212121"/>
                </a:solidFill>
                <a:effectLst/>
                <a:latin typeface="+mj-lt"/>
              </a:rPr>
              <a:t>Applications:</a:t>
            </a:r>
            <a:endParaRPr lang="en-US" sz="1800" b="0" i="0" dirty="0">
              <a:solidFill>
                <a:srgbClr val="212121"/>
              </a:solidFill>
              <a:effectLst/>
              <a:latin typeface="+mj-lt"/>
            </a:endParaRPr>
          </a:p>
          <a:p>
            <a:pPr marL="742950" lvl="1" indent="-285750" algn="just">
              <a:buFont typeface="Arial" panose="020B0604020202020204" pitchFamily="34" charset="0"/>
              <a:buChar char="•"/>
            </a:pPr>
            <a:r>
              <a:rPr lang="en-US" b="1" i="0" dirty="0">
                <a:solidFill>
                  <a:srgbClr val="212121"/>
                </a:solidFill>
                <a:effectLst/>
                <a:latin typeface="+mj-lt"/>
              </a:rPr>
              <a:t>Testing and Development:</a:t>
            </a:r>
            <a:r>
              <a:rPr lang="en-US" b="0" i="0" dirty="0">
                <a:solidFill>
                  <a:srgbClr val="212121"/>
                </a:solidFill>
                <a:effectLst/>
                <a:latin typeface="+mj-lt"/>
              </a:rPr>
              <a:t> Ideal for software testing scenarios where real data is unnecessary.</a:t>
            </a:r>
          </a:p>
          <a:p>
            <a:pPr marL="742950" lvl="1" indent="-285750" algn="just">
              <a:buFont typeface="Arial" panose="020B0604020202020204" pitchFamily="34" charset="0"/>
              <a:buChar char="•"/>
            </a:pPr>
            <a:r>
              <a:rPr lang="en-US" b="1" i="0" dirty="0">
                <a:solidFill>
                  <a:srgbClr val="212121"/>
                </a:solidFill>
                <a:effectLst/>
                <a:latin typeface="+mj-lt"/>
              </a:rPr>
              <a:t>Mock Scenarios:</a:t>
            </a:r>
            <a:r>
              <a:rPr lang="en-US" b="0" i="0" dirty="0">
                <a:solidFill>
                  <a:srgbClr val="212121"/>
                </a:solidFill>
                <a:effectLst/>
                <a:latin typeface="+mj-lt"/>
              </a:rPr>
              <a:t> Creating fictional scenarios for storytelling or simulations.</a:t>
            </a:r>
          </a:p>
          <a:p>
            <a:pPr algn="just">
              <a:buFont typeface="Arial" panose="020B0604020202020204" pitchFamily="34" charset="0"/>
              <a:buChar char="•"/>
            </a:pPr>
            <a:r>
              <a:rPr lang="en-US" sz="1800" b="1" i="0" dirty="0">
                <a:solidFill>
                  <a:srgbClr val="212121"/>
                </a:solidFill>
                <a:effectLst/>
                <a:latin typeface="+mj-lt"/>
              </a:rPr>
              <a:t>Example:</a:t>
            </a:r>
            <a:r>
              <a:rPr lang="en-US" sz="1800" b="0" i="0" dirty="0">
                <a:solidFill>
                  <a:srgbClr val="212121"/>
                </a:solidFill>
                <a:effectLst/>
                <a:latin typeface="+mj-lt"/>
              </a:rPr>
              <a:t> Dummy names, addresses, and phone numbers created for testing purposes.</a:t>
            </a:r>
          </a:p>
          <a:p>
            <a:pPr algn="just"/>
            <a:endParaRPr lang="en-US" dirty="0"/>
          </a:p>
        </p:txBody>
      </p:sp>
    </p:spTree>
    <p:extLst>
      <p:ext uri="{BB962C8B-B14F-4D97-AF65-F5344CB8AC3E}">
        <p14:creationId xmlns:p14="http://schemas.microsoft.com/office/powerpoint/2010/main" val="96684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838282D-2164-9FCD-DB5E-EFD902EE0AE8}"/>
              </a:ext>
            </a:extLst>
          </p:cNvPr>
          <p:cNvSpPr>
            <a:spLocks noGrp="1"/>
          </p:cNvSpPr>
          <p:nvPr>
            <p:ph type="title"/>
          </p:nvPr>
        </p:nvSpPr>
        <p:spPr>
          <a:xfrm>
            <a:off x="691079" y="725952"/>
            <a:ext cx="5818396" cy="1362156"/>
          </a:xfrm>
        </p:spPr>
        <p:txBody>
          <a:bodyPr>
            <a:normAutofit/>
          </a:bodyPr>
          <a:lstStyle/>
          <a:p>
            <a:r>
              <a:rPr lang="en-US" b="1" dirty="0"/>
              <a:t>Synthetic Data</a:t>
            </a:r>
          </a:p>
        </p:txBody>
      </p:sp>
      <p:sp>
        <p:nvSpPr>
          <p:cNvPr id="3" name="Content Placeholder 2">
            <a:extLst>
              <a:ext uri="{FF2B5EF4-FFF2-40B4-BE49-F238E27FC236}">
                <a16:creationId xmlns:a16="http://schemas.microsoft.com/office/drawing/2014/main" id="{475A3DEF-E993-844A-F20A-9453E2737D5D}"/>
              </a:ext>
            </a:extLst>
          </p:cNvPr>
          <p:cNvSpPr>
            <a:spLocks noGrp="1"/>
          </p:cNvSpPr>
          <p:nvPr>
            <p:ph idx="1"/>
          </p:nvPr>
        </p:nvSpPr>
        <p:spPr>
          <a:xfrm>
            <a:off x="691078" y="2340131"/>
            <a:ext cx="7075209" cy="3685679"/>
          </a:xfrm>
        </p:spPr>
        <p:txBody>
          <a:bodyPr>
            <a:noAutofit/>
          </a:bodyPr>
          <a:lstStyle/>
          <a:p>
            <a:pPr algn="just">
              <a:lnSpc>
                <a:spcPct val="100000"/>
              </a:lnSpc>
            </a:pPr>
            <a:r>
              <a:rPr lang="en-US" sz="1800" dirty="0"/>
              <a:t>Synthetic data is artificially generated to mimic real-world data</a:t>
            </a:r>
          </a:p>
          <a:p>
            <a:pPr algn="just">
              <a:lnSpc>
                <a:spcPct val="100000"/>
              </a:lnSpc>
            </a:pPr>
            <a:r>
              <a:rPr lang="en-US" sz="1800" dirty="0"/>
              <a:t>It is based on </a:t>
            </a:r>
            <a:r>
              <a:rPr lang="en-US" sz="1800" b="1" dirty="0"/>
              <a:t>statistical analysis </a:t>
            </a:r>
            <a:r>
              <a:rPr lang="en-US" sz="1800" dirty="0"/>
              <a:t>of real data</a:t>
            </a:r>
          </a:p>
          <a:p>
            <a:pPr algn="just">
              <a:lnSpc>
                <a:spcPct val="100000"/>
              </a:lnSpc>
            </a:pPr>
            <a:r>
              <a:rPr lang="en-US" sz="1800" dirty="0"/>
              <a:t>Synthetic data can be useful for augmenting small real datasets for training machine learning models, running simulations when real data is not available or very minimal, testing systems and models without exposing sensitive real data, sharing datasets while preserving privacy</a:t>
            </a:r>
          </a:p>
          <a:p>
            <a:pPr algn="just">
              <a:lnSpc>
                <a:spcPct val="100000"/>
              </a:lnSpc>
            </a:pPr>
            <a:r>
              <a:rPr lang="en-US" sz="1800" dirty="0"/>
              <a:t>The key advantage of synthetic data is it looks and behaves like real data but does not contain private information. It also lets you generate large datasets even with small sample of real data</a:t>
            </a:r>
          </a:p>
          <a:p>
            <a:pPr algn="just">
              <a:lnSpc>
                <a:spcPct val="100000"/>
              </a:lnSpc>
            </a:pPr>
            <a:r>
              <a:rPr lang="en-US" sz="1800" dirty="0"/>
              <a:t>Can be used to balance the ‘target class imbalance’ in the categorical valued dataset</a:t>
            </a:r>
          </a:p>
        </p:txBody>
      </p:sp>
      <p:pic>
        <p:nvPicPr>
          <p:cNvPr id="7" name="Graphic 6" descr="Robot">
            <a:extLst>
              <a:ext uri="{FF2B5EF4-FFF2-40B4-BE49-F238E27FC236}">
                <a16:creationId xmlns:a16="http://schemas.microsoft.com/office/drawing/2014/main" id="{25FAECBA-2C4B-0937-60AE-3482A69554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9180" y="1407030"/>
            <a:ext cx="4401655" cy="4401655"/>
          </a:xfrm>
          <a:prstGeom prst="rect">
            <a:avLst/>
          </a:prstGeom>
        </p:spPr>
      </p:pic>
    </p:spTree>
    <p:extLst>
      <p:ext uri="{BB962C8B-B14F-4D97-AF65-F5344CB8AC3E}">
        <p14:creationId xmlns:p14="http://schemas.microsoft.com/office/powerpoint/2010/main" val="201190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50FB351-4BBE-94C4-C1BF-E51794F7E552}"/>
              </a:ext>
            </a:extLst>
          </p:cNvPr>
          <p:cNvSpPr>
            <a:spLocks noGrp="1"/>
          </p:cNvSpPr>
          <p:nvPr>
            <p:ph type="title"/>
          </p:nvPr>
        </p:nvSpPr>
        <p:spPr>
          <a:xfrm>
            <a:off x="691079" y="725952"/>
            <a:ext cx="5818396" cy="1362156"/>
          </a:xfrm>
        </p:spPr>
        <p:txBody>
          <a:bodyPr>
            <a:normAutofit/>
          </a:bodyPr>
          <a:lstStyle/>
          <a:p>
            <a:pPr>
              <a:lnSpc>
                <a:spcPct val="90000"/>
              </a:lnSpc>
            </a:pPr>
            <a:r>
              <a:rPr lang="en-US" b="1" dirty="0"/>
              <a:t>How to create Synthetic Data?</a:t>
            </a:r>
          </a:p>
        </p:txBody>
      </p:sp>
      <p:sp>
        <p:nvSpPr>
          <p:cNvPr id="3" name="Content Placeholder 2">
            <a:extLst>
              <a:ext uri="{FF2B5EF4-FFF2-40B4-BE49-F238E27FC236}">
                <a16:creationId xmlns:a16="http://schemas.microsoft.com/office/drawing/2014/main" id="{14517280-952D-A436-2B72-28D3AB3F5E63}"/>
              </a:ext>
            </a:extLst>
          </p:cNvPr>
          <p:cNvSpPr>
            <a:spLocks noGrp="1"/>
          </p:cNvSpPr>
          <p:nvPr>
            <p:ph idx="1"/>
          </p:nvPr>
        </p:nvSpPr>
        <p:spPr>
          <a:xfrm>
            <a:off x="691078" y="2340130"/>
            <a:ext cx="7348938" cy="4024307"/>
          </a:xfrm>
        </p:spPr>
        <p:txBody>
          <a:bodyPr>
            <a:normAutofit/>
          </a:bodyPr>
          <a:lstStyle/>
          <a:p>
            <a:pPr algn="just">
              <a:lnSpc>
                <a:spcPct val="100000"/>
              </a:lnSpc>
            </a:pPr>
            <a:r>
              <a:rPr lang="en-US" sz="1800" dirty="0"/>
              <a:t>To start using Synthetic Data:</a:t>
            </a:r>
          </a:p>
          <a:p>
            <a:pPr lvl="1" algn="just">
              <a:lnSpc>
                <a:spcPct val="100000"/>
              </a:lnSpc>
            </a:pPr>
            <a:r>
              <a:rPr lang="en-US" dirty="0"/>
              <a:t>Collect a sample of real representative data</a:t>
            </a:r>
          </a:p>
          <a:p>
            <a:pPr lvl="1" algn="just">
              <a:lnSpc>
                <a:spcPct val="100000"/>
              </a:lnSpc>
            </a:pPr>
            <a:r>
              <a:rPr lang="en-US" dirty="0"/>
              <a:t>Analyze statistics like distributions, correlations, </a:t>
            </a:r>
            <a:r>
              <a:rPr lang="en-US" dirty="0" err="1"/>
              <a:t>etc</a:t>
            </a:r>
            <a:endParaRPr lang="en-US" dirty="0"/>
          </a:p>
          <a:p>
            <a:pPr lvl="1" algn="just">
              <a:lnSpc>
                <a:spcPct val="100000"/>
              </a:lnSpc>
            </a:pPr>
            <a:r>
              <a:rPr lang="en-US" dirty="0"/>
              <a:t>Use a synthetic data generator with those stats to simulate distribution of your variables</a:t>
            </a:r>
          </a:p>
          <a:p>
            <a:pPr lvl="1" algn="just">
              <a:lnSpc>
                <a:spcPct val="100000"/>
              </a:lnSpc>
            </a:pPr>
            <a:r>
              <a:rPr lang="en-US" dirty="0"/>
              <a:t>Validate that the synthetic data matches real data</a:t>
            </a:r>
          </a:p>
          <a:p>
            <a:pPr algn="just">
              <a:lnSpc>
                <a:spcPct val="100000"/>
              </a:lnSpc>
            </a:pPr>
            <a:r>
              <a:rPr lang="en-US" sz="1800" dirty="0"/>
              <a:t>Python has a library – ‘</a:t>
            </a:r>
            <a:r>
              <a:rPr lang="en-US" sz="1800" b="1" dirty="0" err="1"/>
              <a:t>sdv</a:t>
            </a:r>
            <a:r>
              <a:rPr lang="en-US" sz="1800" dirty="0"/>
              <a:t>’ – Synthetic Data Vault</a:t>
            </a:r>
          </a:p>
          <a:p>
            <a:pPr algn="just">
              <a:lnSpc>
                <a:spcPct val="100000"/>
              </a:lnSpc>
            </a:pPr>
            <a:r>
              <a:rPr lang="en-US" sz="1800" dirty="0"/>
              <a:t>SDV is designed to create artificial datasets that are statistically similar original data while preserving privacy and confidentiality</a:t>
            </a:r>
          </a:p>
          <a:p>
            <a:pPr marL="228600" lvl="1" indent="0" algn="just">
              <a:lnSpc>
                <a:spcPct val="100000"/>
              </a:lnSpc>
              <a:buNone/>
            </a:pPr>
            <a:r>
              <a:rPr lang="en-US" b="1" dirty="0"/>
              <a:t>SMOTE</a:t>
            </a:r>
            <a:r>
              <a:rPr lang="en-US" dirty="0"/>
              <a:t> is another statistical module which can be used to create synthetic data for imbalanced dataset to oversample the target class variable</a:t>
            </a:r>
          </a:p>
        </p:txBody>
      </p:sp>
      <p:pic>
        <p:nvPicPr>
          <p:cNvPr id="7" name="Graphic 6" descr="Research">
            <a:extLst>
              <a:ext uri="{FF2B5EF4-FFF2-40B4-BE49-F238E27FC236}">
                <a16:creationId xmlns:a16="http://schemas.microsoft.com/office/drawing/2014/main" id="{FBF28E88-5F88-8293-4736-3FF2B343F1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4470" y="1570036"/>
            <a:ext cx="4401655" cy="4401655"/>
          </a:xfrm>
          <a:prstGeom prst="rect">
            <a:avLst/>
          </a:prstGeom>
        </p:spPr>
      </p:pic>
    </p:spTree>
    <p:extLst>
      <p:ext uri="{BB962C8B-B14F-4D97-AF65-F5344CB8AC3E}">
        <p14:creationId xmlns:p14="http://schemas.microsoft.com/office/powerpoint/2010/main" val="92117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856D-DE07-97A8-7A75-D8389EC0B612}"/>
              </a:ext>
            </a:extLst>
          </p:cNvPr>
          <p:cNvSpPr>
            <a:spLocks noGrp="1"/>
          </p:cNvSpPr>
          <p:nvPr>
            <p:ph type="title"/>
          </p:nvPr>
        </p:nvSpPr>
        <p:spPr/>
        <p:txBody>
          <a:bodyPr/>
          <a:lstStyle/>
          <a:p>
            <a:r>
              <a:rPr lang="en-US" b="1" dirty="0"/>
              <a:t>Synthetic Data - Facts</a:t>
            </a:r>
          </a:p>
        </p:txBody>
      </p:sp>
      <p:sp>
        <p:nvSpPr>
          <p:cNvPr id="3" name="Content Placeholder 2">
            <a:extLst>
              <a:ext uri="{FF2B5EF4-FFF2-40B4-BE49-F238E27FC236}">
                <a16:creationId xmlns:a16="http://schemas.microsoft.com/office/drawing/2014/main" id="{210F6CB1-B4CC-5FC7-704C-480B000CB42D}"/>
              </a:ext>
            </a:extLst>
          </p:cNvPr>
          <p:cNvSpPr>
            <a:spLocks noGrp="1"/>
          </p:cNvSpPr>
          <p:nvPr>
            <p:ph idx="1"/>
          </p:nvPr>
        </p:nvSpPr>
        <p:spPr/>
        <p:txBody>
          <a:bodyPr>
            <a:noAutofit/>
          </a:bodyPr>
          <a:lstStyle/>
          <a:p>
            <a:pPr algn="just"/>
            <a:r>
              <a:rPr lang="en-US" sz="1800" b="0" i="0" dirty="0">
                <a:solidFill>
                  <a:srgbClr val="212121"/>
                </a:solidFill>
                <a:effectLst/>
                <a:latin typeface="+mj-lt"/>
              </a:rPr>
              <a:t>Synthetic data refers to artificially generated data designed to mimic real-world data patterns and statistical properties without containing actual observations.</a:t>
            </a:r>
          </a:p>
          <a:p>
            <a:pPr algn="just">
              <a:buFont typeface="Arial" panose="020B0604020202020204" pitchFamily="34" charset="0"/>
              <a:buChar char="•"/>
            </a:pPr>
            <a:r>
              <a:rPr lang="en-US" sz="1800" b="1" i="0" dirty="0">
                <a:solidFill>
                  <a:srgbClr val="212121"/>
                </a:solidFill>
                <a:effectLst/>
                <a:latin typeface="+mj-lt"/>
              </a:rPr>
              <a:t>Advantages:</a:t>
            </a:r>
            <a:endParaRPr lang="en-US" sz="1800" b="0" i="0" dirty="0">
              <a:solidFill>
                <a:srgbClr val="212121"/>
              </a:solidFill>
              <a:effectLst/>
              <a:latin typeface="+mj-lt"/>
            </a:endParaRPr>
          </a:p>
          <a:p>
            <a:pPr marL="742950" lvl="1" indent="-285750" algn="just">
              <a:buFont typeface="Arial" panose="020B0604020202020204" pitchFamily="34" charset="0"/>
              <a:buChar char="•"/>
            </a:pPr>
            <a:r>
              <a:rPr lang="en-US" b="1" i="0" dirty="0">
                <a:solidFill>
                  <a:srgbClr val="212121"/>
                </a:solidFill>
                <a:effectLst/>
                <a:latin typeface="+mj-lt"/>
              </a:rPr>
              <a:t>Privacy Preservation:</a:t>
            </a:r>
            <a:r>
              <a:rPr lang="en-US" b="0" i="0" dirty="0">
                <a:solidFill>
                  <a:srgbClr val="212121"/>
                </a:solidFill>
                <a:effectLst/>
                <a:latin typeface="+mj-lt"/>
              </a:rPr>
              <a:t> Ideal for scenarios where real data must be kept confidential.</a:t>
            </a:r>
          </a:p>
          <a:p>
            <a:pPr marL="742950" lvl="1" indent="-285750" algn="just">
              <a:buFont typeface="Arial" panose="020B0604020202020204" pitchFamily="34" charset="0"/>
              <a:buChar char="•"/>
            </a:pPr>
            <a:r>
              <a:rPr lang="en-US" b="1" i="0" dirty="0">
                <a:solidFill>
                  <a:srgbClr val="212121"/>
                </a:solidFill>
                <a:effectLst/>
                <a:latin typeface="+mj-lt"/>
              </a:rPr>
              <a:t>Data Augmentation:</a:t>
            </a:r>
            <a:r>
              <a:rPr lang="en-US" b="0" i="0" dirty="0">
                <a:solidFill>
                  <a:srgbClr val="212121"/>
                </a:solidFill>
                <a:effectLst/>
                <a:latin typeface="+mj-lt"/>
              </a:rPr>
              <a:t> Useful for expanding datasets, especially in machine learning applications.</a:t>
            </a:r>
          </a:p>
          <a:p>
            <a:pPr algn="just">
              <a:buFont typeface="Arial" panose="020B0604020202020204" pitchFamily="34" charset="0"/>
              <a:buChar char="•"/>
            </a:pPr>
            <a:r>
              <a:rPr lang="en-US" sz="1800" b="1" i="0" dirty="0">
                <a:solidFill>
                  <a:srgbClr val="212121"/>
                </a:solidFill>
                <a:effectLst/>
                <a:latin typeface="+mj-lt"/>
              </a:rPr>
              <a:t>Techniques:</a:t>
            </a:r>
            <a:endParaRPr lang="en-US" sz="1800" b="0" i="0" dirty="0">
              <a:solidFill>
                <a:srgbClr val="212121"/>
              </a:solidFill>
              <a:effectLst/>
              <a:latin typeface="+mj-lt"/>
            </a:endParaRPr>
          </a:p>
          <a:p>
            <a:pPr marL="742950" lvl="1" indent="-285750" algn="just">
              <a:buFont typeface="Arial" panose="020B0604020202020204" pitchFamily="34" charset="0"/>
              <a:buChar char="•"/>
            </a:pPr>
            <a:r>
              <a:rPr lang="en-US" b="1" i="0" dirty="0">
                <a:solidFill>
                  <a:srgbClr val="212121"/>
                </a:solidFill>
                <a:effectLst/>
                <a:latin typeface="+mj-lt"/>
              </a:rPr>
              <a:t>Statistical Modeling:</a:t>
            </a:r>
            <a:r>
              <a:rPr lang="en-US" b="0" i="0" dirty="0">
                <a:solidFill>
                  <a:srgbClr val="212121"/>
                </a:solidFill>
                <a:effectLst/>
                <a:latin typeface="+mj-lt"/>
              </a:rPr>
              <a:t> Generating data following statistical properties of real datasets.</a:t>
            </a:r>
          </a:p>
          <a:p>
            <a:pPr marL="742950" lvl="1" indent="-285750" algn="just">
              <a:buFont typeface="Arial" panose="020B0604020202020204" pitchFamily="34" charset="0"/>
              <a:buChar char="•"/>
            </a:pPr>
            <a:r>
              <a:rPr lang="en-US" b="1" i="0" dirty="0">
                <a:solidFill>
                  <a:srgbClr val="212121"/>
                </a:solidFill>
                <a:effectLst/>
                <a:latin typeface="+mj-lt"/>
              </a:rPr>
              <a:t>Generative Adversarial Networks (GANs):</a:t>
            </a:r>
            <a:r>
              <a:rPr lang="en-US" b="0" i="0" dirty="0">
                <a:solidFill>
                  <a:srgbClr val="212121"/>
                </a:solidFill>
                <a:effectLst/>
                <a:latin typeface="+mj-lt"/>
              </a:rPr>
              <a:t> Complex neural networks capable of generating highly realistic data samples.</a:t>
            </a:r>
          </a:p>
          <a:p>
            <a:pPr algn="just">
              <a:buFont typeface="Arial" panose="020B0604020202020204" pitchFamily="34" charset="0"/>
              <a:buChar char="•"/>
            </a:pPr>
            <a:r>
              <a:rPr lang="en-US" sz="1800" b="1" i="0" dirty="0">
                <a:solidFill>
                  <a:srgbClr val="212121"/>
                </a:solidFill>
                <a:effectLst/>
                <a:latin typeface="+mj-lt"/>
              </a:rPr>
              <a:t>Use Case:</a:t>
            </a:r>
            <a:r>
              <a:rPr lang="en-US" sz="1800" b="0" i="0" dirty="0">
                <a:solidFill>
                  <a:srgbClr val="212121"/>
                </a:solidFill>
                <a:effectLst/>
                <a:latin typeface="+mj-lt"/>
              </a:rPr>
              <a:t> Synthetic healthcare records for medical research without revealing sensitive patient information.</a:t>
            </a:r>
          </a:p>
          <a:p>
            <a:pPr algn="just"/>
            <a:endParaRPr lang="en-US" sz="1800" dirty="0">
              <a:latin typeface="+mj-lt"/>
            </a:endParaRPr>
          </a:p>
        </p:txBody>
      </p:sp>
    </p:spTree>
    <p:extLst>
      <p:ext uri="{BB962C8B-B14F-4D97-AF65-F5344CB8AC3E}">
        <p14:creationId xmlns:p14="http://schemas.microsoft.com/office/powerpoint/2010/main" val="3901442295"/>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206</TotalTime>
  <Words>991</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Grandview</vt:lpstr>
      <vt:lpstr>Wingdings</vt:lpstr>
      <vt:lpstr>CosineVTI</vt:lpstr>
      <vt:lpstr>CSUF DSML Workshop  ODSC West 2023 Summary Topics</vt:lpstr>
      <vt:lpstr>Simulated Data</vt:lpstr>
      <vt:lpstr>Data Generation Techniques</vt:lpstr>
      <vt:lpstr>Fake Data</vt:lpstr>
      <vt:lpstr>How to create Fake Data?</vt:lpstr>
      <vt:lpstr>Fake Data - Facts</vt:lpstr>
      <vt:lpstr>Synthetic Data</vt:lpstr>
      <vt:lpstr>How to create Synthetic Data?</vt:lpstr>
      <vt:lpstr>Synthetic Data - Facts</vt:lpstr>
      <vt:lpstr>Generative Data</vt:lpstr>
      <vt:lpstr>How to create Generative Data?</vt:lpstr>
      <vt:lpstr>Generative Data - Facts</vt:lpstr>
      <vt:lpstr>Let's do a few exercises..</vt:lpstr>
      <vt:lpstr>Connect with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CSUF DSML Workshop  ODSC West 2023 Summary Topics</dc:title>
  <dc:creator>Surendra, Aakarsh</dc:creator>
  <cp:lastModifiedBy>Surendra, Aakarsh</cp:lastModifiedBy>
  <cp:revision>3</cp:revision>
  <dcterms:created xsi:type="dcterms:W3CDTF">2023-11-25T23:40:52Z</dcterms:created>
  <dcterms:modified xsi:type="dcterms:W3CDTF">2023-12-01T08:14:10Z</dcterms:modified>
</cp:coreProperties>
</file>