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7" r:id="rId12"/>
    <p:sldId id="269" r:id="rId13"/>
    <p:sldId id="270" r:id="rId14"/>
    <p:sldId id="277" r:id="rId15"/>
    <p:sldId id="271" r:id="rId16"/>
    <p:sldId id="273" r:id="rId17"/>
    <p:sldId id="275" r:id="rId18"/>
    <p:sldId id="276" r:id="rId19"/>
    <p:sldId id="274" r:id="rId20"/>
    <p:sldId id="27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>
        <p:scale>
          <a:sx n="96" d="100"/>
          <a:sy n="96" d="100"/>
        </p:scale>
        <p:origin x="11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1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810100C-B2E3-4BD2-B42B-F78F0239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DA076A-A426-4BA4-91D7-2194025E1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6E0276-B5CC-D21A-C991-0CD962D5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318" y="804520"/>
            <a:ext cx="498507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/>
              <a:t>LIGHTNING SESSION ON Basics of LLM and getting to know Llama2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FE94E2-EB97-4BF3-ADFD-1D6ECE62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9263DE-9849-4BA8-8990-4AFC76B9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925473-E783-403A-8BDE-D1EBDAED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BD99F7-1E3E-4B98-A113-A2DAA96D1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wo brown alpacas">
            <a:extLst>
              <a:ext uri="{FF2B5EF4-FFF2-40B4-BE49-F238E27FC236}">
                <a16:creationId xmlns:a16="http://schemas.microsoft.com/office/drawing/2014/main" id="{F3430F4D-4E62-D86B-B971-904745D83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6" r="20976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ACC31-67E0-713F-FA53-B34A9B4D0EB1}"/>
              </a:ext>
            </a:extLst>
          </p:cNvPr>
          <p:cNvSpPr txBox="1"/>
          <p:nvPr/>
        </p:nvSpPr>
        <p:spPr>
          <a:xfrm>
            <a:off x="9384413" y="4640212"/>
            <a:ext cx="2807587" cy="141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Meet </a:t>
            </a:r>
            <a:r>
              <a:rPr lang="en-US" dirty="0" err="1"/>
              <a:t>Turakhia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Craig Albuquerque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Aakarsh Surendra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63556DA-E50F-49FC-B9C5-16746A937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D4E8CC-A5F3-49D3-A830-647340CFF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C34C-4495-7A57-AA66-470C845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 from human feedback (RLHF)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1C04-AA12-26B8-FEA8-B7587708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Alignment</a:t>
            </a:r>
            <a:r>
              <a:rPr lang="en-US" dirty="0"/>
              <a:t> in language models refers to how well the model can respond to input prompts that match the user’s expectations</a:t>
            </a:r>
          </a:p>
          <a:p>
            <a:pPr algn="just"/>
            <a:r>
              <a:rPr lang="en-US" dirty="0"/>
              <a:t>RLHF is one popular method of aligning pre-training LLMs that uses Human Feedback to enhance their performance</a:t>
            </a:r>
          </a:p>
          <a:p>
            <a:pPr algn="just"/>
            <a:r>
              <a:rPr lang="en-US" dirty="0"/>
              <a:t>It allows LLM to learn from relatively small, high-quality batches of human feedback on its outputs</a:t>
            </a:r>
          </a:p>
          <a:p>
            <a:pPr algn="just"/>
            <a:r>
              <a:rPr lang="en-US" dirty="0"/>
              <a:t>Reinforcement Learning is sometimes painful, due to its unstable procedures, a technique to save this painful moment is </a:t>
            </a:r>
            <a:r>
              <a:rPr lang="en-US" b="1" dirty="0"/>
              <a:t>DPO (Direct Preference Optimization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56CF-41D5-F6E2-C322-0CEB0CB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Langchain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AFE9-9BFF-AE9B-E2D9-E8ADA3FD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32038" cy="385498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Langchain</a:t>
            </a:r>
            <a:r>
              <a:rPr lang="en-US" dirty="0"/>
              <a:t> is a framework for developing applications powered by language models.</a:t>
            </a:r>
          </a:p>
          <a:p>
            <a:pPr algn="just"/>
            <a:r>
              <a:rPr lang="en-US" dirty="0"/>
              <a:t>It enables developers to create applications that can </a:t>
            </a:r>
            <a:r>
              <a:rPr lang="en-US" b="1" dirty="0"/>
              <a:t>understand and respond to natural language</a:t>
            </a:r>
            <a:r>
              <a:rPr lang="en-US" dirty="0"/>
              <a:t>, </a:t>
            </a:r>
            <a:r>
              <a:rPr lang="en-US" b="1" dirty="0"/>
              <a:t>generate creative formats</a:t>
            </a:r>
            <a:r>
              <a:rPr lang="en-US" dirty="0"/>
              <a:t>, and </a:t>
            </a:r>
            <a:r>
              <a:rPr lang="en-US" b="1" dirty="0"/>
              <a:t>translate languages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Key features of </a:t>
            </a:r>
            <a:r>
              <a:rPr lang="en-US" dirty="0" err="1"/>
              <a:t>Langchain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Modular</a:t>
            </a:r>
            <a:r>
              <a:rPr lang="en-US" dirty="0"/>
              <a:t>: Developers can add key features and capabilities to their applications</a:t>
            </a:r>
          </a:p>
          <a:p>
            <a:pPr lvl="1" algn="just"/>
            <a:r>
              <a:rPr lang="en-US" b="1" dirty="0"/>
              <a:t>Extensible</a:t>
            </a:r>
            <a:r>
              <a:rPr lang="en-US" dirty="0"/>
              <a:t>: Developers can integrate with other tools and frameworks</a:t>
            </a:r>
          </a:p>
          <a:p>
            <a:pPr lvl="1" algn="just"/>
            <a:r>
              <a:rPr lang="en-US" b="1" dirty="0"/>
              <a:t>Open source</a:t>
            </a:r>
          </a:p>
          <a:p>
            <a:pPr algn="just"/>
            <a:r>
              <a:rPr lang="en-US" b="1" dirty="0"/>
              <a:t>Use cases</a:t>
            </a:r>
            <a:r>
              <a:rPr lang="en-US" dirty="0"/>
              <a:t>: Document analysis and summarization, chatbots, code analysis, creative writing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01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FB0A0F-3543-2036-DD07-EBC63219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 dirty="0"/>
              <a:t>hallucination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61AA-2033-068A-D770-44D54D69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49" y="2026142"/>
            <a:ext cx="6576760" cy="337075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dirty="0"/>
              <a:t>Hallucination refers to the model generating texts that are </a:t>
            </a:r>
            <a:r>
              <a:rPr lang="en-US" sz="1600" b="1" dirty="0"/>
              <a:t>incorrect, nonsensical, and not actual</a:t>
            </a:r>
            <a:r>
              <a:rPr lang="en-US" sz="1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Hallucinations can occur due to various factors, including: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/>
              <a:t>Limited Training Data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/>
              <a:t>Pattern Recognition and extrapolation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/>
              <a:t>Overfitting</a:t>
            </a:r>
          </a:p>
          <a:p>
            <a:pPr algn="just">
              <a:lnSpc>
                <a:spcPct val="110000"/>
              </a:lnSpc>
            </a:pPr>
            <a:r>
              <a:rPr lang="en-US" sz="1600" b="1" dirty="0"/>
              <a:t>Detection</a:t>
            </a:r>
            <a:r>
              <a:rPr lang="en-US" sz="1600" dirty="0"/>
              <a:t>: Put Humans in Loop – looping human judges into the evaluation process to manually identify hallucinations</a:t>
            </a:r>
          </a:p>
          <a:p>
            <a:pPr algn="just">
              <a:lnSpc>
                <a:spcPct val="110000"/>
              </a:lnSpc>
            </a:pPr>
            <a:r>
              <a:rPr lang="en-US" sz="1600" b="1" dirty="0"/>
              <a:t>Efforts to mitigate</a:t>
            </a:r>
            <a:r>
              <a:rPr lang="en-US" sz="1600" dirty="0"/>
              <a:t>: Improved training data, Fact-Checking Algorithms, User Awareness, Effective Prompt </a:t>
            </a:r>
            <a:r>
              <a:rPr lang="en-US" sz="1600" dirty="0" err="1"/>
              <a:t>Enginnering</a:t>
            </a:r>
            <a:endParaRPr lang="en-US" sz="1600" dirty="0"/>
          </a:p>
        </p:txBody>
      </p:sp>
      <p:pic>
        <p:nvPicPr>
          <p:cNvPr id="29" name="Graphic 28" descr="Brain in head">
            <a:extLst>
              <a:ext uri="{FF2B5EF4-FFF2-40B4-BE49-F238E27FC236}">
                <a16:creationId xmlns:a16="http://schemas.microsoft.com/office/drawing/2014/main" id="{4988D732-D003-BF42-B3DD-C7D6BC80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0443" y="805583"/>
            <a:ext cx="4660762" cy="4660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8E8590-749E-63A5-91C2-4A912BFD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 dirty="0"/>
              <a:t>Prompt Engineering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390F-9B64-A9C4-7F25-30D51E11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85" y="2030225"/>
            <a:ext cx="7096072" cy="37291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Involved in crafting inputs to LLMs that effectively communicate the task at hand to the LLM, leading to the return of accurate and useful outputs</a:t>
            </a:r>
          </a:p>
          <a:p>
            <a:pPr algn="just"/>
            <a:r>
              <a:rPr lang="en-US" dirty="0"/>
              <a:t>It is a skill that involves understanding nuances of language, specific domains being worked on, and capabilities and limitations of LLM being used.</a:t>
            </a:r>
          </a:p>
          <a:p>
            <a:pPr algn="just"/>
            <a:r>
              <a:rPr lang="en-US" b="1" dirty="0"/>
              <a:t>System Prompts- </a:t>
            </a:r>
            <a:r>
              <a:rPr lang="en-US" dirty="0"/>
              <a:t>special instructions that are provided to LLM to control its behavior and inform it about the context of a conversation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5" name="Graphic 24" descr="Circles with Arrows">
            <a:extLst>
              <a:ext uri="{FF2B5EF4-FFF2-40B4-BE49-F238E27FC236}">
                <a16:creationId xmlns:a16="http://schemas.microsoft.com/office/drawing/2014/main" id="{32775ABC-A8B6-AF6A-4CA0-DC10BF07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733" y="1278460"/>
            <a:ext cx="4660762" cy="46607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8E8590-749E-63A5-91C2-4A912BFD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 dirty="0"/>
              <a:t>Prompt Engineering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390F-9B64-A9C4-7F25-30D51E11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015732"/>
            <a:ext cx="4960443" cy="3775459"/>
          </a:xfrm>
        </p:spPr>
        <p:txBody>
          <a:bodyPr>
            <a:normAutofit/>
          </a:bodyPr>
          <a:lstStyle/>
          <a:p>
            <a:r>
              <a:rPr lang="en-US" b="1" dirty="0"/>
              <a:t>In-Context Learning </a:t>
            </a:r>
            <a:r>
              <a:rPr lang="en-US" dirty="0"/>
              <a:t>– Zero-Shot and Few Shot</a:t>
            </a:r>
          </a:p>
          <a:p>
            <a:pPr lvl="1"/>
            <a:r>
              <a:rPr lang="en-US" b="1" dirty="0"/>
              <a:t>Zero-Shot</a:t>
            </a:r>
            <a:r>
              <a:rPr lang="en-US" dirty="0"/>
              <a:t> – The most extreme form of low-data learning, where the model is not provided with any labeled examples of new task/class</a:t>
            </a:r>
          </a:p>
          <a:p>
            <a:pPr lvl="1"/>
            <a:r>
              <a:rPr lang="en-US" b="1" dirty="0"/>
              <a:t>Few-Shot</a:t>
            </a:r>
            <a:r>
              <a:rPr lang="en-US" dirty="0"/>
              <a:t> – Provides the model with a small number of examples, it allows the model to learn specific characteristics of new task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E60933-2178-7825-4A38-9DC69621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89319"/>
              </p:ext>
            </p:extLst>
          </p:nvPr>
        </p:nvGraphicFramePr>
        <p:xfrm>
          <a:off x="6091423" y="1829120"/>
          <a:ext cx="5633763" cy="3962071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907381">
                  <a:extLst>
                    <a:ext uri="{9D8B030D-6E8A-4147-A177-3AD203B41FA5}">
                      <a16:colId xmlns:a16="http://schemas.microsoft.com/office/drawing/2014/main" val="1190991635"/>
                    </a:ext>
                  </a:extLst>
                </a:gridCol>
                <a:gridCol w="1895008">
                  <a:extLst>
                    <a:ext uri="{9D8B030D-6E8A-4147-A177-3AD203B41FA5}">
                      <a16:colId xmlns:a16="http://schemas.microsoft.com/office/drawing/2014/main" val="4117587324"/>
                    </a:ext>
                  </a:extLst>
                </a:gridCol>
                <a:gridCol w="1831374">
                  <a:extLst>
                    <a:ext uri="{9D8B030D-6E8A-4147-A177-3AD203B41FA5}">
                      <a16:colId xmlns:a16="http://schemas.microsoft.com/office/drawing/2014/main" val="4056533766"/>
                    </a:ext>
                  </a:extLst>
                </a:gridCol>
              </a:tblGrid>
              <a:tr h="568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16539" marR="28014" marT="89645" marB="896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Zero-shot learning</a:t>
                      </a:r>
                    </a:p>
                  </a:txBody>
                  <a:tcPr marL="116539" marR="28014" marT="89645" marB="896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Few-shot learning</a:t>
                      </a:r>
                    </a:p>
                  </a:txBody>
                  <a:tcPr marL="116539" marR="0" marT="89645" marB="896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5195"/>
                  </a:ext>
                </a:extLst>
              </a:tr>
              <a:tr h="11285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Number of labeled examples for new task or class</a:t>
                      </a:r>
                    </a:p>
                  </a:txBody>
                  <a:tcPr marL="116539" marR="28014" marT="89645" marB="896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Few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65959"/>
                  </a:ext>
                </a:extLst>
              </a:tr>
              <a:tr h="11285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Reliance on additional information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Yes, but to a lesser extent</a:t>
                      </a:r>
                    </a:p>
                  </a:txBody>
                  <a:tcPr marL="116539" marR="0" marT="89645" marB="89645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44071"/>
                  </a:ext>
                </a:extLst>
              </a:tr>
              <a:tr h="568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Generalizability</a:t>
                      </a:r>
                    </a:p>
                  </a:txBody>
                  <a:tcPr marL="116539" marR="28014" marT="89645" marB="896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Limited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More generalizable</a:t>
                      </a:r>
                    </a:p>
                  </a:txBody>
                  <a:tcPr marL="116539" marR="0" marT="89645" marB="89645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61315"/>
                  </a:ext>
                </a:extLst>
              </a:tr>
              <a:tr h="568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Effectiveness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Less effective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More effective</a:t>
                      </a:r>
                    </a:p>
                  </a:txBody>
                  <a:tcPr marL="116539" marR="28014" marT="89645" marB="89645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7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F25-23AD-09FD-A9D0-B705D25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POPULAR MODERN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2222-225A-99ED-0852-C9990D6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BERT – </a:t>
            </a:r>
            <a:r>
              <a:rPr lang="en-US" sz="2800" dirty="0"/>
              <a:t>Bidirectional Encoder Representation from Transformer</a:t>
            </a:r>
          </a:p>
          <a:p>
            <a:pPr lvl="1"/>
            <a:r>
              <a:rPr lang="en-US" sz="2400" dirty="0"/>
              <a:t>Developed by Google</a:t>
            </a:r>
          </a:p>
          <a:p>
            <a:pPr lvl="1"/>
            <a:r>
              <a:rPr lang="en-US" sz="2400" dirty="0"/>
              <a:t>Uses attention to build a bidirectional representation of a sentence</a:t>
            </a:r>
          </a:p>
          <a:p>
            <a:pPr lvl="1"/>
            <a:r>
              <a:rPr lang="en-US" sz="2400" dirty="0"/>
              <a:t>Uses the encoder of the Transformer and ignores the decoder to become exceedingly good at processing/understanding massive amounts of text very quickly</a:t>
            </a:r>
          </a:p>
          <a:p>
            <a:pPr lvl="1"/>
            <a:r>
              <a:rPr lang="en-US" sz="2400" dirty="0"/>
              <a:t>Widely used and highly regarded LLM in the NLP community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137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F25-23AD-09FD-A9D0-B705D25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POPULAR MODERN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2222-225A-99ED-0852-C9990D6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GPT-3 and </a:t>
            </a:r>
            <a:r>
              <a:rPr lang="en-US" sz="2600" b="1" dirty="0" err="1"/>
              <a:t>ChatGPT</a:t>
            </a:r>
            <a:r>
              <a:rPr lang="en-US" sz="2600" b="1" dirty="0"/>
              <a:t> </a:t>
            </a:r>
            <a:r>
              <a:rPr lang="en-US" sz="2800" b="1" dirty="0"/>
              <a:t>– </a:t>
            </a:r>
            <a:r>
              <a:rPr lang="en-US" sz="2600" dirty="0"/>
              <a:t>Unlike BERT, it is an </a:t>
            </a:r>
            <a:r>
              <a:rPr lang="en-US" sz="2600" b="1" dirty="0"/>
              <a:t>autoregressive</a:t>
            </a:r>
            <a:r>
              <a:rPr lang="en-US" sz="2600" dirty="0"/>
              <a:t> model that uses attention to predict the next token in a sequence based on the previous token.</a:t>
            </a:r>
          </a:p>
          <a:p>
            <a:pPr lvl="1" algn="just"/>
            <a:r>
              <a:rPr lang="en-US" sz="2200" dirty="0"/>
              <a:t>GPT family of algorithms (</a:t>
            </a:r>
            <a:r>
              <a:rPr lang="en-US" sz="2200" dirty="0" err="1"/>
              <a:t>ChatGPT</a:t>
            </a:r>
            <a:r>
              <a:rPr lang="en-US" sz="2200" dirty="0"/>
              <a:t>) is primarily used for text generation and has been known for its ability to generate natural-sounding, human-like text</a:t>
            </a:r>
          </a:p>
          <a:p>
            <a:pPr lvl="1" algn="just"/>
            <a:r>
              <a:rPr lang="en-US" sz="2200" dirty="0"/>
              <a:t>It relies on the decoder portion of the transformer</a:t>
            </a:r>
          </a:p>
        </p:txBody>
      </p:sp>
    </p:spTree>
    <p:extLst>
      <p:ext uri="{BB962C8B-B14F-4D97-AF65-F5344CB8AC3E}">
        <p14:creationId xmlns:p14="http://schemas.microsoft.com/office/powerpoint/2010/main" val="246553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F25-23AD-09FD-A9D0-B705D25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POPULAR MODERN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2222-225A-99ED-0852-C9990D6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T5 (Text-to-Text Transfer Transformer)</a:t>
            </a:r>
            <a:r>
              <a:rPr lang="en-US" sz="2800" b="1" dirty="0"/>
              <a:t>– </a:t>
            </a:r>
            <a:r>
              <a:rPr lang="en-US" sz="2600" dirty="0"/>
              <a:t>It is a pure encoder/decoder Transformer model that was designed to perform NLP tasks</a:t>
            </a:r>
          </a:p>
          <a:p>
            <a:pPr lvl="1" algn="just"/>
            <a:r>
              <a:rPr lang="en-US" sz="2200" b="1" dirty="0"/>
              <a:t>Highly versatile</a:t>
            </a:r>
            <a:r>
              <a:rPr lang="en-US" sz="2200" dirty="0"/>
              <a:t> in both processing and generating text</a:t>
            </a:r>
          </a:p>
          <a:p>
            <a:pPr lvl="1" algn="just"/>
            <a:r>
              <a:rPr lang="en-US" sz="2200" b="1" dirty="0"/>
              <a:t>No fine-tuning </a:t>
            </a:r>
            <a:r>
              <a:rPr lang="en-US" sz="2200" dirty="0"/>
              <a:t>is required</a:t>
            </a:r>
          </a:p>
          <a:p>
            <a:pPr lvl="1" algn="just"/>
            <a:r>
              <a:rPr lang="en-US" sz="2200" dirty="0"/>
              <a:t>Ideal for applications that require </a:t>
            </a:r>
            <a:r>
              <a:rPr lang="en-US" sz="2200" b="1" dirty="0"/>
              <a:t>both the ability to process </a:t>
            </a:r>
            <a:r>
              <a:rPr lang="en-US" sz="2200" dirty="0"/>
              <a:t>and </a:t>
            </a:r>
            <a:r>
              <a:rPr lang="en-US" sz="2200" b="1" dirty="0"/>
              <a:t>understand</a:t>
            </a:r>
            <a:r>
              <a:rPr lang="en-US" sz="2200" dirty="0"/>
              <a:t> text and </a:t>
            </a:r>
            <a:r>
              <a:rPr lang="en-US" sz="2200" b="1" dirty="0"/>
              <a:t>generate</a:t>
            </a:r>
            <a:r>
              <a:rPr lang="en-US" sz="2200" dirty="0"/>
              <a:t> text freely.</a:t>
            </a:r>
          </a:p>
        </p:txBody>
      </p:sp>
    </p:spTree>
    <p:extLst>
      <p:ext uri="{BB962C8B-B14F-4D97-AF65-F5344CB8AC3E}">
        <p14:creationId xmlns:p14="http://schemas.microsoft.com/office/powerpoint/2010/main" val="51790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F25-23AD-09FD-A9D0-B705D25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POPULAR MODERN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2222-225A-99ED-0852-C9990D6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/>
              <a:t>Llama and Llama2 (Large Language Model Meta AI)</a:t>
            </a:r>
            <a:r>
              <a:rPr lang="en-US" sz="2800" b="1" dirty="0"/>
              <a:t>– </a:t>
            </a:r>
            <a:r>
              <a:rPr lang="en-US" sz="2600" dirty="0"/>
              <a:t>Developed by Meta AI and Microsoft</a:t>
            </a:r>
          </a:p>
          <a:p>
            <a:pPr lvl="1" algn="just"/>
            <a:r>
              <a:rPr lang="en-US" sz="2200" dirty="0"/>
              <a:t>Modular, Extensive and Open-Source</a:t>
            </a:r>
          </a:p>
          <a:p>
            <a:pPr lvl="1" algn="just"/>
            <a:r>
              <a:rPr lang="en-US" sz="2200" dirty="0"/>
              <a:t>Llama was introduced in 2022 with 540 Billion parameters</a:t>
            </a:r>
          </a:p>
          <a:p>
            <a:pPr lvl="1" algn="just"/>
            <a:r>
              <a:rPr lang="en-US" sz="2200" dirty="0"/>
              <a:t>Llama2 was introduced in 2023 with 3 different options of parameters: 137 Billion, 340 Billion, and 70 Billion</a:t>
            </a:r>
          </a:p>
          <a:p>
            <a:pPr lvl="1" algn="just"/>
            <a:r>
              <a:rPr lang="en-US" sz="2200" dirty="0"/>
              <a:t>Both Llama and Llama2 have dataset of 1.56 TB</a:t>
            </a:r>
          </a:p>
          <a:p>
            <a:pPr lvl="1" algn="just"/>
            <a:r>
              <a:rPr lang="en-US" sz="2200" dirty="0"/>
              <a:t>Code generation and summarization are additional features of Llama2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438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0408-B140-915A-AAA1-822F412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E729-2D26-C142-A5F9-F42E71B1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Replicate.com</a:t>
            </a:r>
            <a:r>
              <a:rPr lang="en-US" b="1" dirty="0"/>
              <a:t> </a:t>
            </a:r>
            <a:r>
              <a:rPr lang="en-US" dirty="0"/>
              <a:t>provides an easy, fast way for anyone to run generative AI models in the cloud</a:t>
            </a:r>
          </a:p>
          <a:p>
            <a:pPr algn="just"/>
            <a:r>
              <a:rPr lang="en-US" b="1" dirty="0"/>
              <a:t>Thousands of models</a:t>
            </a:r>
            <a:r>
              <a:rPr lang="en-US" dirty="0"/>
              <a:t> are ready to use</a:t>
            </a:r>
          </a:p>
          <a:p>
            <a:pPr algn="just"/>
            <a:r>
              <a:rPr lang="en-US" dirty="0"/>
              <a:t>It lets users use machine learning models in a </a:t>
            </a:r>
            <a:r>
              <a:rPr lang="en-US" b="1" dirty="0"/>
              <a:t>standard, production-ready container </a:t>
            </a:r>
            <a:r>
              <a:rPr lang="en-US" dirty="0"/>
              <a:t>and makes it easy to deploy machine learning models at scale.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Prerequisite</a:t>
            </a:r>
            <a:r>
              <a:rPr lang="en-US" dirty="0"/>
              <a:t>: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0255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0DEA193-7F5A-FBCF-1D37-3B13AFA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RNN vs. LSTM vs. Transformer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hree colored boxe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82D941C-9B2D-93AB-88D6-8192D363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41" y="811444"/>
            <a:ext cx="6935988" cy="44675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F4152D-D5E8-4F30-986F-4185E9C06AAC}"/>
              </a:ext>
            </a:extLst>
          </p:cNvPr>
          <p:cNvSpPr txBox="1"/>
          <p:nvPr/>
        </p:nvSpPr>
        <p:spPr>
          <a:xfrm>
            <a:off x="4455487" y="6241774"/>
            <a:ext cx="66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 : https://www.g2.com/articles/transformer-models</a:t>
            </a:r>
          </a:p>
        </p:txBody>
      </p:sp>
    </p:spTree>
    <p:extLst>
      <p:ext uri="{BB962C8B-B14F-4D97-AF65-F5344CB8AC3E}">
        <p14:creationId xmlns:p14="http://schemas.microsoft.com/office/powerpoint/2010/main" val="117051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3BBEE-8D65-D23C-BC11-6A4CC1BF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2451709"/>
            <a:ext cx="6811618" cy="83399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800" b="1" dirty="0"/>
              <a:t>Let’s build a LLM 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1E7F4EF8-E837-A9AE-EF21-165777C03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711" y="1638043"/>
            <a:ext cx="3828302" cy="38283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6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4958-3CF0-0D12-C134-9DB624A1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164F-20C1-FE76-0D13-1E9D3E08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/abs/2305.18290</a:t>
            </a:r>
          </a:p>
        </p:txBody>
      </p:sp>
    </p:spTree>
    <p:extLst>
      <p:ext uri="{BB962C8B-B14F-4D97-AF65-F5344CB8AC3E}">
        <p14:creationId xmlns:p14="http://schemas.microsoft.com/office/powerpoint/2010/main" val="26405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A06E-934E-0C0D-BB77-186CCC2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Transformers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1973-897E-F6D8-09A5-406CF692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2017, a team at Google Brain introduced an advanced artificial intelligence (AI) deep learning model called the </a:t>
            </a:r>
            <a:r>
              <a:rPr lang="en-US" b="1" dirty="0"/>
              <a:t>Transformer</a:t>
            </a:r>
          </a:p>
          <a:p>
            <a:r>
              <a:rPr lang="en-US" dirty="0"/>
              <a:t>Google uses </a:t>
            </a:r>
            <a:r>
              <a:rPr lang="en-US" b="1" dirty="0"/>
              <a:t>BERT </a:t>
            </a:r>
            <a:r>
              <a:rPr lang="en-US" dirty="0"/>
              <a:t>to enhance its search engine by better understanding users’ search queries</a:t>
            </a:r>
          </a:p>
          <a:p>
            <a:r>
              <a:rPr lang="en-US" b="1" dirty="0"/>
              <a:t>GPT </a:t>
            </a:r>
            <a:r>
              <a:rPr lang="en-US" dirty="0"/>
              <a:t>family of models from </a:t>
            </a:r>
            <a:r>
              <a:rPr lang="en-US" dirty="0" err="1"/>
              <a:t>OpenAI</a:t>
            </a:r>
            <a:r>
              <a:rPr lang="en-US" dirty="0"/>
              <a:t> generate human-like text and images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885A-4E3E-49FC-EE2B-7C20DEF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Large language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4F2A-8150-4711-B367-C8BA1A87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LLMs are AI models that are derived from </a:t>
            </a:r>
            <a:r>
              <a:rPr lang="en-US" sz="2400" b="1" dirty="0"/>
              <a:t>Transformer architecture</a:t>
            </a:r>
          </a:p>
          <a:p>
            <a:pPr algn="just"/>
            <a:r>
              <a:rPr lang="en-US" sz="2400" dirty="0"/>
              <a:t>Designed to understand and generate human language, code, and much more</a:t>
            </a:r>
          </a:p>
          <a:p>
            <a:pPr algn="just"/>
            <a:r>
              <a:rPr lang="en-US" sz="2400" dirty="0"/>
              <a:t>Language modeling is a subfield of NLP that involves the creation of statistical/deep learning models for </a:t>
            </a:r>
            <a:r>
              <a:rPr lang="en-US" sz="2400" b="1" dirty="0"/>
              <a:t>predicting a sequence of tokens </a:t>
            </a:r>
            <a:r>
              <a:rPr lang="en-US" sz="2400" dirty="0"/>
              <a:t>in specified </a:t>
            </a:r>
            <a:r>
              <a:rPr lang="en-US" sz="2400" b="1" dirty="0"/>
              <a:t>vocabulary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/>
              <a:t>token</a:t>
            </a:r>
            <a:r>
              <a:rPr lang="en-US" sz="2400" dirty="0"/>
              <a:t> is the smallest unit of semantic meaning, created by breaking down a sentence or a piece of text into smaller units – it is an essential input for an LLM.</a:t>
            </a:r>
          </a:p>
        </p:txBody>
      </p:sp>
    </p:spTree>
    <p:extLst>
      <p:ext uri="{BB962C8B-B14F-4D97-AF65-F5344CB8AC3E}">
        <p14:creationId xmlns:p14="http://schemas.microsoft.com/office/powerpoint/2010/main" val="5427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96FE-14A3-7D28-B3E9-E79F58F0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75E6E3-447D-CEB9-6A42-9D80C653B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5995"/>
              </p:ext>
            </p:extLst>
          </p:nvPr>
        </p:nvGraphicFramePr>
        <p:xfrm>
          <a:off x="1450975" y="2016125"/>
          <a:ext cx="960437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76156812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83986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1.76 Trillion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3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2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1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RoBERTa</a:t>
                      </a:r>
                      <a:r>
                        <a:rPr lang="en-US" dirty="0"/>
                        <a:t>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ELECTRA-LARGE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7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0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6792-AC40-41C9-4A38-665F6989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Key characteristics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C018-3495-7CA0-B3C5-DC8F1554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transformer model is a sequence-to-sequence model</a:t>
            </a:r>
          </a:p>
          <a:p>
            <a:r>
              <a:rPr lang="en-US" dirty="0"/>
              <a:t>It has 2 components – Encoder, Decoder</a:t>
            </a:r>
          </a:p>
          <a:p>
            <a:r>
              <a:rPr lang="en-US" b="1" dirty="0"/>
              <a:t>Encoder</a:t>
            </a:r>
            <a:r>
              <a:rPr lang="en-US" dirty="0"/>
              <a:t> is tasked with taking in raw text, splitting it up into its core components, converting those components into vectors, and using attention to understand the context of the text.</a:t>
            </a:r>
          </a:p>
          <a:p>
            <a:r>
              <a:rPr lang="en-US" b="1" dirty="0"/>
              <a:t>Decoder</a:t>
            </a:r>
            <a:r>
              <a:rPr lang="en-US" dirty="0"/>
              <a:t> – which excels at generating text by using a modified type of attention to predict the next best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3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1081-C5B2-468A-540F-3615910C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A67F-490E-40A4-CCB5-151BE52D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Autoregressive models –</a:t>
            </a:r>
            <a:r>
              <a:rPr lang="en-US" dirty="0"/>
              <a:t> such as GPT, predict the next token in the sentence based on previous tokens.</a:t>
            </a:r>
          </a:p>
          <a:p>
            <a:r>
              <a:rPr lang="en-US" b="1" dirty="0"/>
              <a:t>Autoencoding models – </a:t>
            </a:r>
            <a:r>
              <a:rPr lang="en-US" dirty="0"/>
              <a:t>such as BERT, a bidirectional representation of sentence by masking some of the input tokens and predicting from the remaining ones</a:t>
            </a:r>
          </a:p>
          <a:p>
            <a:r>
              <a:rPr lang="en-US" b="1" dirty="0"/>
              <a:t>Combinations </a:t>
            </a:r>
            <a:r>
              <a:rPr lang="en-US" dirty="0"/>
              <a:t>of both autoregressive and autoencoding, such as T5, can use the encoder and decoder to be more versatile and flexible in generating text.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41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61081-C5B2-468A-540F-3615910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5096020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/>
              <a:t>Encoder vs. Decoder</a:t>
            </a:r>
          </a:p>
        </p:txBody>
      </p:sp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A523C767-FDAC-3824-CB01-89753DF3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7" y="-1"/>
            <a:ext cx="7965208" cy="49583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9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E4EA-CD61-62DD-7807-D59B3CAD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013C-7EBE-3285-E29F-4C759D50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title of the original paper that introduced transformer is “Attention is All You Need.”</a:t>
            </a:r>
          </a:p>
          <a:p>
            <a:r>
              <a:rPr lang="en-US" sz="2400" dirty="0"/>
              <a:t>Attention is a mechanism used in deep learning models (not just transformers) that assigns </a:t>
            </a:r>
            <a:r>
              <a:rPr lang="en-US" sz="2400" b="1" dirty="0"/>
              <a:t>different weights</a:t>
            </a:r>
            <a:r>
              <a:rPr lang="en-US" sz="2400" dirty="0"/>
              <a:t> to different parts of the input</a:t>
            </a:r>
          </a:p>
          <a:p>
            <a:r>
              <a:rPr lang="en-US" sz="2400" dirty="0"/>
              <a:t>It allows the model to prioritize and emphasize the most critical information while performing tasks like </a:t>
            </a:r>
            <a:r>
              <a:rPr lang="en-US" sz="2400" b="1" dirty="0"/>
              <a:t>translation</a:t>
            </a:r>
            <a:r>
              <a:rPr lang="en-US" sz="2400" dirty="0"/>
              <a:t> or </a:t>
            </a:r>
            <a:r>
              <a:rPr lang="en-US" sz="2400" b="1" dirty="0"/>
              <a:t>summarization.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1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{BA33D99A-3C3C-104C-931F-C1AAA5B83369}tf10001119</Template>
  <TotalTime>324</TotalTime>
  <Words>1150</Words>
  <Application>Microsoft Macintosh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LIGHTNING SESSION ON Basics of LLM and getting to know Llama2</vt:lpstr>
      <vt:lpstr>RNN vs. LSTM vs. Transformer</vt:lpstr>
      <vt:lpstr>Transformers in use</vt:lpstr>
      <vt:lpstr>What are Large language models?</vt:lpstr>
      <vt:lpstr>Token comparison</vt:lpstr>
      <vt:lpstr>Key characteristics of LLMs</vt:lpstr>
      <vt:lpstr>LLMs categories</vt:lpstr>
      <vt:lpstr>Encoder vs. Decoder</vt:lpstr>
      <vt:lpstr>Attention</vt:lpstr>
      <vt:lpstr>Reinforcement learning from human feedback (RLHF)</vt:lpstr>
      <vt:lpstr>Langchain</vt:lpstr>
      <vt:lpstr>hallucination</vt:lpstr>
      <vt:lpstr>Prompt Engineering</vt:lpstr>
      <vt:lpstr>Prompt Engineering</vt:lpstr>
      <vt:lpstr>POPULAR MODERN LLMs</vt:lpstr>
      <vt:lpstr>POPULAR MODERN LLMs</vt:lpstr>
      <vt:lpstr>POPULAR MODERN LLMs</vt:lpstr>
      <vt:lpstr>POPULAR MODERN LLMs</vt:lpstr>
      <vt:lpstr>Replicate API</vt:lpstr>
      <vt:lpstr>Let’s build a LLM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SESSION ON Basics of LLM and getting to know Llama2</dc:title>
  <dc:creator>Surendra, Aakarsh</dc:creator>
  <cp:lastModifiedBy>Surendra, Aakarsh</cp:lastModifiedBy>
  <cp:revision>3</cp:revision>
  <dcterms:created xsi:type="dcterms:W3CDTF">2023-12-01T17:34:53Z</dcterms:created>
  <dcterms:modified xsi:type="dcterms:W3CDTF">2023-12-01T22:59:03Z</dcterms:modified>
</cp:coreProperties>
</file>