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1" r:id="rId3"/>
    <p:sldId id="257" r:id="rId4"/>
    <p:sldId id="258" r:id="rId5"/>
    <p:sldId id="259" r:id="rId6"/>
    <p:sldId id="263" r:id="rId7"/>
    <p:sldId id="264" r:id="rId8"/>
    <p:sldId id="260" r:id="rId9"/>
    <p:sldId id="261" r:id="rId10"/>
    <p:sldId id="262"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011CD-A16F-AA1A-316C-CA6D957CF3A1}" v="15" dt="2022-12-21T13:15:25.601"/>
    <p1510:client id="{938640E8-5967-17FD-6467-B9AE29B99B3C}" v="18" dt="2022-12-21T13:27:10.460"/>
    <p1510:client id="{D07D0723-DC74-2A78-4D0E-2B40C3231FDC}" v="281" dt="2022-12-21T13:44:34.801"/>
    <p1510:client id="{DDC82F96-F427-05A4-00E3-13776A121A87}" v="3" dt="2022-12-21T13:19:21.952"/>
    <p1510:client id="{F8F58DD4-CEEF-401F-841D-13A602198C21}" v="607" dt="2022-12-21T13:13:39.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12/29/2022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456902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12/29/2022</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690835"/>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1EvaJifSlQRydOBJ5PU7BoDJBzj7J9yD?usp=sharing#scrollTo=NB5FPFLm22p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purvayadav/cyberbullying-tweet-recognition-app/blob/main/initial_modelling.ipynb" TargetMode="External"/><Relationship Id="rId2" Type="http://schemas.openxmlformats.org/officeDocument/2006/relationships/hyperlink" Target="https://www.kaggle.com/datasets/andrewmvd/cyberbullying-classificatio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understandingsupportvectormachinearticl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35653" y="2480312"/>
            <a:ext cx="4762501" cy="3001951"/>
          </a:xfrm>
        </p:spPr>
        <p:txBody>
          <a:bodyPr anchor="b">
            <a:normAutofit/>
          </a:bodyPr>
          <a:lstStyle/>
          <a:p>
            <a:r>
              <a:rPr lang="en-US">
                <a:cs typeface="Calibri Light"/>
              </a:rPr>
              <a:t>CYBERBULLYING TWEET RECOGNITION</a:t>
            </a:r>
          </a:p>
        </p:txBody>
      </p:sp>
      <p:sp>
        <p:nvSpPr>
          <p:cNvPr id="3" name="Subtitle 2"/>
          <p:cNvSpPr>
            <a:spLocks noGrp="1"/>
          </p:cNvSpPr>
          <p:nvPr>
            <p:ph type="subTitle" idx="1"/>
          </p:nvPr>
        </p:nvSpPr>
        <p:spPr>
          <a:xfrm>
            <a:off x="7235655" y="956118"/>
            <a:ext cx="4762500" cy="1364726"/>
          </a:xfrm>
        </p:spPr>
        <p:txBody>
          <a:bodyPr vert="horz" lIns="91440" tIns="45720" rIns="91440" bIns="45720" rtlCol="0" anchor="t">
            <a:normAutofit/>
          </a:bodyPr>
          <a:lstStyle/>
          <a:p>
            <a:r>
              <a:rPr lang="en-US">
                <a:cs typeface="Calibri"/>
              </a:rPr>
              <a:t>GROUP-15</a:t>
            </a:r>
            <a:endParaRPr lang="en-US"/>
          </a:p>
        </p:txBody>
      </p:sp>
      <p:pic>
        <p:nvPicPr>
          <p:cNvPr id="5" name="Picture 5" descr="Logo, company name&#10;&#10;Description automatically generated">
            <a:extLst>
              <a:ext uri="{FF2B5EF4-FFF2-40B4-BE49-F238E27FC236}">
                <a16:creationId xmlns:a16="http://schemas.microsoft.com/office/drawing/2014/main" id="{D5D0D65F-A813-0AB1-C5C6-8B130DAFD6A8}"/>
              </a:ext>
            </a:extLst>
          </p:cNvPr>
          <p:cNvPicPr>
            <a:picLocks noChangeAspect="1"/>
          </p:cNvPicPr>
          <p:nvPr/>
        </p:nvPicPr>
        <p:blipFill>
          <a:blip r:embed="rId2"/>
          <a:stretch>
            <a:fillRect/>
          </a:stretch>
        </p:blipFill>
        <p:spPr>
          <a:xfrm>
            <a:off x="768498" y="643467"/>
            <a:ext cx="5571066" cy="5571066"/>
          </a:xfrm>
          <a:prstGeom prst="rect">
            <a:avLst/>
          </a:prstGeom>
        </p:spPr>
      </p:pic>
      <p:cxnSp>
        <p:nvCxnSpPr>
          <p:cNvPr id="20" name="Straight Connector 11">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1853"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3A881-CD0E-8722-DD65-C2679CCCB200}"/>
              </a:ext>
            </a:extLst>
          </p:cNvPr>
          <p:cNvSpPr>
            <a:spLocks noGrp="1"/>
          </p:cNvSpPr>
          <p:nvPr>
            <p:ph type="ctrTitle"/>
          </p:nvPr>
        </p:nvSpPr>
        <p:spPr>
          <a:xfrm>
            <a:off x="4601210" y="359979"/>
            <a:ext cx="6806609" cy="2696866"/>
          </a:xfrm>
        </p:spPr>
        <p:txBody>
          <a:bodyPr anchor="t">
            <a:normAutofit/>
          </a:bodyPr>
          <a:lstStyle/>
          <a:p>
            <a:pPr algn="r"/>
            <a:r>
              <a:rPr lang="en-US"/>
              <a:t>CONCLUSION</a:t>
            </a:r>
          </a:p>
        </p:txBody>
      </p:sp>
      <p:sp>
        <p:nvSpPr>
          <p:cNvPr id="3" name="Subtitle 2">
            <a:extLst>
              <a:ext uri="{FF2B5EF4-FFF2-40B4-BE49-F238E27FC236}">
                <a16:creationId xmlns:a16="http://schemas.microsoft.com/office/drawing/2014/main" id="{F940AED4-9D77-18B3-D831-886325931521}"/>
              </a:ext>
            </a:extLst>
          </p:cNvPr>
          <p:cNvSpPr>
            <a:spLocks noGrp="1"/>
          </p:cNvSpPr>
          <p:nvPr>
            <p:ph type="subTitle" idx="1"/>
          </p:nvPr>
        </p:nvSpPr>
        <p:spPr>
          <a:xfrm>
            <a:off x="869795" y="1510604"/>
            <a:ext cx="10475144" cy="4389965"/>
          </a:xfrm>
        </p:spPr>
        <p:txBody>
          <a:bodyPr anchor="b">
            <a:normAutofit/>
          </a:bodyPr>
          <a:lstStyle/>
          <a:p>
            <a:pPr marL="285750" indent="-285750">
              <a:buChar char="•"/>
            </a:pPr>
            <a:r>
              <a:rPr lang="en-US" b="0" cap="none">
                <a:latin typeface="Grandview"/>
                <a:ea typeface="+mn-lt"/>
                <a:cs typeface="+mn-lt"/>
              </a:rPr>
              <a:t>With the rapid technological growth, it is easier for users To widen their human network especially via social media. Conversely, if users abuse social media to commit Cyberbullying, they can be categorized as barbaric fellow Human being. </a:t>
            </a:r>
            <a:endParaRPr lang="en-US" cap="none">
              <a:latin typeface="Grandview"/>
            </a:endParaRPr>
          </a:p>
          <a:p>
            <a:pPr marL="285750" indent="-285750">
              <a:buChar char="•"/>
            </a:pPr>
            <a:r>
              <a:rPr lang="en-US" b="0" cap="none">
                <a:latin typeface="Grandview"/>
                <a:ea typeface="+mn-lt"/>
                <a:cs typeface="+mn-lt"/>
              </a:rPr>
              <a:t>Mostly, researchers worked on identifying bullying Keywordswithin the corpus using text classification in natural Language processing (NLP) and machine learning Approaches. </a:t>
            </a:r>
            <a:endParaRPr lang="en-US" cap="none">
              <a:latin typeface="Grandview"/>
              <a:ea typeface="+mn-lt"/>
              <a:cs typeface="+mn-lt"/>
            </a:endParaRPr>
          </a:p>
          <a:p>
            <a:pPr marL="285750" indent="-285750">
              <a:buChar char="•"/>
            </a:pPr>
            <a:r>
              <a:rPr lang="en-US" b="0" cap="none">
                <a:latin typeface="Grandview"/>
                <a:ea typeface="+mn-lt"/>
                <a:cs typeface="+mn-lt"/>
              </a:rPr>
              <a:t>Hopefully, research on cyberbullying may be able to implement deep learning since it can work properly within text classification</a:t>
            </a:r>
            <a:endParaRPr lang="en-US" cap="none">
              <a:latin typeface="Grandview"/>
            </a:endParaRPr>
          </a:p>
          <a:p>
            <a:pPr marL="285750" indent="-285750">
              <a:buChar char="•"/>
            </a:pPr>
            <a:endParaRPr lang="en-US">
              <a:latin typeface="Grandview"/>
            </a:endParaRPr>
          </a:p>
        </p:txBody>
      </p:sp>
      <p:cxnSp>
        <p:nvCxnSpPr>
          <p:cNvPr id="10" name="Straight Connector 9">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72C83-E1EF-5E68-BACF-B5DBCBB378DB}"/>
              </a:ext>
            </a:extLst>
          </p:cNvPr>
          <p:cNvSpPr>
            <a:spLocks noGrp="1"/>
          </p:cNvSpPr>
          <p:nvPr>
            <p:ph type="ctrTitle"/>
          </p:nvPr>
        </p:nvSpPr>
        <p:spPr>
          <a:xfrm>
            <a:off x="925606" y="2070235"/>
            <a:ext cx="9531520" cy="2840990"/>
          </a:xfrm>
        </p:spPr>
        <p:txBody>
          <a:bodyPr anchor="b">
            <a:normAutofit/>
          </a:bodyPr>
          <a:lstStyle/>
          <a:p>
            <a:r>
              <a:rPr lang="en-US" dirty="0"/>
              <a:t>DEMO</a:t>
            </a:r>
            <a:br>
              <a:rPr lang="en-US" dirty="0"/>
            </a:br>
            <a:r>
              <a:rPr lang="en-US" dirty="0">
                <a:ea typeface="+mj-lt"/>
                <a:cs typeface="+mj-lt"/>
                <a:hlinkClick r:id="rId2"/>
              </a:rPr>
              <a:t>CyberbullyingTWEETPrediction_GROUP15.ipynb - Colaboratory (google.com)</a:t>
            </a:r>
            <a:endParaRPr lang="en-US" dirty="0"/>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8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0E724-9405-3265-D39A-559A27FE952D}"/>
              </a:ext>
            </a:extLst>
          </p:cNvPr>
          <p:cNvSpPr>
            <a:spLocks noGrp="1"/>
          </p:cNvSpPr>
          <p:nvPr>
            <p:ph type="ctrTitle"/>
          </p:nvPr>
        </p:nvSpPr>
        <p:spPr>
          <a:xfrm>
            <a:off x="914400" y="914400"/>
            <a:ext cx="3973902" cy="4717676"/>
          </a:xfrm>
        </p:spPr>
        <p:txBody>
          <a:bodyPr vert="horz" lIns="91440" tIns="45720" rIns="91440" bIns="45720" rtlCol="0" anchor="t">
            <a:normAutofit/>
          </a:bodyPr>
          <a:lstStyle/>
          <a:p>
            <a:r>
              <a:rPr lang="en-US" kern="1200">
                <a:solidFill>
                  <a:schemeClr val="tx1"/>
                </a:solidFill>
                <a:latin typeface="+mj-lt"/>
                <a:ea typeface="+mj-ea"/>
                <a:cs typeface="+mj-cs"/>
              </a:rPr>
              <a:t>GROUP MEMBERS</a:t>
            </a:r>
          </a:p>
        </p:txBody>
      </p:sp>
      <p:pic>
        <p:nvPicPr>
          <p:cNvPr id="7" name="Graphic 6" descr="Users">
            <a:extLst>
              <a:ext uri="{FF2B5EF4-FFF2-40B4-BE49-F238E27FC236}">
                <a16:creationId xmlns:a16="http://schemas.microsoft.com/office/drawing/2014/main" id="{1AF5EE3F-4F2E-2489-AFCE-97716AEDA5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3654" y="845287"/>
            <a:ext cx="2482129" cy="2482129"/>
          </a:xfrm>
          <a:prstGeom prst="rect">
            <a:avLst/>
          </a:prstGeom>
        </p:spPr>
      </p:pic>
      <p:cxnSp>
        <p:nvCxnSpPr>
          <p:cNvPr id="39" name="Straight Connector 38">
            <a:extLst>
              <a:ext uri="{FF2B5EF4-FFF2-40B4-BE49-F238E27FC236}">
                <a16:creationId xmlns:a16="http://schemas.microsoft.com/office/drawing/2014/main" id="{F30C6137-1326-42B2-91E9-330C3BC40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66546" y="371394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4CD2949-66EE-FFEC-FAFA-BA1E5D920D3B}"/>
              </a:ext>
            </a:extLst>
          </p:cNvPr>
          <p:cNvSpPr>
            <a:spLocks noGrp="1"/>
          </p:cNvSpPr>
          <p:nvPr>
            <p:ph type="subTitle" idx="1"/>
          </p:nvPr>
        </p:nvSpPr>
        <p:spPr>
          <a:xfrm>
            <a:off x="983224" y="3990397"/>
            <a:ext cx="10208786" cy="2022316"/>
          </a:xfrm>
        </p:spPr>
        <p:txBody>
          <a:bodyPr vert="horz" lIns="91440" tIns="45720" rIns="91440" bIns="45720" rtlCol="0" anchor="t">
            <a:normAutofit/>
          </a:bodyPr>
          <a:lstStyle/>
          <a:p>
            <a:pPr marL="285750" indent="-285750">
              <a:lnSpc>
                <a:spcPct val="110000"/>
              </a:lnSpc>
              <a:buChar char="•"/>
            </a:pPr>
            <a:r>
              <a:rPr lang="en-US" sz="1100" dirty="0">
                <a:latin typeface="Times New Roman"/>
                <a:cs typeface="Times New Roman"/>
              </a:rPr>
              <a:t>20191COM0090 K. KUMAR BRAHMA VENKATA SAI </a:t>
            </a:r>
          </a:p>
          <a:p>
            <a:pPr marL="285750" indent="-285750">
              <a:lnSpc>
                <a:spcPct val="110000"/>
              </a:lnSpc>
              <a:buChar char="•"/>
            </a:pPr>
            <a:r>
              <a:rPr lang="en-US" sz="1100" dirty="0">
                <a:latin typeface="Times New Roman"/>
                <a:cs typeface="Times New Roman"/>
              </a:rPr>
              <a:t>20191COM0091 K. MAHESWAR REDDY</a:t>
            </a:r>
          </a:p>
          <a:p>
            <a:pPr marL="285750" indent="-285750">
              <a:lnSpc>
                <a:spcPct val="110000"/>
              </a:lnSpc>
              <a:buChar char="•"/>
            </a:pPr>
            <a:r>
              <a:rPr lang="en-US" sz="1100" dirty="0">
                <a:latin typeface="Times New Roman"/>
                <a:cs typeface="Times New Roman"/>
              </a:rPr>
              <a:t>20191COM0093 K. HEMANTH KUMAR</a:t>
            </a:r>
          </a:p>
          <a:p>
            <a:pPr marL="285750" indent="-285750">
              <a:lnSpc>
                <a:spcPct val="110000"/>
              </a:lnSpc>
              <a:buChar char="•"/>
            </a:pPr>
            <a:r>
              <a:rPr lang="en-US" sz="1100" dirty="0">
                <a:latin typeface="Times New Roman"/>
                <a:cs typeface="Times New Roman"/>
              </a:rPr>
              <a:t>20191COM0095 K. SUDARSHAN REDDY</a:t>
            </a:r>
          </a:p>
          <a:p>
            <a:pPr marL="285750" indent="-285750">
              <a:lnSpc>
                <a:spcPct val="110000"/>
              </a:lnSpc>
              <a:buChar char="•"/>
            </a:pPr>
            <a:r>
              <a:rPr lang="en-US" sz="1100" dirty="0">
                <a:latin typeface="Times New Roman"/>
                <a:cs typeface="Times New Roman"/>
              </a:rPr>
              <a:t>20191COM0096 K. ROHITH SAI</a:t>
            </a:r>
          </a:p>
          <a:p>
            <a:pPr marL="285750" indent="-285750">
              <a:lnSpc>
                <a:spcPct val="110000"/>
              </a:lnSpc>
              <a:buChar char="•"/>
            </a:pPr>
            <a:r>
              <a:rPr lang="en-US" sz="1100" dirty="0">
                <a:latin typeface="Times New Roman"/>
                <a:cs typeface="Times New Roman"/>
              </a:rPr>
              <a:t>20191COM0097 K. VARUN KUMAR REDDY</a:t>
            </a:r>
          </a:p>
          <a:p>
            <a:pPr marL="285750" indent="-285750">
              <a:lnSpc>
                <a:spcPct val="110000"/>
              </a:lnSpc>
              <a:buChar char="•"/>
            </a:pPr>
            <a:endParaRPr lang="en-US" sz="1100" dirty="0">
              <a:latin typeface="Times New Roman"/>
              <a:cs typeface="Times New Roman"/>
            </a:endParaRPr>
          </a:p>
        </p:txBody>
      </p:sp>
    </p:spTree>
    <p:extLst>
      <p:ext uri="{BB962C8B-B14F-4D97-AF65-F5344CB8AC3E}">
        <p14:creationId xmlns:p14="http://schemas.microsoft.com/office/powerpoint/2010/main" val="1647886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0F8B7-94BF-BE71-200B-098D4D5D0A36}"/>
              </a:ext>
            </a:extLst>
          </p:cNvPr>
          <p:cNvSpPr>
            <a:spLocks noGrp="1"/>
          </p:cNvSpPr>
          <p:nvPr>
            <p:ph type="ctrTitle"/>
          </p:nvPr>
        </p:nvSpPr>
        <p:spPr>
          <a:xfrm>
            <a:off x="4522382" y="307042"/>
            <a:ext cx="6806609" cy="3570924"/>
          </a:xfrm>
        </p:spPr>
        <p:txBody>
          <a:bodyPr anchor="t">
            <a:normAutofit/>
          </a:bodyPr>
          <a:lstStyle/>
          <a:p>
            <a:pPr algn="r"/>
            <a:r>
              <a:rPr lang="en-US"/>
              <a:t>ABSTRACT</a:t>
            </a:r>
          </a:p>
        </p:txBody>
      </p:sp>
      <p:sp>
        <p:nvSpPr>
          <p:cNvPr id="3" name="Subtitle 2">
            <a:extLst>
              <a:ext uri="{FF2B5EF4-FFF2-40B4-BE49-F238E27FC236}">
                <a16:creationId xmlns:a16="http://schemas.microsoft.com/office/drawing/2014/main" id="{2346F0E6-BB51-D418-6FFF-B9DAB0227B46}"/>
              </a:ext>
            </a:extLst>
          </p:cNvPr>
          <p:cNvSpPr>
            <a:spLocks noGrp="1"/>
          </p:cNvSpPr>
          <p:nvPr>
            <p:ph type="subTitle" idx="1"/>
          </p:nvPr>
        </p:nvSpPr>
        <p:spPr>
          <a:xfrm>
            <a:off x="790193" y="718851"/>
            <a:ext cx="10543541" cy="4397307"/>
          </a:xfrm>
        </p:spPr>
        <p:txBody>
          <a:bodyPr anchor="b">
            <a:normAutofit/>
          </a:bodyPr>
          <a:lstStyle/>
          <a:p>
            <a:pPr marL="342900" indent="-342900">
              <a:buChar char="•"/>
            </a:pPr>
            <a:r>
              <a:rPr lang="en-US" sz="1900" b="0" cap="none">
                <a:latin typeface="Calibri"/>
                <a:ea typeface="+mn-lt"/>
                <a:cs typeface="+mn-lt"/>
              </a:rPr>
              <a:t>Usage of internet and social media backgrounds tends in the use of sending, receiving and posting of negative, harmful, false or mean content about another individual which thus means Cyberbullying. </a:t>
            </a:r>
            <a:endParaRPr lang="en-US">
              <a:latin typeface="Calibri"/>
              <a:ea typeface="+mn-lt"/>
              <a:cs typeface="+mn-lt"/>
            </a:endParaRPr>
          </a:p>
          <a:p>
            <a:pPr marL="342900" indent="-342900">
              <a:buChar char="•"/>
            </a:pPr>
            <a:r>
              <a:rPr lang="en-US" sz="1900" b="0" cap="none">
                <a:latin typeface="Calibri"/>
                <a:ea typeface="+mn-lt"/>
                <a:cs typeface="+mn-lt"/>
              </a:rPr>
              <a:t>Cyberbullying has led to a severe increase in mental health problems, especially among the young generation. </a:t>
            </a:r>
            <a:endParaRPr lang="en-US">
              <a:latin typeface="Calibri"/>
              <a:ea typeface="+mn-lt"/>
              <a:cs typeface="+mn-lt"/>
            </a:endParaRPr>
          </a:p>
          <a:p>
            <a:pPr marL="342900" indent="-342900">
              <a:buChar char="•"/>
            </a:pPr>
            <a:r>
              <a:rPr lang="en-US" sz="1900" b="0" cap="none">
                <a:latin typeface="Calibri"/>
                <a:ea typeface="+mn-lt"/>
                <a:cs typeface="+mn-lt"/>
              </a:rPr>
              <a:t>It has resulted in lower self-esteem, increased suicidal ideation. Unless some measure against cyberbullying is taken, self-esteem and mental health issues will affect an entire generation of young adults.</a:t>
            </a:r>
            <a:endParaRPr lang="en-US">
              <a:latin typeface="Calibri"/>
              <a:cs typeface="Calibri"/>
            </a:endParaRPr>
          </a:p>
        </p:txBody>
      </p:sp>
      <p:cxnSp>
        <p:nvCxnSpPr>
          <p:cNvPr id="10" name="Straight Connector 9">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16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FD15A-4920-19BC-D9D4-D594201F235D}"/>
              </a:ext>
            </a:extLst>
          </p:cNvPr>
          <p:cNvSpPr>
            <a:spLocks noGrp="1"/>
          </p:cNvSpPr>
          <p:nvPr>
            <p:ph type="ctrTitle"/>
          </p:nvPr>
        </p:nvSpPr>
        <p:spPr>
          <a:xfrm>
            <a:off x="4522382" y="363071"/>
            <a:ext cx="6817814" cy="3705395"/>
          </a:xfrm>
        </p:spPr>
        <p:txBody>
          <a:bodyPr anchor="t">
            <a:normAutofit/>
          </a:bodyPr>
          <a:lstStyle/>
          <a:p>
            <a:pPr algn="r"/>
            <a:r>
              <a:rPr lang="en-US"/>
              <a:t>AIM:</a:t>
            </a:r>
          </a:p>
        </p:txBody>
      </p:sp>
      <p:sp>
        <p:nvSpPr>
          <p:cNvPr id="3" name="Subtitle 2">
            <a:extLst>
              <a:ext uri="{FF2B5EF4-FFF2-40B4-BE49-F238E27FC236}">
                <a16:creationId xmlns:a16="http://schemas.microsoft.com/office/drawing/2014/main" id="{B758680F-D80B-2034-C248-9A17FFA1151E}"/>
              </a:ext>
            </a:extLst>
          </p:cNvPr>
          <p:cNvSpPr>
            <a:spLocks noGrp="1"/>
          </p:cNvSpPr>
          <p:nvPr>
            <p:ph type="subTitle" idx="1"/>
          </p:nvPr>
        </p:nvSpPr>
        <p:spPr>
          <a:xfrm>
            <a:off x="980694" y="1279145"/>
            <a:ext cx="10364245" cy="4374896"/>
          </a:xfrm>
        </p:spPr>
        <p:txBody>
          <a:bodyPr anchor="b">
            <a:normAutofit/>
          </a:bodyPr>
          <a:lstStyle/>
          <a:p>
            <a:pPr marL="285750" indent="-285750">
              <a:buChar char="•"/>
            </a:pPr>
            <a:r>
              <a:rPr lang="en-US" b="0" cap="none">
                <a:latin typeface="Grandview"/>
                <a:ea typeface="+mn-lt"/>
                <a:cs typeface="+mn-lt"/>
              </a:rPr>
              <a:t>Given the consequences of cyberbullying on victims, it is necessary to ﬁnd suitable actions to detect and prevent it.</a:t>
            </a:r>
            <a:endParaRPr lang="en-US" b="0" cap="none">
              <a:latin typeface="Grandview"/>
              <a:cs typeface="Calibri"/>
            </a:endParaRPr>
          </a:p>
          <a:p>
            <a:pPr marL="285750" indent="-285750">
              <a:buChar char="•"/>
            </a:pPr>
            <a:r>
              <a:rPr lang="en-US" b="0" cap="none">
                <a:latin typeface="Grandview"/>
                <a:ea typeface="+mn-lt"/>
                <a:cs typeface="+mn-lt"/>
              </a:rPr>
              <a:t>Machine learning can be helpful to detect language patterns of the bullies and hence can generate a model to automatically detect cyberbullying actions. </a:t>
            </a:r>
            <a:endParaRPr lang="en-US" b="0" cap="none">
              <a:latin typeface="Grandview"/>
              <a:cs typeface="Calibri"/>
            </a:endParaRPr>
          </a:p>
          <a:p>
            <a:pPr marL="285750" indent="-285750">
              <a:buChar char="•"/>
            </a:pPr>
            <a:r>
              <a:rPr lang="en-US" b="0" cap="none">
                <a:latin typeface="Grandview"/>
                <a:ea typeface="+mn-lt"/>
                <a:cs typeface="+mn-lt"/>
              </a:rPr>
              <a:t>The evaluation of the proposed approach on cyberbullying dataset shows that neural network performs better and achieves accuracy of 92.8% and svm achieves 90.3%</a:t>
            </a:r>
            <a:endParaRPr lang="en-US" b="0" cap="none">
              <a:latin typeface="Grandview"/>
              <a:cs typeface="Calibri"/>
            </a:endParaRPr>
          </a:p>
          <a:p>
            <a:pPr marL="285750" indent="-285750">
              <a:buChar char="•"/>
            </a:pPr>
            <a:endParaRPr lang="en-US" b="0">
              <a:latin typeface="Grandview"/>
              <a:cs typeface="Calibri"/>
            </a:endParaRPr>
          </a:p>
        </p:txBody>
      </p:sp>
      <p:cxnSp>
        <p:nvCxnSpPr>
          <p:cNvPr id="13" name="Straight Connector 9">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22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A9AB6-A74E-E212-9879-9DEDF9D4FEBE}"/>
              </a:ext>
            </a:extLst>
          </p:cNvPr>
          <p:cNvSpPr>
            <a:spLocks noGrp="1"/>
          </p:cNvSpPr>
          <p:nvPr>
            <p:ph type="ctrTitle"/>
          </p:nvPr>
        </p:nvSpPr>
        <p:spPr>
          <a:xfrm>
            <a:off x="835647" y="1662952"/>
            <a:ext cx="10493344" cy="4299308"/>
          </a:xfrm>
        </p:spPr>
        <p:txBody>
          <a:bodyPr anchor="t">
            <a:normAutofit fontScale="90000"/>
          </a:bodyPr>
          <a:lstStyle/>
          <a:p>
            <a:pPr>
              <a:lnSpc>
                <a:spcPct val="90000"/>
              </a:lnSpc>
            </a:pPr>
            <a:r>
              <a:rPr lang="en-US" sz="2200">
                <a:ea typeface="+mj-lt"/>
                <a:cs typeface="+mj-lt"/>
              </a:rPr>
              <a:t>This PROJECT predicts the nature of the tweet into 6 Categories.</a:t>
            </a:r>
            <a:br>
              <a:rPr lang="en-US" sz="2200">
                <a:ea typeface="+mj-lt"/>
                <a:cs typeface="+mj-lt"/>
              </a:rPr>
            </a:br>
            <a:endParaRPr lang="en-US" sz="2200"/>
          </a:p>
          <a:p>
            <a:pPr marL="342900" indent="-342900">
              <a:lnSpc>
                <a:spcPct val="90000"/>
              </a:lnSpc>
              <a:buFont typeface="Arial"/>
              <a:buChar char="•"/>
            </a:pPr>
            <a:r>
              <a:rPr lang="en-US" sz="2200">
                <a:ea typeface="+mj-lt"/>
                <a:cs typeface="+mj-lt"/>
              </a:rPr>
              <a:t>Age</a:t>
            </a:r>
            <a:endParaRPr lang="en-US" sz="2200"/>
          </a:p>
          <a:p>
            <a:pPr marL="342900" indent="-342900">
              <a:lnSpc>
                <a:spcPct val="90000"/>
              </a:lnSpc>
              <a:buFont typeface="Arial"/>
              <a:buChar char="•"/>
            </a:pPr>
            <a:r>
              <a:rPr lang="en-US" sz="2200">
                <a:ea typeface="+mj-lt"/>
                <a:cs typeface="+mj-lt"/>
              </a:rPr>
              <a:t>Ethnicity</a:t>
            </a:r>
            <a:endParaRPr lang="en-US" sz="2200"/>
          </a:p>
          <a:p>
            <a:pPr marL="342900" indent="-342900">
              <a:lnSpc>
                <a:spcPct val="90000"/>
              </a:lnSpc>
              <a:buFont typeface="Arial"/>
              <a:buChar char="•"/>
            </a:pPr>
            <a:r>
              <a:rPr lang="en-US" sz="2200">
                <a:ea typeface="+mj-lt"/>
                <a:cs typeface="+mj-lt"/>
              </a:rPr>
              <a:t>Gender</a:t>
            </a:r>
            <a:endParaRPr lang="en-US" sz="2200"/>
          </a:p>
          <a:p>
            <a:pPr marL="342900" indent="-342900">
              <a:lnSpc>
                <a:spcPct val="90000"/>
              </a:lnSpc>
              <a:buFont typeface="Arial"/>
              <a:buChar char="•"/>
            </a:pPr>
            <a:r>
              <a:rPr lang="en-US" sz="2200">
                <a:ea typeface="+mj-lt"/>
                <a:cs typeface="+mj-lt"/>
              </a:rPr>
              <a:t>Religion</a:t>
            </a:r>
            <a:endParaRPr lang="en-US" sz="2200"/>
          </a:p>
          <a:p>
            <a:pPr marL="342900" indent="-342900">
              <a:lnSpc>
                <a:spcPct val="90000"/>
              </a:lnSpc>
              <a:buFont typeface="Arial"/>
              <a:buChar char="•"/>
            </a:pPr>
            <a:r>
              <a:rPr lang="en-US" sz="2200">
                <a:ea typeface="+mj-lt"/>
                <a:cs typeface="+mj-lt"/>
              </a:rPr>
              <a:t>Other Cyberbullying</a:t>
            </a:r>
            <a:endParaRPr lang="en-US" sz="2200"/>
          </a:p>
          <a:p>
            <a:pPr marL="342900" indent="-342900">
              <a:lnSpc>
                <a:spcPct val="90000"/>
              </a:lnSpc>
              <a:buFont typeface="Arial"/>
              <a:buChar char="•"/>
            </a:pPr>
            <a:r>
              <a:rPr lang="en-US" sz="2200">
                <a:ea typeface="+mj-lt"/>
                <a:cs typeface="+mj-lt"/>
              </a:rPr>
              <a:t>Not Cyberbullying</a:t>
            </a:r>
            <a:br>
              <a:rPr lang="en-US" sz="2200">
                <a:ea typeface="+mj-lt"/>
                <a:cs typeface="+mj-lt"/>
              </a:rPr>
            </a:br>
            <a:br>
              <a:rPr lang="en-US" sz="2200">
                <a:ea typeface="+mj-lt"/>
                <a:cs typeface="+mj-lt"/>
              </a:rPr>
            </a:br>
            <a:br>
              <a:rPr lang="en-US" sz="2200">
                <a:ea typeface="+mj-lt"/>
                <a:cs typeface="+mj-lt"/>
              </a:rPr>
            </a:br>
            <a:br>
              <a:rPr lang="en-US" sz="2200">
                <a:ea typeface="+mj-lt"/>
                <a:cs typeface="+mj-lt"/>
              </a:rPr>
            </a:br>
            <a:r>
              <a:rPr lang="en-US" sz="2200" b="1">
                <a:ea typeface="+mj-lt"/>
                <a:cs typeface="+mj-lt"/>
              </a:rPr>
              <a:t>Model: </a:t>
            </a:r>
            <a:r>
              <a:rPr lang="en-US" sz="2200">
                <a:ea typeface="+mj-lt"/>
                <a:cs typeface="+mj-lt"/>
              </a:rPr>
              <a:t>Used linear Support Vector Machine to classify tweets.</a:t>
            </a:r>
          </a:p>
          <a:p>
            <a:pPr>
              <a:lnSpc>
                <a:spcPct val="90000"/>
              </a:lnSpc>
            </a:pPr>
            <a:br>
              <a:rPr lang="en-US" sz="2200">
                <a:ea typeface="+mj-lt"/>
                <a:cs typeface="+mj-lt"/>
              </a:rPr>
            </a:br>
            <a:br>
              <a:rPr lang="en-US" sz="2200">
                <a:ea typeface="+mj-lt"/>
                <a:cs typeface="+mj-lt"/>
              </a:rPr>
            </a:br>
            <a:endParaRPr lang="en-US" sz="2200"/>
          </a:p>
          <a:p>
            <a:pPr>
              <a:lnSpc>
                <a:spcPct val="90000"/>
              </a:lnSpc>
            </a:pPr>
            <a:endParaRPr lang="en-US" sz="2200"/>
          </a:p>
        </p:txBody>
      </p:sp>
      <p:cxnSp>
        <p:nvCxnSpPr>
          <p:cNvPr id="9" name="Straight Connector 8">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7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6F02-022D-776F-4A0A-A1E40B297D1A}"/>
              </a:ext>
            </a:extLst>
          </p:cNvPr>
          <p:cNvSpPr>
            <a:spLocks noGrp="1"/>
          </p:cNvSpPr>
          <p:nvPr>
            <p:ph type="ctrTitle"/>
          </p:nvPr>
        </p:nvSpPr>
        <p:spPr>
          <a:xfrm>
            <a:off x="1336010" y="4670476"/>
            <a:ext cx="9549183" cy="839965"/>
          </a:xfrm>
        </p:spPr>
        <p:txBody>
          <a:bodyPr anchor="b">
            <a:normAutofit/>
          </a:bodyPr>
          <a:lstStyle/>
          <a:p>
            <a:r>
              <a:rPr lang="en-US"/>
              <a:t>ETHNICITY             AGE             GENDER</a:t>
            </a:r>
          </a:p>
        </p:txBody>
      </p:sp>
      <p:pic>
        <p:nvPicPr>
          <p:cNvPr id="11" name="Picture 11" descr="Logo, company name&#10;&#10;Description automatically generated">
            <a:extLst>
              <a:ext uri="{FF2B5EF4-FFF2-40B4-BE49-F238E27FC236}">
                <a16:creationId xmlns:a16="http://schemas.microsoft.com/office/drawing/2014/main" id="{FBC81A70-F024-E2BF-E199-BDD2E7F8181C}"/>
              </a:ext>
            </a:extLst>
          </p:cNvPr>
          <p:cNvPicPr>
            <a:picLocks noChangeAspect="1"/>
          </p:cNvPicPr>
          <p:nvPr/>
        </p:nvPicPr>
        <p:blipFill rotWithShape="1">
          <a:blip r:embed="rId2"/>
          <a:srcRect r="4" b="1768"/>
          <a:stretch/>
        </p:blipFill>
        <p:spPr>
          <a:xfrm>
            <a:off x="990600" y="1066799"/>
            <a:ext cx="3416666" cy="3356395"/>
          </a:xfrm>
          <a:prstGeom prst="rect">
            <a:avLst/>
          </a:prstGeom>
        </p:spPr>
      </p:pic>
      <p:pic>
        <p:nvPicPr>
          <p:cNvPr id="10" name="Picture 10" descr="A picture containing text, silhouette&#10;&#10;Description automatically generated">
            <a:extLst>
              <a:ext uri="{FF2B5EF4-FFF2-40B4-BE49-F238E27FC236}">
                <a16:creationId xmlns:a16="http://schemas.microsoft.com/office/drawing/2014/main" id="{C3C0FAEA-EDA3-D519-C391-3C58AD6CC500}"/>
              </a:ext>
            </a:extLst>
          </p:cNvPr>
          <p:cNvPicPr>
            <a:picLocks noChangeAspect="1"/>
          </p:cNvPicPr>
          <p:nvPr/>
        </p:nvPicPr>
        <p:blipFill rotWithShape="1">
          <a:blip r:embed="rId3"/>
          <a:srcRect r="-5" b="1618"/>
          <a:stretch/>
        </p:blipFill>
        <p:spPr>
          <a:xfrm>
            <a:off x="4376258" y="1066799"/>
            <a:ext cx="3411760" cy="3356395"/>
          </a:xfrm>
          <a:prstGeom prst="rect">
            <a:avLst/>
          </a:prstGeom>
        </p:spPr>
      </p:pic>
      <p:pic>
        <p:nvPicPr>
          <p:cNvPr id="12" name="Picture 12" descr="Company name&#10;&#10;Description automatically generated">
            <a:extLst>
              <a:ext uri="{FF2B5EF4-FFF2-40B4-BE49-F238E27FC236}">
                <a16:creationId xmlns:a16="http://schemas.microsoft.com/office/drawing/2014/main" id="{C567EC14-21FB-E2D9-4BF1-FCBF5E6DDE2C}"/>
              </a:ext>
            </a:extLst>
          </p:cNvPr>
          <p:cNvPicPr>
            <a:picLocks noChangeAspect="1"/>
          </p:cNvPicPr>
          <p:nvPr/>
        </p:nvPicPr>
        <p:blipFill rotWithShape="1">
          <a:blip r:embed="rId4"/>
          <a:srcRect t="3533" r="-3" b="-3"/>
          <a:stretch/>
        </p:blipFill>
        <p:spPr>
          <a:xfrm>
            <a:off x="7721029" y="1066799"/>
            <a:ext cx="3479301" cy="3356394"/>
          </a:xfrm>
          <a:prstGeom prst="rect">
            <a:avLst/>
          </a:prstGeom>
        </p:spPr>
      </p:pic>
      <p:cxnSp>
        <p:nvCxnSpPr>
          <p:cNvPr id="19" name="Straight Connector 18">
            <a:extLst>
              <a:ext uri="{FF2B5EF4-FFF2-40B4-BE49-F238E27FC236}">
                <a16:creationId xmlns:a16="http://schemas.microsoft.com/office/drawing/2014/main" id="{84EE7F79-08E8-405E-9B6D-B1560F3484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44231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6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8D0CF-2128-9964-69F5-BDEBF6957973}"/>
              </a:ext>
            </a:extLst>
          </p:cNvPr>
          <p:cNvSpPr>
            <a:spLocks noGrp="1"/>
          </p:cNvSpPr>
          <p:nvPr>
            <p:ph type="ctrTitle"/>
          </p:nvPr>
        </p:nvSpPr>
        <p:spPr>
          <a:xfrm>
            <a:off x="206148" y="4736166"/>
            <a:ext cx="11743216" cy="839965"/>
          </a:xfrm>
        </p:spPr>
        <p:txBody>
          <a:bodyPr anchor="b">
            <a:normAutofit/>
          </a:bodyPr>
          <a:lstStyle/>
          <a:p>
            <a:r>
              <a:rPr lang="en-US"/>
              <a:t>        NOT                    OTHER              RELIGION</a:t>
            </a:r>
          </a:p>
        </p:txBody>
      </p:sp>
      <p:pic>
        <p:nvPicPr>
          <p:cNvPr id="5" name="Picture 5">
            <a:extLst>
              <a:ext uri="{FF2B5EF4-FFF2-40B4-BE49-F238E27FC236}">
                <a16:creationId xmlns:a16="http://schemas.microsoft.com/office/drawing/2014/main" id="{6B4172C6-14FB-FD18-AEFD-C58947FBE2AB}"/>
              </a:ext>
            </a:extLst>
          </p:cNvPr>
          <p:cNvPicPr>
            <a:picLocks noChangeAspect="1"/>
          </p:cNvPicPr>
          <p:nvPr/>
        </p:nvPicPr>
        <p:blipFill rotWithShape="1">
          <a:blip r:embed="rId2"/>
          <a:srcRect r="-2" b="1762"/>
          <a:stretch/>
        </p:blipFill>
        <p:spPr>
          <a:xfrm>
            <a:off x="832945" y="1066799"/>
            <a:ext cx="3416666" cy="3356395"/>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FB41639C-A193-DD0D-34B1-D4061BDC609B}"/>
              </a:ext>
            </a:extLst>
          </p:cNvPr>
          <p:cNvPicPr>
            <a:picLocks noChangeAspect="1"/>
          </p:cNvPicPr>
          <p:nvPr/>
        </p:nvPicPr>
        <p:blipFill rotWithShape="1">
          <a:blip r:embed="rId3"/>
          <a:srcRect r="2" b="1625"/>
          <a:stretch/>
        </p:blipFill>
        <p:spPr>
          <a:xfrm>
            <a:off x="4376258" y="1066799"/>
            <a:ext cx="3411760" cy="3356395"/>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A2E5D772-80E0-3B2B-7A72-7583E3977711}"/>
              </a:ext>
            </a:extLst>
          </p:cNvPr>
          <p:cNvPicPr>
            <a:picLocks noChangeAspect="1"/>
          </p:cNvPicPr>
          <p:nvPr/>
        </p:nvPicPr>
        <p:blipFill rotWithShape="1">
          <a:blip r:embed="rId4"/>
          <a:srcRect t="3533" r="-2" b="-2"/>
          <a:stretch/>
        </p:blipFill>
        <p:spPr>
          <a:xfrm>
            <a:off x="7918098" y="1066799"/>
            <a:ext cx="3479301" cy="3356394"/>
          </a:xfrm>
          <a:prstGeom prst="rect">
            <a:avLst/>
          </a:prstGeom>
        </p:spPr>
      </p:pic>
      <p:cxnSp>
        <p:nvCxnSpPr>
          <p:cNvPr id="13" name="Straight Connector 12">
            <a:extLst>
              <a:ext uri="{FF2B5EF4-FFF2-40B4-BE49-F238E27FC236}">
                <a16:creationId xmlns:a16="http://schemas.microsoft.com/office/drawing/2014/main" id="{84EE7F79-08E8-405E-9B6D-B1560F3484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44231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5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DC1CF-CC2F-911F-A6A2-2CA0921A8D71}"/>
              </a:ext>
            </a:extLst>
          </p:cNvPr>
          <p:cNvSpPr>
            <a:spLocks noGrp="1"/>
          </p:cNvSpPr>
          <p:nvPr>
            <p:ph type="ctrTitle"/>
          </p:nvPr>
        </p:nvSpPr>
        <p:spPr>
          <a:xfrm>
            <a:off x="4522382" y="374277"/>
            <a:ext cx="6806609" cy="3694189"/>
          </a:xfrm>
        </p:spPr>
        <p:txBody>
          <a:bodyPr anchor="t">
            <a:normAutofit/>
          </a:bodyPr>
          <a:lstStyle/>
          <a:p>
            <a:pPr algn="r"/>
            <a:r>
              <a:rPr lang="en-US"/>
              <a:t>METHODOLOGY</a:t>
            </a:r>
          </a:p>
        </p:txBody>
      </p:sp>
      <p:sp>
        <p:nvSpPr>
          <p:cNvPr id="3" name="Subtitle 2">
            <a:extLst>
              <a:ext uri="{FF2B5EF4-FFF2-40B4-BE49-F238E27FC236}">
                <a16:creationId xmlns:a16="http://schemas.microsoft.com/office/drawing/2014/main" id="{BEFF6086-DF4B-B506-C20D-7D72AE5E279C}"/>
              </a:ext>
            </a:extLst>
          </p:cNvPr>
          <p:cNvSpPr>
            <a:spLocks noGrp="1"/>
          </p:cNvSpPr>
          <p:nvPr>
            <p:ph type="subTitle" idx="1"/>
          </p:nvPr>
        </p:nvSpPr>
        <p:spPr>
          <a:xfrm>
            <a:off x="924664" y="1379998"/>
            <a:ext cx="10409070" cy="4520571"/>
          </a:xfrm>
        </p:spPr>
        <p:txBody>
          <a:bodyPr anchor="b">
            <a:normAutofit fontScale="92500" lnSpcReduction="10000"/>
          </a:bodyPr>
          <a:lstStyle/>
          <a:p>
            <a:endParaRPr lang="en-US">
              <a:latin typeface="Grandview"/>
            </a:endParaRPr>
          </a:p>
          <a:p>
            <a:pPr marL="285750" indent="-285750">
              <a:buFont typeface="Arial"/>
              <a:buChar char="•"/>
            </a:pPr>
            <a:r>
              <a:rPr lang="en-US" b="0" cap="none">
                <a:latin typeface="Grandview"/>
                <a:ea typeface="+mn-lt"/>
                <a:cs typeface="+mn-lt"/>
              </a:rPr>
              <a:t>Downloaded the data from </a:t>
            </a:r>
            <a:r>
              <a:rPr lang="en-US" b="0" cap="none" err="1">
                <a:latin typeface="Grandview"/>
                <a:ea typeface="+mn-lt"/>
                <a:cs typeface="+mn-lt"/>
              </a:rPr>
              <a:t>kaggle</a:t>
            </a:r>
            <a:r>
              <a:rPr lang="en-US" b="0" cap="none">
                <a:latin typeface="Grandview"/>
                <a:ea typeface="+mn-lt"/>
                <a:cs typeface="+mn-lt"/>
              </a:rPr>
              <a:t>. </a:t>
            </a:r>
            <a:r>
              <a:rPr lang="en-US" b="0" cap="none">
                <a:latin typeface="Grandview"/>
                <a:ea typeface="+mn-lt"/>
                <a:cs typeface="+mn-lt"/>
                <a:hlinkClick r:id="rId2"/>
              </a:rPr>
              <a:t>(Data)</a:t>
            </a:r>
            <a:endParaRPr lang="en-US" cap="none">
              <a:latin typeface="Grandview"/>
            </a:endParaRPr>
          </a:p>
          <a:p>
            <a:pPr marL="285750" indent="-285750">
              <a:buFont typeface="Arial"/>
              <a:buChar char="•"/>
            </a:pPr>
            <a:r>
              <a:rPr lang="en-US" b="0" cap="none">
                <a:latin typeface="Grandview"/>
                <a:ea typeface="+mn-lt"/>
                <a:cs typeface="+mn-lt"/>
              </a:rPr>
              <a:t>Performed some exploratory data analysis to get the overview of data. </a:t>
            </a:r>
            <a:r>
              <a:rPr lang="en-US" b="0" cap="none">
                <a:latin typeface="Grandview"/>
                <a:ea typeface="+mn-lt"/>
                <a:cs typeface="+mn-lt"/>
                <a:hlinkClick r:id="rId3"/>
              </a:rPr>
              <a:t>(Cyberbullying_Prediction.Ipynb)</a:t>
            </a:r>
            <a:endParaRPr lang="en-US" cap="none">
              <a:latin typeface="Grandview"/>
            </a:endParaRPr>
          </a:p>
          <a:p>
            <a:pPr marL="285750" indent="-285750">
              <a:buFont typeface="Arial"/>
              <a:buChar char="•"/>
            </a:pPr>
            <a:r>
              <a:rPr lang="en-US" b="0" cap="none">
                <a:latin typeface="Grandview"/>
                <a:ea typeface="+mn-lt"/>
                <a:cs typeface="+mn-lt"/>
              </a:rPr>
              <a:t>Created a word cloud from the data.</a:t>
            </a:r>
            <a:endParaRPr lang="en-US" cap="none">
              <a:latin typeface="Grandview"/>
            </a:endParaRPr>
          </a:p>
          <a:p>
            <a:pPr marL="285750" indent="-285750">
              <a:buFont typeface="Arial"/>
              <a:buChar char="•"/>
            </a:pPr>
            <a:r>
              <a:rPr lang="en-US" b="0" cap="none">
                <a:latin typeface="Grandview"/>
                <a:ea typeface="+mn-lt"/>
                <a:cs typeface="+mn-lt"/>
              </a:rPr>
              <a:t>Performed the necessary steps for textual analysis.</a:t>
            </a:r>
            <a:endParaRPr lang="en-US" cap="none">
              <a:latin typeface="Grandview"/>
            </a:endParaRPr>
          </a:p>
          <a:p>
            <a:pPr marL="742950" lvl="1" indent="-285750" algn="l">
              <a:buFont typeface="Arial"/>
              <a:buChar char="•"/>
            </a:pPr>
            <a:r>
              <a:rPr lang="en-US" sz="1800">
                <a:latin typeface="Grandview"/>
                <a:ea typeface="+mn-lt"/>
                <a:cs typeface="+mn-lt"/>
              </a:rPr>
              <a:t>Removing </a:t>
            </a:r>
            <a:r>
              <a:rPr lang="en-US" sz="1800" err="1">
                <a:latin typeface="Grandview"/>
                <a:ea typeface="+mn-lt"/>
                <a:cs typeface="+mn-lt"/>
              </a:rPr>
              <a:t>stopwords</a:t>
            </a:r>
            <a:r>
              <a:rPr lang="en-US" sz="1800">
                <a:latin typeface="Grandview"/>
                <a:ea typeface="+mn-lt"/>
                <a:cs typeface="+mn-lt"/>
              </a:rPr>
              <a:t>, </a:t>
            </a:r>
            <a:r>
              <a:rPr lang="en-US" sz="1800" err="1">
                <a:latin typeface="Grandview"/>
                <a:ea typeface="+mn-lt"/>
                <a:cs typeface="+mn-lt"/>
              </a:rPr>
              <a:t>puctuations</a:t>
            </a:r>
            <a:r>
              <a:rPr lang="en-US" sz="1800">
                <a:latin typeface="Grandview"/>
                <a:ea typeface="+mn-lt"/>
                <a:cs typeface="+mn-lt"/>
              </a:rPr>
              <a:t>, </a:t>
            </a:r>
            <a:r>
              <a:rPr lang="en-US" sz="1800" err="1">
                <a:latin typeface="Grandview"/>
                <a:ea typeface="+mn-lt"/>
                <a:cs typeface="+mn-lt"/>
              </a:rPr>
              <a:t>urls</a:t>
            </a:r>
            <a:r>
              <a:rPr lang="en-US" sz="1800">
                <a:latin typeface="Grandview"/>
                <a:ea typeface="+mn-lt"/>
                <a:cs typeface="+mn-lt"/>
              </a:rPr>
              <a:t>, </a:t>
            </a:r>
            <a:r>
              <a:rPr lang="en-US" sz="1800" err="1">
                <a:latin typeface="Grandview"/>
                <a:ea typeface="+mn-lt"/>
                <a:cs typeface="+mn-lt"/>
              </a:rPr>
              <a:t>etc</a:t>
            </a:r>
            <a:endParaRPr lang="en-US" sz="1800">
              <a:latin typeface="Grandview"/>
            </a:endParaRPr>
          </a:p>
          <a:p>
            <a:pPr marL="742950" lvl="1" indent="-285750" algn="l">
              <a:buFont typeface="Arial"/>
              <a:buChar char="•"/>
            </a:pPr>
            <a:r>
              <a:rPr lang="en-US" sz="1800">
                <a:latin typeface="Grandview"/>
                <a:ea typeface="+mn-lt"/>
                <a:cs typeface="+mn-lt"/>
              </a:rPr>
              <a:t>Performed stemming and lemmatization.</a:t>
            </a:r>
            <a:endParaRPr lang="en-US" sz="1800">
              <a:latin typeface="Grandview"/>
            </a:endParaRPr>
          </a:p>
          <a:p>
            <a:pPr marL="285750" indent="-285750">
              <a:buFont typeface="Arial"/>
              <a:buChar char="•"/>
            </a:pPr>
            <a:r>
              <a:rPr lang="en-US" b="0" cap="none">
                <a:latin typeface="Grandview"/>
                <a:ea typeface="+mn-lt"/>
                <a:cs typeface="+mn-lt"/>
              </a:rPr>
              <a:t>Automated the process of preprocessing by creating functions. Which would be helpful in predicting custom outputs.</a:t>
            </a:r>
            <a:endParaRPr lang="en-US" cap="none">
              <a:latin typeface="Grandview"/>
            </a:endParaRPr>
          </a:p>
          <a:p>
            <a:pPr marL="285750" indent="-285750">
              <a:buFont typeface="Arial"/>
              <a:buChar char="•"/>
            </a:pPr>
            <a:r>
              <a:rPr lang="en-US" b="0" cap="none">
                <a:latin typeface="Grandview"/>
              </a:rPr>
              <a:t>Using A SVM Model to predict.</a:t>
            </a:r>
          </a:p>
          <a:p>
            <a:endParaRPr lang="en-US">
              <a:latin typeface="Grandview"/>
            </a:endParaRPr>
          </a:p>
        </p:txBody>
      </p:sp>
      <p:cxnSp>
        <p:nvCxnSpPr>
          <p:cNvPr id="10" name="Straight Connector 9">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67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80E9B-6FB9-8527-6A11-1CAF24BA462B}"/>
              </a:ext>
            </a:extLst>
          </p:cNvPr>
          <p:cNvSpPr>
            <a:spLocks noGrp="1"/>
          </p:cNvSpPr>
          <p:nvPr>
            <p:ph type="ctrTitle"/>
          </p:nvPr>
        </p:nvSpPr>
        <p:spPr>
          <a:xfrm>
            <a:off x="4522382" y="363071"/>
            <a:ext cx="6817814" cy="3705395"/>
          </a:xfrm>
        </p:spPr>
        <p:txBody>
          <a:bodyPr anchor="t">
            <a:normAutofit/>
          </a:bodyPr>
          <a:lstStyle/>
          <a:p>
            <a:pPr algn="r"/>
            <a:r>
              <a:rPr lang="en-US"/>
              <a:t>ALGORITHM</a:t>
            </a:r>
          </a:p>
        </p:txBody>
      </p:sp>
      <p:sp>
        <p:nvSpPr>
          <p:cNvPr id="3" name="Subtitle 2">
            <a:extLst>
              <a:ext uri="{FF2B5EF4-FFF2-40B4-BE49-F238E27FC236}">
                <a16:creationId xmlns:a16="http://schemas.microsoft.com/office/drawing/2014/main" id="{1D8BD5DA-6A14-A942-2DA3-85C0D24C4B1C}"/>
              </a:ext>
            </a:extLst>
          </p:cNvPr>
          <p:cNvSpPr>
            <a:spLocks noGrp="1"/>
          </p:cNvSpPr>
          <p:nvPr>
            <p:ph type="subTitle" idx="1"/>
          </p:nvPr>
        </p:nvSpPr>
        <p:spPr>
          <a:xfrm>
            <a:off x="857429" y="1368791"/>
            <a:ext cx="10474373" cy="4111365"/>
          </a:xfrm>
        </p:spPr>
        <p:txBody>
          <a:bodyPr anchor="b">
            <a:normAutofit/>
          </a:bodyPr>
          <a:lstStyle/>
          <a:p>
            <a:pPr marL="285750" indent="-285750">
              <a:buChar char="•"/>
            </a:pPr>
            <a:r>
              <a:rPr lang="en-US" b="0" cap="none">
                <a:latin typeface="Grandview"/>
                <a:ea typeface="+mn-lt"/>
                <a:cs typeface="+mn-lt"/>
              </a:rPr>
              <a:t>“Support vector machine” (SVM) is a supervised </a:t>
            </a:r>
            <a:r>
              <a:rPr lang="en-US" b="0" cap="none">
                <a:latin typeface="Grandview"/>
                <a:ea typeface="+mn-lt"/>
                <a:cs typeface="+mn-lt"/>
                <a:hlinkClick r:id="rId2"/>
              </a:rPr>
              <a:t>machine learning algorithm</a:t>
            </a:r>
            <a:r>
              <a:rPr lang="en-US" b="0" cap="none">
                <a:latin typeface="Grandview"/>
                <a:ea typeface="+mn-lt"/>
                <a:cs typeface="+mn-lt"/>
              </a:rPr>
              <a:t> that can be used for both classification or regression challenges. However,  it is mostly used in classification problems. </a:t>
            </a:r>
            <a:endParaRPr lang="en-US"/>
          </a:p>
          <a:p>
            <a:pPr marL="285750" indent="-285750">
              <a:buChar char="•"/>
            </a:pPr>
            <a:endParaRPr lang="en-US" b="0">
              <a:latin typeface="Grandview"/>
            </a:endParaRPr>
          </a:p>
          <a:p>
            <a:pPr marL="285750" indent="-285750">
              <a:buChar char="•"/>
            </a:pPr>
            <a:r>
              <a:rPr lang="en-US" b="0" cap="none">
                <a:latin typeface="Grandview"/>
                <a:ea typeface="+mn-lt"/>
                <a:cs typeface="+mn-lt"/>
              </a:rPr>
              <a:t>Linear SVM is used for linearly separable data, which means if a dataset can be classified into two classes by using a single straight line, then such data is termed as linearly separable data, and classifier is used called as linear SVM classifier.</a:t>
            </a:r>
            <a:endParaRPr lang="en-US" cap="none">
              <a:latin typeface="Grandview"/>
            </a:endParaRPr>
          </a:p>
        </p:txBody>
      </p:sp>
      <p:cxnSp>
        <p:nvCxnSpPr>
          <p:cNvPr id="10" name="Straight Connector 9">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22766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Grandview</vt:lpstr>
      <vt:lpstr>Grandview Display</vt:lpstr>
      <vt:lpstr>Times New Roman</vt:lpstr>
      <vt:lpstr>DashVTI</vt:lpstr>
      <vt:lpstr>CYBERBULLYING TWEET RECOGNITION</vt:lpstr>
      <vt:lpstr>GROUP MEMBERS</vt:lpstr>
      <vt:lpstr>ABSTRACT</vt:lpstr>
      <vt:lpstr>AIM:</vt:lpstr>
      <vt:lpstr>This PROJECT predicts the nature of the tweet into 6 Categories.  Age Ethnicity Gender Religion Other Cyberbullying Not Cyberbullying    Model: Used linear Support Vector Machine to classify tweets.    </vt:lpstr>
      <vt:lpstr>ETHNICITY             AGE             GENDER</vt:lpstr>
      <vt:lpstr>        NOT                    OTHER              RELIGION</vt:lpstr>
      <vt:lpstr>METHODOLOGY</vt:lpstr>
      <vt:lpstr>ALGORITHM</vt:lpstr>
      <vt:lpstr>CONCLUSION</vt:lpstr>
      <vt:lpstr>DEMO CyberbullyingTWEETPrediction_GROUP15.ipynb - Colaboratory (google.com)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KATAM REDDY VARUN KUMAR REDDY</cp:lastModifiedBy>
  <cp:revision>243</cp:revision>
  <dcterms:created xsi:type="dcterms:W3CDTF">2022-12-21T10:55:35Z</dcterms:created>
  <dcterms:modified xsi:type="dcterms:W3CDTF">2022-12-29T08:58:36Z</dcterms:modified>
</cp:coreProperties>
</file>