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77" r:id="rId2"/>
    <p:sldId id="283" r:id="rId3"/>
    <p:sldId id="284" r:id="rId4"/>
    <p:sldId id="278" r:id="rId5"/>
    <p:sldId id="344" r:id="rId6"/>
    <p:sldId id="346" r:id="rId7"/>
    <p:sldId id="350" r:id="rId8"/>
    <p:sldId id="351" r:id="rId9"/>
    <p:sldId id="352" r:id="rId10"/>
    <p:sldId id="347" r:id="rId11"/>
    <p:sldId id="348" r:id="rId12"/>
    <p:sldId id="33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1BDD6-AFB3-42B2-B464-84E32E8F81A1}" type="datetimeFigureOut">
              <a:rPr lang="en-IN" smtClean="0"/>
              <a:t>20-11-2023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E6CE5-C4DC-4CE2-9E8E-FEAC42C6629C}" type="slidenum">
              <a:rPr lang="en-IN" smtClean="0"/>
              <a:t>‹#›</a:t>
            </a:fld>
            <a:endParaRPr lang="en-IN"/>
          </a:p>
        </p:txBody>
      </p:sp>
    </p:spTree>
    <p:extLst>
      <p:ext uri="{BB962C8B-B14F-4D97-AF65-F5344CB8AC3E}">
        <p14:creationId xmlns:p14="http://schemas.microsoft.com/office/powerpoint/2010/main" val="55220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0" Type="http://schemas.openxmlformats.org/officeDocument/2006/relationships/slideMaster" Target="../slideMasters/slideMaster1.xml"/><Relationship Id="rId4" Type="http://schemas.openxmlformats.org/officeDocument/2006/relationships/tags" Target="../tags/tag4.xml"/><Relationship Id="rId9" Type="http://schemas.openxmlformats.org/officeDocument/2006/relationships/tags" Target="../tags/tag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34244415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30337731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085812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35433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20560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5128994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35907292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418325610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83418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hoto frame">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87973" y="247015"/>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0" name="组合 9"/>
          <p:cNvGrpSpPr/>
          <p:nvPr userDrawn="1">
            <p:custDataLst>
              <p:tags r:id="rId2"/>
            </p:custDataLst>
          </p:nvPr>
        </p:nvGrpSpPr>
        <p:grpSpPr>
          <a:xfrm>
            <a:off x="-101600" y="-69215"/>
            <a:ext cx="12193553" cy="6818930"/>
            <a:chOff x="-101600" y="-69215"/>
            <a:chExt cx="12193553" cy="6818930"/>
          </a:xfrm>
        </p:grpSpPr>
        <p:pic>
          <p:nvPicPr>
            <p:cNvPr id="8" name="图片 7"/>
            <p:cNvPicPr>
              <a:picLocks noChangeAspect="1"/>
            </p:cNvPicPr>
            <p:nvPr userDrawn="1">
              <p:custDataLst>
                <p:tags r:id="rId8"/>
              </p:custDataLst>
            </p:nvPr>
          </p:nvPicPr>
          <p:blipFill>
            <a:blip r:embed="rId11" cstate="print">
              <a:extLst>
                <a:ext uri="{28A0092B-C50C-407E-A947-70E740481C1C}">
                  <a14:useLocalDpi xmlns:a14="http://schemas.microsoft.com/office/drawing/2010/main" val="0"/>
                </a:ext>
              </a:extLst>
            </a:blip>
            <a:stretch>
              <a:fillRect/>
            </a:stretch>
          </p:blipFill>
          <p:spPr>
            <a:xfrm>
              <a:off x="10258073" y="5544202"/>
              <a:ext cx="1833880" cy="1205513"/>
            </a:xfrm>
            <a:prstGeom prst="rect">
              <a:avLst/>
            </a:prstGeom>
            <a:effectLst>
              <a:outerShdw blurRad="50800" dist="38100" dir="2700000" algn="tl" rotWithShape="0">
                <a:prstClr val="black">
                  <a:alpha val="40000"/>
                </a:prstClr>
              </a:outerShdw>
            </a:effectLst>
          </p:spPr>
        </p:pic>
        <p:pic>
          <p:nvPicPr>
            <p:cNvPr id="9" name="图片 8"/>
            <p:cNvPicPr>
              <a:picLocks noChangeAspect="1"/>
            </p:cNvPicPr>
            <p:nvPr userDrawn="1">
              <p:custDataLst>
                <p:tags r:id="rId9"/>
              </p:custDataLst>
            </p:nvPr>
          </p:nvPicPr>
          <p:blipFill>
            <a:blip r:embed="rId12" cstate="print">
              <a:extLst>
                <a:ext uri="{28A0092B-C50C-407E-A947-70E740481C1C}">
                  <a14:useLocalDpi xmlns:a14="http://schemas.microsoft.com/office/drawing/2010/main" val="0"/>
                </a:ext>
              </a:extLst>
            </a:blip>
            <a:stretch>
              <a:fillRect/>
            </a:stretch>
          </p:blipFill>
          <p:spPr>
            <a:xfrm>
              <a:off x="-101600" y="-69215"/>
              <a:ext cx="1033616" cy="1582909"/>
            </a:xfrm>
            <a:prstGeom prst="rect">
              <a:avLst/>
            </a:prstGeom>
          </p:spPr>
        </p:pic>
      </p:gr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2023/11/20</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55436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219348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407799968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CF68F-5ACF-46EA-8F16-F56A90D5BC92}"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336266147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CF68F-5ACF-46EA-8F16-F56A90D5BC92}"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40154557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CF68F-5ACF-46EA-8F16-F56A90D5BC92}" type="datetimeFigureOut">
              <a:rPr lang="en-IN" smtClean="0"/>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310780869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CF68F-5ACF-46EA-8F16-F56A90D5BC92}"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145157585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CF68F-5ACF-46EA-8F16-F56A90D5BC92}" type="datetimeFigureOut">
              <a:rPr lang="en-IN" smtClean="0"/>
              <a:t>20-11-2023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18897340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CF68F-5ACF-46EA-8F16-F56A90D5BC92}"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335804491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CF68F-5ACF-46EA-8F16-F56A90D5BC92}"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C1FE-13A9-4A6E-80A3-EE5D11AF943E}" type="slidenum">
              <a:rPr lang="en-IN" smtClean="0"/>
              <a:t>‹#›</a:t>
            </a:fld>
            <a:endParaRPr lang="en-IN"/>
          </a:p>
        </p:txBody>
      </p:sp>
    </p:spTree>
    <p:extLst>
      <p:ext uri="{BB962C8B-B14F-4D97-AF65-F5344CB8AC3E}">
        <p14:creationId xmlns:p14="http://schemas.microsoft.com/office/powerpoint/2010/main" val="27231909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CF68F-5ACF-46EA-8F16-F56A90D5BC92}" type="datetimeFigureOut">
              <a:rPr lang="en-IN" smtClean="0"/>
              <a:t>20-11-2023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264C1FE-13A9-4A6E-80A3-EE5D11AF943E}" type="slidenum">
              <a:rPr lang="en-IN" smtClean="0"/>
              <a:t>‹#›</a:t>
            </a:fld>
            <a:endParaRPr lang="en-IN"/>
          </a:p>
        </p:txBody>
      </p:sp>
    </p:spTree>
    <p:extLst>
      <p:ext uri="{BB962C8B-B14F-4D97-AF65-F5344CB8AC3E}">
        <p14:creationId xmlns:p14="http://schemas.microsoft.com/office/powerpoint/2010/main" val="16725771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930" r:id="rId17"/>
    <p:sldLayoutId id="2147483931" r:id="rId18"/>
    <p:sldLayoutId id="2147483750" r:id="rId19"/>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akash-gorai/ethereum_crypto_wallet" TargetMode="External"/><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xml"/><Relationship Id="rId4"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D467ED1-8DAC-4F5C-820E-5A2269C08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p:cNvGrpSpPr/>
          <p:nvPr/>
        </p:nvGrpSpPr>
        <p:grpSpPr>
          <a:xfrm>
            <a:off x="7471173" y="4208240"/>
            <a:ext cx="185992" cy="369332"/>
            <a:chOff x="7352036" y="5297226"/>
            <a:chExt cx="185992" cy="369332"/>
          </a:xfrm>
          <a:solidFill>
            <a:schemeClr val="bg1"/>
          </a:solidFill>
        </p:grpSpPr>
        <p:sp>
          <p:nvSpPr>
            <p:cNvPr id="17" name="矩形"/>
            <p:cNvSpPr/>
            <p:nvPr/>
          </p:nvSpPr>
          <p:spPr>
            <a:xfrm>
              <a:off x="7352036" y="5297226"/>
              <a:ext cx="45719" cy="3693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8" name="矩形"/>
            <p:cNvSpPr/>
            <p:nvPr/>
          </p:nvSpPr>
          <p:spPr>
            <a:xfrm>
              <a:off x="7457955" y="5297226"/>
              <a:ext cx="80073" cy="3693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 name="标题"/>
          <p:cNvSpPr/>
          <p:nvPr/>
        </p:nvSpPr>
        <p:spPr>
          <a:xfrm>
            <a:off x="994294" y="2411224"/>
            <a:ext cx="3884088" cy="1938992"/>
          </a:xfrm>
          <a:prstGeom prst="rect">
            <a:avLst/>
          </a:prstGeom>
          <a:ln w="76200"/>
        </p:spPr>
        <p:style>
          <a:lnRef idx="1">
            <a:schemeClr val="accent1"/>
          </a:lnRef>
          <a:fillRef idx="2">
            <a:schemeClr val="accent1"/>
          </a:fillRef>
          <a:effectRef idx="1">
            <a:schemeClr val="accent1"/>
          </a:effectRef>
          <a:fontRef idx="minor">
            <a:schemeClr val="dk1"/>
          </a:fontRef>
        </p:style>
        <p:txBody>
          <a:bodyPr wrap="square" lIns="91440" tIns="45720" rIns="91440" bIns="45720" anchor="ctr" anchorCtr="1">
            <a:spAutoFit/>
          </a:bodyPr>
          <a:lstStyle/>
          <a:p>
            <a:pPr algn="ctr"/>
            <a:r>
              <a:rPr lang="en-IN" sz="4000" b="1" u="sng" dirty="0">
                <a:hlinkClick r:id="rId3"/>
              </a:rPr>
              <a:t>Ethereum </a:t>
            </a:r>
          </a:p>
          <a:p>
            <a:pPr algn="ctr"/>
            <a:r>
              <a:rPr lang="en-IN" sz="4000" b="1" u="sng" dirty="0">
                <a:hlinkClick r:id="rId3"/>
              </a:rPr>
              <a:t>Crypto </a:t>
            </a:r>
          </a:p>
          <a:p>
            <a:pPr algn="ctr"/>
            <a:r>
              <a:rPr lang="en-IN" sz="4000" b="1" u="sng" dirty="0">
                <a:hlinkClick r:id="rId3"/>
              </a:rPr>
              <a:t>Wallet</a:t>
            </a:r>
            <a:endParaRPr lang="en-IN" sz="4000" b="1" dirty="0"/>
          </a:p>
        </p:txBody>
      </p:sp>
      <p:sp>
        <p:nvSpPr>
          <p:cNvPr id="3" name="TextBox 2">
            <a:extLst>
              <a:ext uri="{FF2B5EF4-FFF2-40B4-BE49-F238E27FC236}">
                <a16:creationId xmlns:a16="http://schemas.microsoft.com/office/drawing/2014/main" id="{4595DA65-AAC8-443F-8F44-63B1515995FF}"/>
              </a:ext>
            </a:extLst>
          </p:cNvPr>
          <p:cNvSpPr txBox="1"/>
          <p:nvPr/>
        </p:nvSpPr>
        <p:spPr>
          <a:xfrm>
            <a:off x="864140" y="375333"/>
            <a:ext cx="10583446" cy="769441"/>
          </a:xfrm>
          <a:prstGeom prst="rect">
            <a:avLst/>
          </a:prstGeom>
          <a:noFill/>
        </p:spPr>
        <p:txBody>
          <a:bodyPr wrap="square" rtlCol="0">
            <a:spAutoFit/>
          </a:bodyPr>
          <a:lstStyle/>
          <a:p>
            <a:r>
              <a:rPr lang="en-IN" sz="4400" b="1" u="sng"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Kalinga Institute of Industrial Technology</a:t>
            </a:r>
          </a:p>
        </p:txBody>
      </p:sp>
      <p:sp>
        <p:nvSpPr>
          <p:cNvPr id="5" name="TextBox 4">
            <a:extLst>
              <a:ext uri="{FF2B5EF4-FFF2-40B4-BE49-F238E27FC236}">
                <a16:creationId xmlns:a16="http://schemas.microsoft.com/office/drawing/2014/main" id="{1CD41DA9-497B-4526-A7AE-ED6A49985877}"/>
              </a:ext>
            </a:extLst>
          </p:cNvPr>
          <p:cNvSpPr txBox="1"/>
          <p:nvPr/>
        </p:nvSpPr>
        <p:spPr>
          <a:xfrm>
            <a:off x="1143001" y="5311720"/>
            <a:ext cx="9677400"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US" sz="3200" b="1" spc="50" dirty="0">
                <a:ln w="0"/>
                <a:solidFill>
                  <a:schemeClr val="bg2"/>
                </a:solidFill>
                <a:effectLst>
                  <a:innerShdw blurRad="63500" dist="50800" dir="13500000">
                    <a:srgbClr val="000000">
                      <a:alpha val="50000"/>
                    </a:srgbClr>
                  </a:innerShdw>
                </a:effectLst>
              </a:rPr>
              <a:t>Subject – Computer Networks</a:t>
            </a:r>
            <a:endParaRPr lang="en-IN" sz="3200" b="1" spc="50" dirty="0">
              <a:ln w="0"/>
              <a:solidFill>
                <a:schemeClr val="bg2"/>
              </a:solidFill>
              <a:effectLst>
                <a:innerShdw blurRad="63500" dist="50800" dir="13500000">
                  <a:srgbClr val="000000">
                    <a:alpha val="50000"/>
                  </a:srgbClr>
                </a:innerShdw>
              </a:effectLst>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a:extLst>
              <a:ext uri="{FF2B5EF4-FFF2-40B4-BE49-F238E27FC236}">
                <a16:creationId xmlns:a16="http://schemas.microsoft.com/office/drawing/2014/main" id="{F71C9258-4E77-40C6-856B-BC10E25FA5BF}"/>
              </a:ext>
            </a:extLst>
          </p:cNvPr>
          <p:cNvSpPr/>
          <p:nvPr/>
        </p:nvSpPr>
        <p:spPr>
          <a:xfrm>
            <a:off x="880467" y="480060"/>
            <a:ext cx="5215533" cy="694373"/>
          </a:xfrm>
          <a:prstGeom prst="rect">
            <a:avLst/>
          </a:prstGeom>
          <a:noFill/>
        </p:spPr>
        <p:txBody>
          <a:bodyPr wrap="none" rtlCol="0" anchor="t">
            <a:scene3d>
              <a:camera prst="orthographicFront"/>
              <a:lightRig rig="threePt" dir="t"/>
            </a:scene3d>
          </a:bodyPr>
          <a:lstStyle/>
          <a:p>
            <a:pPr marL="0" indent="0">
              <a:lnSpc>
                <a:spcPts val="5470"/>
              </a:lnSpc>
              <a:buNone/>
            </a:pP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Why we used Ethereum Blockchain?</a:t>
            </a:r>
          </a:p>
        </p:txBody>
      </p:sp>
      <p:sp>
        <p:nvSpPr>
          <p:cNvPr id="10" name="Shape 2">
            <a:extLst>
              <a:ext uri="{FF2B5EF4-FFF2-40B4-BE49-F238E27FC236}">
                <a16:creationId xmlns:a16="http://schemas.microsoft.com/office/drawing/2014/main" id="{CA964BC1-1252-49CE-A041-07D4D52FEE64}"/>
              </a:ext>
            </a:extLst>
          </p:cNvPr>
          <p:cNvSpPr/>
          <p:nvPr/>
        </p:nvSpPr>
        <p:spPr>
          <a:xfrm>
            <a:off x="869593" y="1581626"/>
            <a:ext cx="5166122" cy="2107525"/>
          </a:xfrm>
          <a:prstGeom prst="roundRect">
            <a:avLst>
              <a:gd name="adj" fmla="val 4744"/>
            </a:avLst>
          </a:prstGeom>
          <a:solidFill>
            <a:srgbClr val="E0D7F4"/>
          </a:solidFill>
          <a:ln w="13811">
            <a:solidFill>
              <a:srgbClr val="C1AFE9"/>
            </a:solidFill>
            <a:prstDash val="solid"/>
          </a:ln>
        </p:spPr>
      </p:sp>
      <p:sp>
        <p:nvSpPr>
          <p:cNvPr id="11" name="Text 3">
            <a:extLst>
              <a:ext uri="{FF2B5EF4-FFF2-40B4-BE49-F238E27FC236}">
                <a16:creationId xmlns:a16="http://schemas.microsoft.com/office/drawing/2014/main" id="{F89DA3C9-A16C-4DD5-B8C8-38CB34D853E7}"/>
              </a:ext>
            </a:extLst>
          </p:cNvPr>
          <p:cNvSpPr/>
          <p:nvPr/>
        </p:nvSpPr>
        <p:spPr>
          <a:xfrm>
            <a:off x="1105575" y="1797288"/>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Transparency</a:t>
            </a:r>
          </a:p>
        </p:txBody>
      </p:sp>
      <p:sp>
        <p:nvSpPr>
          <p:cNvPr id="12" name="Text 4">
            <a:extLst>
              <a:ext uri="{FF2B5EF4-FFF2-40B4-BE49-F238E27FC236}">
                <a16:creationId xmlns:a16="http://schemas.microsoft.com/office/drawing/2014/main" id="{4C2BF758-9F1A-4740-93B6-117812E5C683}"/>
              </a:ext>
            </a:extLst>
          </p:cNvPr>
          <p:cNvSpPr/>
          <p:nvPr/>
        </p:nvSpPr>
        <p:spPr>
          <a:xfrm>
            <a:off x="1105575" y="2366645"/>
            <a:ext cx="4694158" cy="1066205"/>
          </a:xfrm>
          <a:prstGeom prst="rect">
            <a:avLst/>
          </a:prstGeom>
          <a:noFill/>
        </p:spPr>
        <p:txBody>
          <a:bodyPr wrap="square" rtlCol="0" anchor="t"/>
          <a:lstStyle/>
          <a:p>
            <a:pPr marL="0" indent="0">
              <a:lnSpc>
                <a:spcPts val="2800"/>
              </a:lnSpc>
              <a:buNone/>
            </a:pPr>
            <a:r>
              <a:rPr lang="en-US" sz="1750" dirty="0">
                <a:solidFill>
                  <a:srgbClr val="272525"/>
                </a:solidFill>
                <a:latin typeface="Lucida Fax" panose="02060602050505020204" charset="0"/>
                <a:ea typeface="Eudoxus Sans" pitchFamily="34" charset="-122"/>
                <a:cs typeface="Lucida Fax" panose="02060602050505020204" charset="0"/>
              </a:rPr>
              <a:t>Blockchain provides a transparent and auditable record of transactions, increasing trust and accountability.</a:t>
            </a:r>
          </a:p>
        </p:txBody>
      </p:sp>
      <p:sp>
        <p:nvSpPr>
          <p:cNvPr id="13" name="Shape 5">
            <a:extLst>
              <a:ext uri="{FF2B5EF4-FFF2-40B4-BE49-F238E27FC236}">
                <a16:creationId xmlns:a16="http://schemas.microsoft.com/office/drawing/2014/main" id="{72E205C2-646E-4870-91D9-7AF1B5BC64DE}"/>
              </a:ext>
            </a:extLst>
          </p:cNvPr>
          <p:cNvSpPr/>
          <p:nvPr/>
        </p:nvSpPr>
        <p:spPr>
          <a:xfrm>
            <a:off x="6257885" y="1581626"/>
            <a:ext cx="5166122" cy="2107525"/>
          </a:xfrm>
          <a:prstGeom prst="roundRect">
            <a:avLst>
              <a:gd name="adj" fmla="val 4744"/>
            </a:avLst>
          </a:prstGeom>
          <a:solidFill>
            <a:srgbClr val="E0D7F4"/>
          </a:solidFill>
          <a:ln w="13811">
            <a:solidFill>
              <a:srgbClr val="C1AFE9"/>
            </a:solidFill>
            <a:prstDash val="solid"/>
          </a:ln>
        </p:spPr>
      </p:sp>
      <p:sp>
        <p:nvSpPr>
          <p:cNvPr id="14" name="Text 6">
            <a:extLst>
              <a:ext uri="{FF2B5EF4-FFF2-40B4-BE49-F238E27FC236}">
                <a16:creationId xmlns:a16="http://schemas.microsoft.com/office/drawing/2014/main" id="{591D037B-BC5F-411E-87C3-CAE2D07E13EB}"/>
              </a:ext>
            </a:extLst>
          </p:cNvPr>
          <p:cNvSpPr/>
          <p:nvPr/>
        </p:nvSpPr>
        <p:spPr>
          <a:xfrm>
            <a:off x="6493867" y="1797288"/>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Security</a:t>
            </a:r>
          </a:p>
        </p:txBody>
      </p:sp>
      <p:sp>
        <p:nvSpPr>
          <p:cNvPr id="15" name="Text 7">
            <a:extLst>
              <a:ext uri="{FF2B5EF4-FFF2-40B4-BE49-F238E27FC236}">
                <a16:creationId xmlns:a16="http://schemas.microsoft.com/office/drawing/2014/main" id="{BDC90202-C46F-411D-83C0-B40F998D4C7A}"/>
              </a:ext>
            </a:extLst>
          </p:cNvPr>
          <p:cNvSpPr/>
          <p:nvPr/>
        </p:nvSpPr>
        <p:spPr>
          <a:xfrm>
            <a:off x="6493867" y="2158365"/>
            <a:ext cx="4694158" cy="1066205"/>
          </a:xfrm>
          <a:prstGeom prst="rect">
            <a:avLst/>
          </a:prstGeom>
          <a:noFill/>
        </p:spPr>
        <p:txBody>
          <a:bodyPr wrap="square" rtlCol="0" anchor="t"/>
          <a:lstStyle/>
          <a:p>
            <a:pPr marL="0" indent="0">
              <a:lnSpc>
                <a:spcPts val="2800"/>
              </a:lnSpc>
              <a:buNone/>
            </a:pPr>
            <a:r>
              <a:rPr lang="en-US" sz="1750" dirty="0">
                <a:solidFill>
                  <a:srgbClr val="272525"/>
                </a:solidFill>
                <a:latin typeface="Lucida Fax" panose="02060602050505020204" charset="0"/>
                <a:ea typeface="Eudoxus Sans" pitchFamily="34" charset="-122"/>
                <a:cs typeface="Lucida Fax" panose="02060602050505020204" charset="0"/>
              </a:rPr>
              <a:t>The use of cryptography and decentralization makes blockchain highly secure and resistant to hacking and fraud.</a:t>
            </a:r>
          </a:p>
        </p:txBody>
      </p:sp>
      <p:sp>
        <p:nvSpPr>
          <p:cNvPr id="16" name="Shape 8">
            <a:extLst>
              <a:ext uri="{FF2B5EF4-FFF2-40B4-BE49-F238E27FC236}">
                <a16:creationId xmlns:a16="http://schemas.microsoft.com/office/drawing/2014/main" id="{CFCB3435-C842-42C9-98D3-5399B3C33D65}"/>
              </a:ext>
            </a:extLst>
          </p:cNvPr>
          <p:cNvSpPr/>
          <p:nvPr/>
        </p:nvSpPr>
        <p:spPr>
          <a:xfrm>
            <a:off x="869593" y="3911322"/>
            <a:ext cx="5166122" cy="2107525"/>
          </a:xfrm>
          <a:prstGeom prst="roundRect">
            <a:avLst>
              <a:gd name="adj" fmla="val 4744"/>
            </a:avLst>
          </a:prstGeom>
          <a:solidFill>
            <a:srgbClr val="E0D7F4"/>
          </a:solidFill>
          <a:ln w="13811">
            <a:solidFill>
              <a:srgbClr val="C1AFE9"/>
            </a:solidFill>
            <a:prstDash val="solid"/>
          </a:ln>
        </p:spPr>
      </p:sp>
      <p:sp>
        <p:nvSpPr>
          <p:cNvPr id="17" name="Text 9">
            <a:extLst>
              <a:ext uri="{FF2B5EF4-FFF2-40B4-BE49-F238E27FC236}">
                <a16:creationId xmlns:a16="http://schemas.microsoft.com/office/drawing/2014/main" id="{2969B3E1-900B-437B-9DE8-7DF825448D3A}"/>
              </a:ext>
            </a:extLst>
          </p:cNvPr>
          <p:cNvSpPr/>
          <p:nvPr/>
        </p:nvSpPr>
        <p:spPr>
          <a:xfrm>
            <a:off x="1105575" y="4126984"/>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Efficiency</a:t>
            </a:r>
          </a:p>
        </p:txBody>
      </p:sp>
      <p:sp>
        <p:nvSpPr>
          <p:cNvPr id="18" name="Text 10">
            <a:extLst>
              <a:ext uri="{FF2B5EF4-FFF2-40B4-BE49-F238E27FC236}">
                <a16:creationId xmlns:a16="http://schemas.microsoft.com/office/drawing/2014/main" id="{7EFA226F-5F2B-4012-B0A5-95D335D5E707}"/>
              </a:ext>
            </a:extLst>
          </p:cNvPr>
          <p:cNvSpPr/>
          <p:nvPr/>
        </p:nvSpPr>
        <p:spPr>
          <a:xfrm>
            <a:off x="1046480" y="4600575"/>
            <a:ext cx="4989195" cy="1230630"/>
          </a:xfrm>
          <a:prstGeom prst="rect">
            <a:avLst/>
          </a:prstGeom>
          <a:noFill/>
        </p:spPr>
        <p:txBody>
          <a:bodyPr wrap="square" rtlCol="0" anchor="t"/>
          <a:lstStyle/>
          <a:p>
            <a:pPr marL="0" indent="0">
              <a:lnSpc>
                <a:spcPts val="2800"/>
              </a:lnSpc>
              <a:buNone/>
            </a:pPr>
            <a:r>
              <a:rPr lang="en-US" sz="1750" dirty="0">
                <a:solidFill>
                  <a:srgbClr val="272525"/>
                </a:solidFill>
                <a:latin typeface="Lucida Fax" panose="02060602050505020204" charset="0"/>
                <a:ea typeface="Eudoxus Sans" pitchFamily="34" charset="-122"/>
                <a:cs typeface="Lucida Fax" panose="02060602050505020204" charset="0"/>
              </a:rPr>
              <a:t>By removing intermediaries and automating processes, blockchain reduces costs and speeds up transactions.</a:t>
            </a:r>
          </a:p>
        </p:txBody>
      </p:sp>
      <p:sp>
        <p:nvSpPr>
          <p:cNvPr id="19" name="Shape 11">
            <a:extLst>
              <a:ext uri="{FF2B5EF4-FFF2-40B4-BE49-F238E27FC236}">
                <a16:creationId xmlns:a16="http://schemas.microsoft.com/office/drawing/2014/main" id="{D5D0B3E6-67BD-4BD1-99E4-83D101AA3642}"/>
              </a:ext>
            </a:extLst>
          </p:cNvPr>
          <p:cNvSpPr/>
          <p:nvPr/>
        </p:nvSpPr>
        <p:spPr>
          <a:xfrm>
            <a:off x="6257885" y="3911322"/>
            <a:ext cx="5166122" cy="2107525"/>
          </a:xfrm>
          <a:prstGeom prst="roundRect">
            <a:avLst>
              <a:gd name="adj" fmla="val 4744"/>
            </a:avLst>
          </a:prstGeom>
          <a:solidFill>
            <a:srgbClr val="E0D7F4"/>
          </a:solidFill>
          <a:ln w="13811">
            <a:solidFill>
              <a:srgbClr val="C1AFE9"/>
            </a:solidFill>
            <a:prstDash val="solid"/>
          </a:ln>
        </p:spPr>
      </p:sp>
      <p:sp>
        <p:nvSpPr>
          <p:cNvPr id="20" name="Text 12">
            <a:extLst>
              <a:ext uri="{FF2B5EF4-FFF2-40B4-BE49-F238E27FC236}">
                <a16:creationId xmlns:a16="http://schemas.microsoft.com/office/drawing/2014/main" id="{22EDCA83-A596-4E92-B4CE-23A3FA0F7FF8}"/>
              </a:ext>
            </a:extLst>
          </p:cNvPr>
          <p:cNvSpPr/>
          <p:nvPr/>
        </p:nvSpPr>
        <p:spPr>
          <a:xfrm>
            <a:off x="6493867" y="4126984"/>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Decentralization</a:t>
            </a:r>
          </a:p>
        </p:txBody>
      </p:sp>
      <p:sp>
        <p:nvSpPr>
          <p:cNvPr id="21" name="Text 13">
            <a:extLst>
              <a:ext uri="{FF2B5EF4-FFF2-40B4-BE49-F238E27FC236}">
                <a16:creationId xmlns:a16="http://schemas.microsoft.com/office/drawing/2014/main" id="{D80027C3-9545-43FC-B91B-C97BE7564BE7}"/>
              </a:ext>
            </a:extLst>
          </p:cNvPr>
          <p:cNvSpPr/>
          <p:nvPr/>
        </p:nvSpPr>
        <p:spPr>
          <a:xfrm>
            <a:off x="6493867" y="4716661"/>
            <a:ext cx="4694158" cy="710803"/>
          </a:xfrm>
          <a:prstGeom prst="rect">
            <a:avLst/>
          </a:prstGeom>
          <a:noFill/>
        </p:spPr>
        <p:txBody>
          <a:bodyPr wrap="square" rtlCol="0" anchor="t"/>
          <a:lstStyle/>
          <a:p>
            <a:pPr marL="0" indent="0">
              <a:lnSpc>
                <a:spcPts val="2800"/>
              </a:lnSpc>
              <a:buNone/>
            </a:pPr>
            <a:r>
              <a:rPr lang="en-US" sz="1750" dirty="0">
                <a:solidFill>
                  <a:srgbClr val="272525"/>
                </a:solidFill>
                <a:latin typeface="Lucida Fax" panose="02060602050505020204" charset="0"/>
                <a:ea typeface="Eudoxus Sans" pitchFamily="34" charset="-122"/>
                <a:cs typeface="Lucida Fax" panose="02060602050505020204" charset="0"/>
              </a:rPr>
              <a:t>No central authority or single point of failure, making it resilient and censorship-resistant.</a:t>
            </a:r>
          </a:p>
        </p:txBody>
      </p:sp>
    </p:spTree>
    <p:extLst>
      <p:ext uri="{BB962C8B-B14F-4D97-AF65-F5344CB8AC3E}">
        <p14:creationId xmlns:p14="http://schemas.microsoft.com/office/powerpoint/2010/main" val="271663753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a:extLst>
              <a:ext uri="{FF2B5EF4-FFF2-40B4-BE49-F238E27FC236}">
                <a16:creationId xmlns:a16="http://schemas.microsoft.com/office/drawing/2014/main" id="{F71C9258-4E77-40C6-856B-BC10E25FA5BF}"/>
              </a:ext>
            </a:extLst>
          </p:cNvPr>
          <p:cNvSpPr/>
          <p:nvPr/>
        </p:nvSpPr>
        <p:spPr>
          <a:xfrm>
            <a:off x="880467" y="235593"/>
            <a:ext cx="5215533" cy="694373"/>
          </a:xfrm>
          <a:prstGeom prst="rect">
            <a:avLst/>
          </a:prstGeom>
          <a:noFill/>
        </p:spPr>
        <p:txBody>
          <a:bodyPr wrap="none" rtlCol="0" anchor="t">
            <a:scene3d>
              <a:camera prst="orthographicFront"/>
              <a:lightRig rig="threePt" dir="t"/>
            </a:scene3d>
          </a:bodyPr>
          <a:lstStyle/>
          <a:p>
            <a:pPr marL="0" indent="0">
              <a:lnSpc>
                <a:spcPts val="5470"/>
              </a:lnSpc>
              <a:buNone/>
            </a:pP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Future of Blockchain</a:t>
            </a:r>
          </a:p>
        </p:txBody>
      </p:sp>
      <p:sp>
        <p:nvSpPr>
          <p:cNvPr id="8" name="Shape 2">
            <a:extLst>
              <a:ext uri="{FF2B5EF4-FFF2-40B4-BE49-F238E27FC236}">
                <a16:creationId xmlns:a16="http://schemas.microsoft.com/office/drawing/2014/main" id="{F8A110B0-8C7B-4EE3-8E2F-A63CF7D2F64D}"/>
              </a:ext>
            </a:extLst>
          </p:cNvPr>
          <p:cNvSpPr/>
          <p:nvPr/>
        </p:nvSpPr>
        <p:spPr>
          <a:xfrm>
            <a:off x="1094759" y="1358384"/>
            <a:ext cx="102611" cy="4317681"/>
          </a:xfrm>
          <a:prstGeom prst="rect">
            <a:avLst/>
          </a:prstGeom>
          <a:solidFill>
            <a:srgbClr val="C1AFE9"/>
          </a:solidFill>
        </p:spPr>
      </p:sp>
      <p:sp>
        <p:nvSpPr>
          <p:cNvPr id="9" name="Shape 3">
            <a:extLst>
              <a:ext uri="{FF2B5EF4-FFF2-40B4-BE49-F238E27FC236}">
                <a16:creationId xmlns:a16="http://schemas.microsoft.com/office/drawing/2014/main" id="{EC781C26-8BF2-481B-A220-1DADE5517BCE}"/>
              </a:ext>
            </a:extLst>
          </p:cNvPr>
          <p:cNvSpPr/>
          <p:nvPr/>
        </p:nvSpPr>
        <p:spPr>
          <a:xfrm>
            <a:off x="1391860" y="1404521"/>
            <a:ext cx="777597" cy="44410"/>
          </a:xfrm>
          <a:prstGeom prst="rect">
            <a:avLst/>
          </a:prstGeom>
          <a:solidFill>
            <a:srgbClr val="C1AFE9"/>
          </a:solidFill>
        </p:spPr>
      </p:sp>
      <p:sp>
        <p:nvSpPr>
          <p:cNvPr id="10" name="Shape 4">
            <a:extLst>
              <a:ext uri="{FF2B5EF4-FFF2-40B4-BE49-F238E27FC236}">
                <a16:creationId xmlns:a16="http://schemas.microsoft.com/office/drawing/2014/main" id="{340FB0C5-8C98-481E-BF3E-F05BF54931FE}"/>
              </a:ext>
            </a:extLst>
          </p:cNvPr>
          <p:cNvSpPr/>
          <p:nvPr/>
        </p:nvSpPr>
        <p:spPr>
          <a:xfrm>
            <a:off x="891917" y="1218286"/>
            <a:ext cx="499943" cy="499943"/>
          </a:xfrm>
          <a:prstGeom prst="roundRect">
            <a:avLst>
              <a:gd name="adj" fmla="val 20000"/>
            </a:avLst>
          </a:prstGeom>
          <a:solidFill>
            <a:srgbClr val="E0D7F4"/>
          </a:solidFill>
          <a:ln w="13811">
            <a:solidFill>
              <a:srgbClr val="C1AFE9"/>
            </a:solidFill>
            <a:prstDash val="solid"/>
          </a:ln>
        </p:spPr>
      </p:sp>
      <p:sp>
        <p:nvSpPr>
          <p:cNvPr id="11" name="Text 5">
            <a:extLst>
              <a:ext uri="{FF2B5EF4-FFF2-40B4-BE49-F238E27FC236}">
                <a16:creationId xmlns:a16="http://schemas.microsoft.com/office/drawing/2014/main" id="{D714EF30-5B70-4149-989B-377314EAC16D}"/>
              </a:ext>
            </a:extLst>
          </p:cNvPr>
          <p:cNvSpPr/>
          <p:nvPr/>
        </p:nvSpPr>
        <p:spPr>
          <a:xfrm>
            <a:off x="1078250" y="1218486"/>
            <a:ext cx="127278"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Lucida Fax" panose="02060602050505020204" charset="0"/>
                <a:ea typeface="p22-mackinac-pro" pitchFamily="34" charset="-122"/>
                <a:cs typeface="Lucida Fax" panose="02060602050505020204" charset="0"/>
              </a:rPr>
              <a:t>1</a:t>
            </a:r>
          </a:p>
        </p:txBody>
      </p:sp>
      <p:sp>
        <p:nvSpPr>
          <p:cNvPr id="12" name="Text 6">
            <a:extLst>
              <a:ext uri="{FF2B5EF4-FFF2-40B4-BE49-F238E27FC236}">
                <a16:creationId xmlns:a16="http://schemas.microsoft.com/office/drawing/2014/main" id="{FE9DA7F1-5155-4108-A38E-3D8F3E863889}"/>
              </a:ext>
            </a:extLst>
          </p:cNvPr>
          <p:cNvSpPr/>
          <p:nvPr/>
        </p:nvSpPr>
        <p:spPr>
          <a:xfrm>
            <a:off x="2363946" y="1225391"/>
            <a:ext cx="2221944"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Mass Adoption</a:t>
            </a:r>
          </a:p>
        </p:txBody>
      </p:sp>
      <p:sp>
        <p:nvSpPr>
          <p:cNvPr id="13" name="Text 7">
            <a:extLst>
              <a:ext uri="{FF2B5EF4-FFF2-40B4-BE49-F238E27FC236}">
                <a16:creationId xmlns:a16="http://schemas.microsoft.com/office/drawing/2014/main" id="{0A97C32F-F76E-4776-9320-F9356841FC2F}"/>
              </a:ext>
            </a:extLst>
          </p:cNvPr>
          <p:cNvSpPr/>
          <p:nvPr/>
        </p:nvSpPr>
        <p:spPr>
          <a:xfrm>
            <a:off x="2363946" y="1794748"/>
            <a:ext cx="8999101" cy="710803"/>
          </a:xfrm>
          <a:prstGeom prst="rect">
            <a:avLst/>
          </a:prstGeom>
          <a:noFill/>
        </p:spPr>
        <p:txBody>
          <a:bodyPr wrap="square" rtlCol="0" anchor="t"/>
          <a:lstStyle/>
          <a:p>
            <a:pPr marL="0" indent="0" algn="l">
              <a:lnSpc>
                <a:spcPts val="2800"/>
              </a:lnSpc>
              <a:buNone/>
            </a:pPr>
            <a:r>
              <a:rPr lang="en-US" sz="1750" dirty="0">
                <a:solidFill>
                  <a:srgbClr val="272525"/>
                </a:solidFill>
                <a:latin typeface="Lucida Fax" panose="02060602050505020204" charset="0"/>
                <a:ea typeface="Eudoxus Sans" pitchFamily="34" charset="-122"/>
                <a:cs typeface="Lucida Fax" panose="02060602050505020204" charset="0"/>
              </a:rPr>
              <a:t>Blockchain technology is expected to revolutionize multiple industries, becoming an integral part of our daily lives.</a:t>
            </a:r>
          </a:p>
        </p:txBody>
      </p:sp>
      <p:sp>
        <p:nvSpPr>
          <p:cNvPr id="14" name="Shape 8">
            <a:extLst>
              <a:ext uri="{FF2B5EF4-FFF2-40B4-BE49-F238E27FC236}">
                <a16:creationId xmlns:a16="http://schemas.microsoft.com/office/drawing/2014/main" id="{3EDBF6FE-D7DD-4C3F-BB0F-39AB8384010E}"/>
              </a:ext>
            </a:extLst>
          </p:cNvPr>
          <p:cNvSpPr/>
          <p:nvPr/>
        </p:nvSpPr>
        <p:spPr>
          <a:xfrm>
            <a:off x="1391860" y="3404175"/>
            <a:ext cx="777597" cy="44410"/>
          </a:xfrm>
          <a:prstGeom prst="rect">
            <a:avLst/>
          </a:prstGeom>
          <a:solidFill>
            <a:srgbClr val="C1AFE9"/>
          </a:solidFill>
        </p:spPr>
      </p:sp>
      <p:sp>
        <p:nvSpPr>
          <p:cNvPr id="15" name="Shape 9">
            <a:extLst>
              <a:ext uri="{FF2B5EF4-FFF2-40B4-BE49-F238E27FC236}">
                <a16:creationId xmlns:a16="http://schemas.microsoft.com/office/drawing/2014/main" id="{B0C25007-E758-4767-BCBB-01E3AC6FA8C3}"/>
              </a:ext>
            </a:extLst>
          </p:cNvPr>
          <p:cNvSpPr/>
          <p:nvPr/>
        </p:nvSpPr>
        <p:spPr>
          <a:xfrm>
            <a:off x="891917" y="3176468"/>
            <a:ext cx="499943" cy="499943"/>
          </a:xfrm>
          <a:prstGeom prst="roundRect">
            <a:avLst>
              <a:gd name="adj" fmla="val 20000"/>
            </a:avLst>
          </a:prstGeom>
          <a:solidFill>
            <a:srgbClr val="E0D7F4"/>
          </a:solidFill>
          <a:ln w="13811">
            <a:solidFill>
              <a:srgbClr val="C1AFE9"/>
            </a:solidFill>
            <a:prstDash val="solid"/>
          </a:ln>
        </p:spPr>
      </p:sp>
      <p:sp>
        <p:nvSpPr>
          <p:cNvPr id="16" name="Text 10">
            <a:extLst>
              <a:ext uri="{FF2B5EF4-FFF2-40B4-BE49-F238E27FC236}">
                <a16:creationId xmlns:a16="http://schemas.microsoft.com/office/drawing/2014/main" id="{104A0CAB-16F9-4E24-B0A4-4641C7E5E99E}"/>
              </a:ext>
            </a:extLst>
          </p:cNvPr>
          <p:cNvSpPr/>
          <p:nvPr/>
        </p:nvSpPr>
        <p:spPr>
          <a:xfrm>
            <a:off x="1051580" y="3218140"/>
            <a:ext cx="180618"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Lucida Fax" panose="02060602050505020204" charset="0"/>
                <a:ea typeface="p22-mackinac-pro" pitchFamily="34" charset="-122"/>
                <a:cs typeface="Lucida Fax" panose="02060602050505020204" charset="0"/>
              </a:rPr>
              <a:t>2</a:t>
            </a:r>
          </a:p>
        </p:txBody>
      </p:sp>
      <p:sp>
        <p:nvSpPr>
          <p:cNvPr id="17" name="Text 11">
            <a:extLst>
              <a:ext uri="{FF2B5EF4-FFF2-40B4-BE49-F238E27FC236}">
                <a16:creationId xmlns:a16="http://schemas.microsoft.com/office/drawing/2014/main" id="{9BCF42DF-3BD5-4BD9-8EF3-D0F3D3DDE689}"/>
              </a:ext>
            </a:extLst>
          </p:cNvPr>
          <p:cNvSpPr/>
          <p:nvPr/>
        </p:nvSpPr>
        <p:spPr>
          <a:xfrm>
            <a:off x="2363946" y="3225046"/>
            <a:ext cx="2221944"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Interoperability</a:t>
            </a:r>
          </a:p>
        </p:txBody>
      </p:sp>
      <p:sp>
        <p:nvSpPr>
          <p:cNvPr id="18" name="Text 12">
            <a:extLst>
              <a:ext uri="{FF2B5EF4-FFF2-40B4-BE49-F238E27FC236}">
                <a16:creationId xmlns:a16="http://schemas.microsoft.com/office/drawing/2014/main" id="{36816A8F-E764-4529-8227-5B9908B3908B}"/>
              </a:ext>
            </a:extLst>
          </p:cNvPr>
          <p:cNvSpPr/>
          <p:nvPr/>
        </p:nvSpPr>
        <p:spPr>
          <a:xfrm>
            <a:off x="2363946" y="3794403"/>
            <a:ext cx="8999101" cy="710803"/>
          </a:xfrm>
          <a:prstGeom prst="rect">
            <a:avLst/>
          </a:prstGeom>
          <a:noFill/>
        </p:spPr>
        <p:txBody>
          <a:bodyPr wrap="square" rtlCol="0" anchor="t"/>
          <a:lstStyle/>
          <a:p>
            <a:pPr marL="0" indent="0" algn="l">
              <a:lnSpc>
                <a:spcPts val="2800"/>
              </a:lnSpc>
              <a:buNone/>
            </a:pPr>
            <a:r>
              <a:rPr lang="en-US" sz="1750" dirty="0">
                <a:solidFill>
                  <a:srgbClr val="272525"/>
                </a:solidFill>
                <a:latin typeface="Lucida Fax" panose="02060602050505020204" charset="0"/>
                <a:ea typeface="Eudoxus Sans" pitchFamily="34" charset="-122"/>
                <a:cs typeface="Lucida Fax" panose="02060602050505020204" charset="0"/>
              </a:rPr>
              <a:t>Efforts are underway to establish standards that will allow different blockchain networks to seamlessly interact and share information.</a:t>
            </a:r>
          </a:p>
        </p:txBody>
      </p:sp>
      <p:sp>
        <p:nvSpPr>
          <p:cNvPr id="19" name="Shape 13">
            <a:extLst>
              <a:ext uri="{FF2B5EF4-FFF2-40B4-BE49-F238E27FC236}">
                <a16:creationId xmlns:a16="http://schemas.microsoft.com/office/drawing/2014/main" id="{E3E59D32-4680-42E8-A64D-AC58353955E9}"/>
              </a:ext>
            </a:extLst>
          </p:cNvPr>
          <p:cNvSpPr/>
          <p:nvPr/>
        </p:nvSpPr>
        <p:spPr>
          <a:xfrm>
            <a:off x="1391860" y="5403830"/>
            <a:ext cx="777597" cy="44410"/>
          </a:xfrm>
          <a:prstGeom prst="rect">
            <a:avLst/>
          </a:prstGeom>
          <a:solidFill>
            <a:srgbClr val="C1AFE9"/>
          </a:solidFill>
        </p:spPr>
      </p:sp>
      <p:sp>
        <p:nvSpPr>
          <p:cNvPr id="20" name="Shape 14">
            <a:extLst>
              <a:ext uri="{FF2B5EF4-FFF2-40B4-BE49-F238E27FC236}">
                <a16:creationId xmlns:a16="http://schemas.microsoft.com/office/drawing/2014/main" id="{86954F1E-D9D2-4DB2-9357-CD1D68F122D5}"/>
              </a:ext>
            </a:extLst>
          </p:cNvPr>
          <p:cNvSpPr/>
          <p:nvPr/>
        </p:nvSpPr>
        <p:spPr>
          <a:xfrm>
            <a:off x="891917" y="5176123"/>
            <a:ext cx="499943" cy="499943"/>
          </a:xfrm>
          <a:prstGeom prst="roundRect">
            <a:avLst>
              <a:gd name="adj" fmla="val 20000"/>
            </a:avLst>
          </a:prstGeom>
          <a:solidFill>
            <a:srgbClr val="E0D7F4"/>
          </a:solidFill>
          <a:ln w="13811">
            <a:solidFill>
              <a:srgbClr val="C1AFE9"/>
            </a:solidFill>
            <a:prstDash val="solid"/>
          </a:ln>
        </p:spPr>
      </p:sp>
      <p:sp>
        <p:nvSpPr>
          <p:cNvPr id="21" name="Text 15">
            <a:extLst>
              <a:ext uri="{FF2B5EF4-FFF2-40B4-BE49-F238E27FC236}">
                <a16:creationId xmlns:a16="http://schemas.microsoft.com/office/drawing/2014/main" id="{98CB2D14-BE5C-40D0-AC45-02AC5A015112}"/>
              </a:ext>
            </a:extLst>
          </p:cNvPr>
          <p:cNvSpPr/>
          <p:nvPr/>
        </p:nvSpPr>
        <p:spPr>
          <a:xfrm>
            <a:off x="1047770" y="5217795"/>
            <a:ext cx="188238"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Lucida Fax" panose="02060602050505020204" charset="0"/>
                <a:ea typeface="p22-mackinac-pro" pitchFamily="34" charset="-122"/>
                <a:cs typeface="Lucida Fax" panose="02060602050505020204" charset="0"/>
              </a:rPr>
              <a:t>3</a:t>
            </a:r>
          </a:p>
        </p:txBody>
      </p:sp>
      <p:sp>
        <p:nvSpPr>
          <p:cNvPr id="22" name="Text 16">
            <a:extLst>
              <a:ext uri="{FF2B5EF4-FFF2-40B4-BE49-F238E27FC236}">
                <a16:creationId xmlns:a16="http://schemas.microsoft.com/office/drawing/2014/main" id="{B8E3356A-47FC-4AF2-987B-6BB07B5726F7}"/>
              </a:ext>
            </a:extLst>
          </p:cNvPr>
          <p:cNvSpPr/>
          <p:nvPr/>
        </p:nvSpPr>
        <p:spPr>
          <a:xfrm>
            <a:off x="2363946" y="5224701"/>
            <a:ext cx="3486031"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Integration with AI and IoT</a:t>
            </a:r>
          </a:p>
        </p:txBody>
      </p:sp>
      <p:sp>
        <p:nvSpPr>
          <p:cNvPr id="23" name="Text 17">
            <a:extLst>
              <a:ext uri="{FF2B5EF4-FFF2-40B4-BE49-F238E27FC236}">
                <a16:creationId xmlns:a16="http://schemas.microsoft.com/office/drawing/2014/main" id="{E9DBD247-23EA-451F-AAE3-81DF1A492E89}"/>
              </a:ext>
            </a:extLst>
          </p:cNvPr>
          <p:cNvSpPr/>
          <p:nvPr/>
        </p:nvSpPr>
        <p:spPr>
          <a:xfrm>
            <a:off x="2363946" y="5794058"/>
            <a:ext cx="8999101" cy="710803"/>
          </a:xfrm>
          <a:prstGeom prst="rect">
            <a:avLst/>
          </a:prstGeom>
          <a:noFill/>
        </p:spPr>
        <p:txBody>
          <a:bodyPr wrap="square" rtlCol="0" anchor="t"/>
          <a:lstStyle/>
          <a:p>
            <a:pPr marL="0" indent="0" algn="l">
              <a:lnSpc>
                <a:spcPts val="2800"/>
              </a:lnSpc>
              <a:buNone/>
            </a:pPr>
            <a:r>
              <a:rPr lang="en-US" sz="1750" dirty="0">
                <a:solidFill>
                  <a:srgbClr val="272525"/>
                </a:solidFill>
                <a:latin typeface="Lucida Fax" panose="02060602050505020204" charset="0"/>
                <a:ea typeface="Eudoxus Sans" pitchFamily="34" charset="-122"/>
                <a:cs typeface="Lucida Fax" panose="02060602050505020204" charset="0"/>
              </a:rPr>
              <a:t>The combination of blockchain with artificial intelligence and the Internet of Things will enable new possibilities and disrupt various sectors.</a:t>
            </a:r>
          </a:p>
        </p:txBody>
      </p:sp>
    </p:spTree>
    <p:extLst>
      <p:ext uri="{BB962C8B-B14F-4D97-AF65-F5344CB8AC3E}">
        <p14:creationId xmlns:p14="http://schemas.microsoft.com/office/powerpoint/2010/main" val="5886461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9EC738-C91C-4F0A-A008-70C64003C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241611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7980D79-F75B-4445-9DDE-B7E94FFF58E8}"/>
              </a:ext>
            </a:extLst>
          </p:cNvPr>
          <p:cNvSpPr/>
          <p:nvPr/>
        </p:nvSpPr>
        <p:spPr>
          <a:xfrm>
            <a:off x="3303284" y="4015929"/>
            <a:ext cx="5295549" cy="205097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3" name="标题 2"/>
          <p:cNvSpPr>
            <a:spLocks noGrp="1"/>
          </p:cNvSpPr>
          <p:nvPr>
            <p:ph type="title"/>
            <p:custDataLst>
              <p:tags r:id="rId2"/>
            </p:custDataLst>
          </p:nvPr>
        </p:nvSpPr>
        <p:spPr>
          <a:xfrm>
            <a:off x="1281600" y="830483"/>
            <a:ext cx="9626400" cy="723600"/>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                         </a:t>
            </a:r>
            <a:r>
              <a:rPr lang="en-US" altLang="zh-CN" sz="5400" u="sng" dirty="0">
                <a:latin typeface="Times New Roman" panose="02020603050405020304" pitchFamily="18" charset="0"/>
                <a:cs typeface="Times New Roman" panose="02020603050405020304" pitchFamily="18" charset="0"/>
              </a:rPr>
              <a:t>GROUP-MEMBERS</a:t>
            </a:r>
          </a:p>
        </p:txBody>
      </p:sp>
      <p:sp>
        <p:nvSpPr>
          <p:cNvPr id="4" name="内容占位符 3"/>
          <p:cNvSpPr>
            <a:spLocks noGrp="1"/>
          </p:cNvSpPr>
          <p:nvPr>
            <p:ph sz="quarter" idx="13"/>
            <p:custDataLst>
              <p:tags r:id="rId3"/>
            </p:custDataLst>
          </p:nvPr>
        </p:nvSpPr>
        <p:spPr>
          <a:xfrm>
            <a:off x="3543344" y="1554083"/>
            <a:ext cx="11646833" cy="4923693"/>
          </a:xfrm>
        </p:spPr>
        <p:txBody>
          <a:bodyPr>
            <a:normAutofit fontScale="97500"/>
          </a:bodyPr>
          <a:lstStyle/>
          <a:p>
            <a:pPr marL="0" indent="0">
              <a:buNone/>
            </a:pPr>
            <a:endParaRPr lang="en-US" altLang="zh-CN" sz="1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AAKASH KUMAR GORAI - 21052042</a:t>
            </a:r>
          </a:p>
          <a:p>
            <a:pPr>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RATINDRA KATYAYAN – 21052092</a:t>
            </a:r>
          </a:p>
          <a:p>
            <a:pPr>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ABHIJEET KUMAR  -21052044</a:t>
            </a:r>
          </a:p>
          <a:p>
            <a:pPr>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HARSH JHA – 21052973</a:t>
            </a:r>
          </a:p>
        </p:txBody>
      </p:sp>
      <p:sp>
        <p:nvSpPr>
          <p:cNvPr id="2" name="TextBox 1">
            <a:extLst>
              <a:ext uri="{FF2B5EF4-FFF2-40B4-BE49-F238E27FC236}">
                <a16:creationId xmlns:a16="http://schemas.microsoft.com/office/drawing/2014/main" id="{AB312845-C828-4742-B33B-4A665AEF9A65}"/>
              </a:ext>
            </a:extLst>
          </p:cNvPr>
          <p:cNvSpPr txBox="1"/>
          <p:nvPr/>
        </p:nvSpPr>
        <p:spPr>
          <a:xfrm>
            <a:off x="3388410" y="4482455"/>
            <a:ext cx="5412780" cy="954107"/>
          </a:xfrm>
          <a:prstGeom prst="rect">
            <a:avLst/>
          </a:prstGeom>
          <a:noFill/>
        </p:spPr>
        <p:txBody>
          <a:bodyPr wrap="square" rtlCol="0">
            <a:spAutoFit/>
          </a:body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Undersigned by-</a:t>
            </a:r>
          </a:p>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VISHAL MEENA SIR</a:t>
            </a:r>
            <a:endParaRPr lang="en-IN"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F7841E45-EBFF-45BB-BFB7-B91426A310C7}"/>
              </a:ext>
            </a:extLst>
          </p:cNvPr>
          <p:cNvSpPr txBox="1"/>
          <p:nvPr/>
        </p:nvSpPr>
        <p:spPr>
          <a:xfrm>
            <a:off x="1995254" y="870892"/>
            <a:ext cx="9245600" cy="4231928"/>
          </a:xfrm>
          <a:prstGeom prst="rect">
            <a:avLst/>
          </a:prstGeom>
          <a:noFill/>
        </p:spPr>
        <p:txBody>
          <a:bodyPr>
            <a:spAutoFit/>
          </a:bodyPr>
          <a:lstStyle/>
          <a:p>
            <a:pPr fontAlgn="auto"/>
            <a:r>
              <a:rPr lang="en-IN" altLang="en-US" sz="2800" b="1" noProof="1">
                <a:latin typeface="Times New Roman" panose="02020603050405020304" pitchFamily="18" charset="0"/>
                <a:cs typeface="Times New Roman" panose="02020603050405020304" pitchFamily="18" charset="0"/>
              </a:rPr>
              <a:t>CONTENTS</a:t>
            </a:r>
          </a:p>
          <a:p>
            <a:pPr fontAlgn="auto"/>
            <a:endParaRPr lang="en-IN" altLang="en-US" sz="2400" noProof="1">
              <a:latin typeface="Times New Roman" panose="02020603050405020304" pitchFamily="18" charset="0"/>
              <a:cs typeface="Times New Roman" panose="02020603050405020304" pitchFamily="18" charset="0"/>
            </a:endParaRPr>
          </a:p>
          <a:p>
            <a:pPr fontAlgn="auto"/>
            <a:endParaRPr lang="en-IN" altLang="en-US" sz="900" noProof="1">
              <a:latin typeface="Times New Roman" panose="02020603050405020304" pitchFamily="18" charset="0"/>
              <a:cs typeface="Times New Roman" panose="02020603050405020304" pitchFamily="18" charset="0"/>
            </a:endParaRPr>
          </a:p>
          <a:p>
            <a:pPr marL="457200" indent="-457200" fontAlgn="auto">
              <a:buFont typeface="Wingdings" panose="05000000000000000000" charset="0"/>
              <a:buChar char="v"/>
            </a:pPr>
            <a:r>
              <a:rPr lang="en-US" sz="2400" dirty="0"/>
              <a:t>Basics of Blockchain</a:t>
            </a:r>
          </a:p>
          <a:p>
            <a:pPr fontAlgn="auto"/>
            <a:endParaRPr lang="en-US" sz="2400" dirty="0"/>
          </a:p>
          <a:p>
            <a:pPr fontAlgn="auto"/>
            <a:endParaRPr lang="en-IN" altLang="en-US" sz="1200" noProof="1">
              <a:latin typeface="Times New Roman" panose="02020603050405020304" pitchFamily="18" charset="0"/>
              <a:cs typeface="Times New Roman" panose="02020603050405020304" pitchFamily="18" charset="0"/>
            </a:endParaRPr>
          </a:p>
          <a:p>
            <a:pPr marL="457200" indent="-457200" fontAlgn="auto">
              <a:buFont typeface="Wingdings" panose="05000000000000000000" charset="0"/>
              <a:buChar char="v"/>
            </a:pPr>
            <a:r>
              <a:rPr lang="en-US" sz="2400" dirty="0"/>
              <a:t>Overview of the Project</a:t>
            </a:r>
          </a:p>
          <a:p>
            <a:pPr marL="457200" indent="-457200" fontAlgn="auto">
              <a:buFont typeface="Wingdings" panose="05000000000000000000" charset="0"/>
              <a:buChar char="v"/>
            </a:pPr>
            <a:endParaRPr lang="en-US" sz="2400" dirty="0"/>
          </a:p>
          <a:p>
            <a:pPr fontAlgn="auto"/>
            <a:endParaRPr lang="en-IN" altLang="en-US" sz="1200" noProof="1">
              <a:latin typeface="Times New Roman" panose="02020603050405020304" pitchFamily="18" charset="0"/>
              <a:cs typeface="Times New Roman" panose="02020603050405020304" pitchFamily="18" charset="0"/>
            </a:endParaRPr>
          </a:p>
          <a:p>
            <a:pPr marL="457200" indent="-457200" fontAlgn="auto">
              <a:buFont typeface="Wingdings" panose="05000000000000000000" charset="0"/>
              <a:buChar char="v"/>
            </a:pPr>
            <a:r>
              <a:rPr lang="en-US" sz="2400" dirty="0"/>
              <a:t>Application of the Project</a:t>
            </a:r>
          </a:p>
          <a:p>
            <a:pPr marL="457200" indent="-457200" fontAlgn="auto">
              <a:buFont typeface="Wingdings" panose="05000000000000000000" charset="0"/>
              <a:buChar char="v"/>
            </a:pPr>
            <a:endParaRPr lang="en-US" sz="2400" dirty="0"/>
          </a:p>
          <a:p>
            <a:pPr fontAlgn="auto"/>
            <a:endParaRPr lang="en-IN" altLang="en-US" sz="1200" noProof="1">
              <a:latin typeface="Times New Roman" panose="02020603050405020304" pitchFamily="18" charset="0"/>
              <a:cs typeface="Times New Roman" panose="02020603050405020304" pitchFamily="18" charset="0"/>
            </a:endParaRPr>
          </a:p>
          <a:p>
            <a:pPr marL="457200" indent="-457200" fontAlgn="auto">
              <a:buFont typeface="Wingdings" panose="05000000000000000000" charset="0"/>
              <a:buChar char="v"/>
            </a:pPr>
            <a:r>
              <a:rPr lang="en-US" sz="2400" dirty="0"/>
              <a:t>Why Project created using Blockchain</a:t>
            </a:r>
            <a:endParaRPr lang="en-IN" altLang="en-US" sz="2400" noProof="1">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7A977152-D22F-4FA2-AA1B-E9FAA5F63596}"/>
              </a:ext>
            </a:extLst>
          </p:cNvPr>
          <p:cNvCxnSpPr>
            <a:cxnSpLocks/>
          </p:cNvCxnSpPr>
          <p:nvPr/>
        </p:nvCxnSpPr>
        <p:spPr>
          <a:xfrm flipH="1">
            <a:off x="1370012" y="1277427"/>
            <a:ext cx="3303" cy="3548573"/>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0E670A50-A716-4C04-BC7F-3BFB0D9C636B}"/>
              </a:ext>
            </a:extLst>
          </p:cNvPr>
          <p:cNvCxnSpPr/>
          <p:nvPr/>
        </p:nvCxnSpPr>
        <p:spPr>
          <a:xfrm>
            <a:off x="1370012" y="2038883"/>
            <a:ext cx="54451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A53EC199-F6BB-4818-AC8A-BAAFCBB3E11F}"/>
              </a:ext>
            </a:extLst>
          </p:cNvPr>
          <p:cNvCxnSpPr/>
          <p:nvPr/>
        </p:nvCxnSpPr>
        <p:spPr>
          <a:xfrm>
            <a:off x="1376520" y="2958275"/>
            <a:ext cx="54451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0B44F3A4-004C-4700-8BD9-77428378183E}"/>
              </a:ext>
            </a:extLst>
          </p:cNvPr>
          <p:cNvCxnSpPr/>
          <p:nvPr/>
        </p:nvCxnSpPr>
        <p:spPr>
          <a:xfrm>
            <a:off x="1376520" y="3867129"/>
            <a:ext cx="54451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24D7E16A-998C-4B77-96F2-8E1F719F10D4}"/>
              </a:ext>
            </a:extLst>
          </p:cNvPr>
          <p:cNvCxnSpPr/>
          <p:nvPr/>
        </p:nvCxnSpPr>
        <p:spPr>
          <a:xfrm>
            <a:off x="1355003" y="4826000"/>
            <a:ext cx="544513" cy="0"/>
          </a:xfrm>
          <a:prstGeom prst="line">
            <a:avLst/>
          </a:prstGeom>
        </p:spPr>
        <p:style>
          <a:lnRef idx="1">
            <a:schemeClr val="accent2"/>
          </a:lnRef>
          <a:fillRef idx="0">
            <a:schemeClr val="accent2"/>
          </a:fillRef>
          <a:effectRef idx="0">
            <a:schemeClr val="accent2"/>
          </a:effectRef>
          <a:fontRef idx="minor">
            <a:schemeClr val="tx1"/>
          </a:fontRef>
        </p:style>
      </p:cxnSp>
      <p:pic>
        <p:nvPicPr>
          <p:cNvPr id="2050" name="Picture 2">
            <a:extLst>
              <a:ext uri="{FF2B5EF4-FFF2-40B4-BE49-F238E27FC236}">
                <a16:creationId xmlns:a16="http://schemas.microsoft.com/office/drawing/2014/main" id="{A2BE0CCB-232D-48DB-8EE1-744DD50D5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300" y="1033587"/>
            <a:ext cx="2857500" cy="1600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52" name="Picture 4">
            <a:extLst>
              <a:ext uri="{FF2B5EF4-FFF2-40B4-BE49-F238E27FC236}">
                <a16:creationId xmlns:a16="http://schemas.microsoft.com/office/drawing/2014/main" id="{C2BECE58-9779-445F-A8E5-A820A834A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422" y="3893819"/>
            <a:ext cx="2466975" cy="18478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54" name="Picture 6">
            <a:extLst>
              <a:ext uri="{FF2B5EF4-FFF2-40B4-BE49-F238E27FC236}">
                <a16:creationId xmlns:a16="http://schemas.microsoft.com/office/drawing/2014/main" id="{4F0635A8-14E2-4D1E-9873-37E09A503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315" y="583835"/>
            <a:ext cx="650409" cy="6504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a:extLst>
              <a:ext uri="{FF2B5EF4-FFF2-40B4-BE49-F238E27FC236}">
                <a16:creationId xmlns:a16="http://schemas.microsoft.com/office/drawing/2014/main" id="{F71C9258-4E77-40C6-856B-BC10E25FA5BF}"/>
              </a:ext>
            </a:extLst>
          </p:cNvPr>
          <p:cNvSpPr/>
          <p:nvPr/>
        </p:nvSpPr>
        <p:spPr>
          <a:xfrm>
            <a:off x="880467" y="480060"/>
            <a:ext cx="5215533" cy="694373"/>
          </a:xfrm>
          <a:prstGeom prst="rect">
            <a:avLst/>
          </a:prstGeom>
          <a:noFill/>
        </p:spPr>
        <p:txBody>
          <a:bodyPr wrap="none" rtlCol="0" anchor="t">
            <a:scene3d>
              <a:camera prst="orthographicFront"/>
              <a:lightRig rig="threePt" dir="t"/>
            </a:scene3d>
          </a:bodyPr>
          <a:lstStyle/>
          <a:p>
            <a:pPr marL="0" indent="0">
              <a:lnSpc>
                <a:spcPts val="5470"/>
              </a:lnSpc>
              <a:buNone/>
            </a:pP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What is </a:t>
            </a:r>
            <a:r>
              <a:rPr lang="en-US" sz="4375" b="1" kern="0" spc="-131" dirty="0">
                <a:ln/>
                <a:gradFill>
                  <a:gsLst>
                    <a:gs pos="56000">
                      <a:srgbClr val="401A5D">
                        <a:alpha val="87000"/>
                        <a:lumMod val="80000"/>
                        <a:lumOff val="20000"/>
                      </a:srgbClr>
                    </a:gs>
                    <a:gs pos="30000">
                      <a:srgbClr val="FF0000">
                        <a:alpha val="65000"/>
                      </a:srgbClr>
                    </a:gs>
                    <a:gs pos="68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Blockchain</a:t>
            </a: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a:t>
            </a:r>
          </a:p>
        </p:txBody>
      </p:sp>
      <p:sp>
        <p:nvSpPr>
          <p:cNvPr id="7" name="Text 3">
            <a:extLst>
              <a:ext uri="{FF2B5EF4-FFF2-40B4-BE49-F238E27FC236}">
                <a16:creationId xmlns:a16="http://schemas.microsoft.com/office/drawing/2014/main" id="{3C5B5BA5-0816-42A4-B665-0ADDD818B3F5}"/>
              </a:ext>
            </a:extLst>
          </p:cNvPr>
          <p:cNvSpPr/>
          <p:nvPr/>
        </p:nvSpPr>
        <p:spPr>
          <a:xfrm>
            <a:off x="880467" y="1486535"/>
            <a:ext cx="6479540" cy="3559810"/>
          </a:xfrm>
          <a:prstGeom prst="rect">
            <a:avLst/>
          </a:prstGeom>
          <a:noFill/>
        </p:spPr>
        <p:txBody>
          <a:bodyPr wrap="square" rtlCol="0" anchor="t"/>
          <a:lstStyle/>
          <a:p>
            <a:pPr marL="0" indent="0">
              <a:lnSpc>
                <a:spcPts val="2800"/>
              </a:lnSpc>
              <a:buNone/>
            </a:pPr>
            <a:r>
              <a:rPr lang="en-US" sz="3200" dirty="0">
                <a:solidFill>
                  <a:srgbClr val="272525"/>
                </a:solidFill>
                <a:latin typeface="Corbel" panose="020B0503020204020204" pitchFamily="34" charset="0"/>
                <a:ea typeface="Eudoxus Sans" pitchFamily="34" charset="-122"/>
                <a:cs typeface="Eras Medium ITC" panose="020B0602030504020804" charset="0"/>
              </a:rPr>
              <a:t>Blockchain is a decentralized and distributed digital ledger that records transactions across multiple computers. It enables secure and transparent peer-to-peer transactions without the need for intermediaries.</a:t>
            </a:r>
          </a:p>
        </p:txBody>
      </p:sp>
      <p:pic>
        <p:nvPicPr>
          <p:cNvPr id="8" name="Image 2" descr="preencoded.png">
            <a:extLst>
              <a:ext uri="{FF2B5EF4-FFF2-40B4-BE49-F238E27FC236}">
                <a16:creationId xmlns:a16="http://schemas.microsoft.com/office/drawing/2014/main" id="{2FFFDAD5-BA24-474E-A4FA-42335E2CB134}"/>
              </a:ext>
            </a:extLst>
          </p:cNvPr>
          <p:cNvPicPr>
            <a:picLocks noChangeAspect="1"/>
          </p:cNvPicPr>
          <p:nvPr/>
        </p:nvPicPr>
        <p:blipFill>
          <a:blip r:embed="rId2"/>
          <a:stretch>
            <a:fillRect/>
          </a:stretch>
        </p:blipFill>
        <p:spPr>
          <a:xfrm>
            <a:off x="7360007" y="968634"/>
            <a:ext cx="4588153" cy="4240271"/>
          </a:xfrm>
          <a:prstGeom prst="rect">
            <a:avLst/>
          </a:prstGeom>
        </p:spPr>
      </p:pic>
      <p:sp>
        <p:nvSpPr>
          <p:cNvPr id="26" name="Text 4">
            <a:extLst>
              <a:ext uri="{FF2B5EF4-FFF2-40B4-BE49-F238E27FC236}">
                <a16:creationId xmlns:a16="http://schemas.microsoft.com/office/drawing/2014/main" id="{1E66DAE3-2E18-4D67-BA29-09ECCEE72BE3}"/>
              </a:ext>
            </a:extLst>
          </p:cNvPr>
          <p:cNvSpPr/>
          <p:nvPr/>
        </p:nvSpPr>
        <p:spPr>
          <a:xfrm>
            <a:off x="880467" y="4308872"/>
            <a:ext cx="2418040" cy="347186"/>
          </a:xfrm>
          <a:prstGeom prst="rect">
            <a:avLst/>
          </a:prstGeom>
          <a:noFill/>
        </p:spPr>
        <p:txBody>
          <a:bodyPr wrap="none" rtlCol="0" anchor="t"/>
          <a:lstStyle/>
          <a:p>
            <a:pPr marL="0" indent="0">
              <a:lnSpc>
                <a:spcPts val="2735"/>
              </a:lnSpc>
              <a:buNone/>
            </a:pPr>
            <a:r>
              <a:rPr lang="en-US" sz="2200" b="1" kern="0" spc="-66" dirty="0">
                <a:solidFill>
                  <a:srgbClr val="272525"/>
                </a:solidFill>
                <a:latin typeface="Times New Roman" panose="02020603050405020304" charset="0"/>
                <a:ea typeface="p22-mackinac-pro" pitchFamily="34" charset="-122"/>
                <a:cs typeface="Times New Roman" panose="02020603050405020304" charset="0"/>
              </a:rPr>
              <a:t>Distributed Ledger</a:t>
            </a:r>
          </a:p>
        </p:txBody>
      </p:sp>
      <p:sp>
        <p:nvSpPr>
          <p:cNvPr id="27" name="Text 5">
            <a:extLst>
              <a:ext uri="{FF2B5EF4-FFF2-40B4-BE49-F238E27FC236}">
                <a16:creationId xmlns:a16="http://schemas.microsoft.com/office/drawing/2014/main" id="{06E14C72-8B39-4499-A203-9A2A9A66C786}"/>
              </a:ext>
            </a:extLst>
          </p:cNvPr>
          <p:cNvSpPr/>
          <p:nvPr/>
        </p:nvSpPr>
        <p:spPr>
          <a:xfrm>
            <a:off x="880467" y="4712257"/>
            <a:ext cx="3346093" cy="1820624"/>
          </a:xfrm>
          <a:prstGeom prst="rect">
            <a:avLst/>
          </a:prstGeom>
          <a:noFill/>
        </p:spPr>
        <p:txBody>
          <a:bodyPr wrap="square" rtlCol="0" anchor="t"/>
          <a:lstStyle/>
          <a:p>
            <a:pPr marL="0" indent="0">
              <a:lnSpc>
                <a:spcPts val="2800"/>
              </a:lnSpc>
              <a:buNone/>
            </a:pPr>
            <a:r>
              <a:rPr lang="en-US" b="1" dirty="0">
                <a:solidFill>
                  <a:srgbClr val="272525"/>
                </a:solidFill>
                <a:latin typeface="Corbel" panose="020B0503020204020204" pitchFamily="34" charset="0"/>
                <a:ea typeface="Eudoxus Sans" pitchFamily="34" charset="-122"/>
                <a:cs typeface="Eras Medium ITC" panose="020B0602030504020804" charset="0"/>
              </a:rPr>
              <a:t>Every participating computer holds a copy of the blockchain, ensuring transparency and immutability of recorded transactions.</a:t>
            </a:r>
          </a:p>
        </p:txBody>
      </p:sp>
      <p:sp>
        <p:nvSpPr>
          <p:cNvPr id="28" name="Text 12">
            <a:extLst>
              <a:ext uri="{FF2B5EF4-FFF2-40B4-BE49-F238E27FC236}">
                <a16:creationId xmlns:a16="http://schemas.microsoft.com/office/drawing/2014/main" id="{F2CBECE5-2B03-4AD9-B169-C75DB0E3CF58}"/>
              </a:ext>
            </a:extLst>
          </p:cNvPr>
          <p:cNvSpPr/>
          <p:nvPr/>
        </p:nvSpPr>
        <p:spPr>
          <a:xfrm>
            <a:off x="4127698" y="4284067"/>
            <a:ext cx="1483123" cy="347186"/>
          </a:xfrm>
          <a:prstGeom prst="rect">
            <a:avLst/>
          </a:prstGeom>
          <a:noFill/>
        </p:spPr>
        <p:txBody>
          <a:bodyPr wrap="none" rtlCol="0" anchor="t"/>
          <a:lstStyle/>
          <a:p>
            <a:pPr marL="0" indent="0">
              <a:lnSpc>
                <a:spcPts val="2735"/>
              </a:lnSpc>
              <a:buNone/>
            </a:pPr>
            <a:r>
              <a:rPr lang="en-US" sz="2200" b="1" kern="0" spc="-66" dirty="0">
                <a:solidFill>
                  <a:srgbClr val="272525"/>
                </a:solidFill>
                <a:latin typeface="Times New Roman" panose="02020603050405020304" charset="0"/>
                <a:ea typeface="p22-mackinac-pro" pitchFamily="34" charset="-122"/>
                <a:cs typeface="Times New Roman" panose="02020603050405020304" charset="0"/>
              </a:rPr>
              <a:t>Cryptographic Security</a:t>
            </a:r>
          </a:p>
        </p:txBody>
      </p:sp>
      <p:sp>
        <p:nvSpPr>
          <p:cNvPr id="29" name="Text 13">
            <a:extLst>
              <a:ext uri="{FF2B5EF4-FFF2-40B4-BE49-F238E27FC236}">
                <a16:creationId xmlns:a16="http://schemas.microsoft.com/office/drawing/2014/main" id="{9EA77511-2D01-46B0-897D-F97F1A250EB6}"/>
              </a:ext>
            </a:extLst>
          </p:cNvPr>
          <p:cNvSpPr/>
          <p:nvPr/>
        </p:nvSpPr>
        <p:spPr>
          <a:xfrm>
            <a:off x="4127698" y="4687452"/>
            <a:ext cx="3346093" cy="1066205"/>
          </a:xfrm>
          <a:prstGeom prst="rect">
            <a:avLst/>
          </a:prstGeom>
          <a:noFill/>
        </p:spPr>
        <p:txBody>
          <a:bodyPr wrap="square" rtlCol="0" anchor="t"/>
          <a:lstStyle/>
          <a:p>
            <a:pPr marL="0" indent="0">
              <a:lnSpc>
                <a:spcPts val="2800"/>
              </a:lnSpc>
              <a:buNone/>
            </a:pPr>
            <a:r>
              <a:rPr lang="en-US" b="1" dirty="0">
                <a:solidFill>
                  <a:srgbClr val="272525"/>
                </a:solidFill>
                <a:latin typeface="Corbel" panose="020B0503020204020204" pitchFamily="34" charset="0"/>
                <a:ea typeface="Eudoxus Sans" pitchFamily="34" charset="-122"/>
                <a:cs typeface="Eras Medium ITC" panose="020B0602030504020804" charset="0"/>
              </a:rPr>
              <a:t>Blockchain uses cryptographic techniques to secure transactions, making it nearly impossible to alter or tamper with the recorded data.</a:t>
            </a:r>
          </a:p>
        </p:txBody>
      </p:sp>
    </p:spTree>
    <p:extLst>
      <p:ext uri="{BB962C8B-B14F-4D97-AF65-F5344CB8AC3E}">
        <p14:creationId xmlns:p14="http://schemas.microsoft.com/office/powerpoint/2010/main" val="208789170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a:extLst>
              <a:ext uri="{FF2B5EF4-FFF2-40B4-BE49-F238E27FC236}">
                <a16:creationId xmlns:a16="http://schemas.microsoft.com/office/drawing/2014/main" id="{F71C9258-4E77-40C6-856B-BC10E25FA5BF}"/>
              </a:ext>
            </a:extLst>
          </p:cNvPr>
          <p:cNvSpPr/>
          <p:nvPr/>
        </p:nvSpPr>
        <p:spPr>
          <a:xfrm>
            <a:off x="880467" y="388620"/>
            <a:ext cx="5215533" cy="694373"/>
          </a:xfrm>
          <a:prstGeom prst="rect">
            <a:avLst/>
          </a:prstGeom>
          <a:noFill/>
        </p:spPr>
        <p:txBody>
          <a:bodyPr wrap="none" rtlCol="0" anchor="t">
            <a:scene3d>
              <a:camera prst="orthographicFront"/>
              <a:lightRig rig="threePt" dir="t"/>
            </a:scene3d>
          </a:bodyPr>
          <a:lstStyle/>
          <a:p>
            <a:pPr marL="0" indent="0">
              <a:lnSpc>
                <a:spcPts val="5470"/>
              </a:lnSpc>
              <a:buNone/>
            </a:pP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What is </a:t>
            </a:r>
            <a:r>
              <a:rPr lang="en-US" sz="4375" b="1" kern="0" spc="-131" dirty="0">
                <a:ln/>
                <a:gradFill>
                  <a:gsLst>
                    <a:gs pos="56000">
                      <a:srgbClr val="401A5D">
                        <a:alpha val="87000"/>
                        <a:lumMod val="80000"/>
                        <a:lumOff val="20000"/>
                      </a:srgbClr>
                    </a:gs>
                    <a:gs pos="30000">
                      <a:srgbClr val="FF0000">
                        <a:alpha val="65000"/>
                      </a:srgbClr>
                    </a:gs>
                    <a:gs pos="68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Ethereum then</a:t>
            </a: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a:t>
            </a:r>
          </a:p>
        </p:txBody>
      </p:sp>
      <p:sp>
        <p:nvSpPr>
          <p:cNvPr id="7" name="Text 3">
            <a:extLst>
              <a:ext uri="{FF2B5EF4-FFF2-40B4-BE49-F238E27FC236}">
                <a16:creationId xmlns:a16="http://schemas.microsoft.com/office/drawing/2014/main" id="{3C5B5BA5-0816-42A4-B665-0ADDD818B3F5}"/>
              </a:ext>
            </a:extLst>
          </p:cNvPr>
          <p:cNvSpPr/>
          <p:nvPr/>
        </p:nvSpPr>
        <p:spPr>
          <a:xfrm>
            <a:off x="233680" y="1293495"/>
            <a:ext cx="8453120" cy="3559810"/>
          </a:xfrm>
          <a:prstGeom prst="rect">
            <a:avLst/>
          </a:prstGeom>
          <a:noFill/>
        </p:spPr>
        <p:txBody>
          <a:bodyPr wrap="square" rtlCol="0" anchor="t"/>
          <a:lstStyle/>
          <a:p>
            <a:pPr marL="342900" indent="-342900">
              <a:lnSpc>
                <a:spcPts val="2800"/>
              </a:lnSpc>
              <a:buFont typeface="Arial" panose="020B0604020202020204" pitchFamily="34" charset="0"/>
              <a:buChar char="•"/>
            </a:pPr>
            <a:r>
              <a:rPr lang="en-US" sz="3200" dirty="0">
                <a:solidFill>
                  <a:srgbClr val="272525"/>
                </a:solidFill>
                <a:latin typeface="Corbel" panose="020B0503020204020204" pitchFamily="34" charset="0"/>
                <a:ea typeface="Eudoxus Sans" pitchFamily="34" charset="-122"/>
                <a:cs typeface="Eras Medium ITC" panose="020B0602030504020804" charset="0"/>
              </a:rPr>
              <a:t>Ethereum is a decentralized open-source blockchain platform that enables the creation and execution of smart contracts. It was proposed by </a:t>
            </a:r>
            <a:r>
              <a:rPr lang="en-US" sz="3200" dirty="0" err="1">
                <a:solidFill>
                  <a:srgbClr val="272525"/>
                </a:solidFill>
                <a:latin typeface="Corbel" panose="020B0503020204020204" pitchFamily="34" charset="0"/>
                <a:ea typeface="Eudoxus Sans" pitchFamily="34" charset="-122"/>
                <a:cs typeface="Eras Medium ITC" panose="020B0602030504020804" charset="0"/>
              </a:rPr>
              <a:t>Vitalik</a:t>
            </a:r>
            <a:r>
              <a:rPr lang="en-US" sz="3200" dirty="0">
                <a:solidFill>
                  <a:srgbClr val="272525"/>
                </a:solidFill>
                <a:latin typeface="Corbel" panose="020B0503020204020204" pitchFamily="34" charset="0"/>
                <a:ea typeface="Eudoxus Sans" pitchFamily="34" charset="-122"/>
                <a:cs typeface="Eras Medium ITC" panose="020B0602030504020804" charset="0"/>
              </a:rPr>
              <a:t> </a:t>
            </a:r>
            <a:r>
              <a:rPr lang="en-US" sz="3200" dirty="0" err="1">
                <a:solidFill>
                  <a:srgbClr val="272525"/>
                </a:solidFill>
                <a:latin typeface="Corbel" panose="020B0503020204020204" pitchFamily="34" charset="0"/>
                <a:ea typeface="Eudoxus Sans" pitchFamily="34" charset="-122"/>
                <a:cs typeface="Eras Medium ITC" panose="020B0602030504020804" charset="0"/>
              </a:rPr>
              <a:t>Buterin</a:t>
            </a:r>
            <a:r>
              <a:rPr lang="en-US" sz="3200" dirty="0">
                <a:solidFill>
                  <a:srgbClr val="272525"/>
                </a:solidFill>
                <a:latin typeface="Corbel" panose="020B0503020204020204" pitchFamily="34" charset="0"/>
                <a:ea typeface="Eudoxus Sans" pitchFamily="34" charset="-122"/>
                <a:cs typeface="Eras Medium ITC" panose="020B0602030504020804" charset="0"/>
              </a:rPr>
              <a:t> in 2013 and went live in 2015. Ethereum's native cryptocurrency is called Ether (ETH), which is used to facilitate transactions and incentivize participants in the network.</a:t>
            </a:r>
          </a:p>
          <a:p>
            <a:pPr>
              <a:lnSpc>
                <a:spcPts val="2800"/>
              </a:lnSpc>
            </a:pPr>
            <a:endParaRPr lang="en-US" sz="3200" dirty="0">
              <a:solidFill>
                <a:srgbClr val="272525"/>
              </a:solidFill>
              <a:latin typeface="Corbel" panose="020B0503020204020204" pitchFamily="34" charset="0"/>
              <a:ea typeface="Eudoxus Sans" pitchFamily="34" charset="-122"/>
              <a:cs typeface="Eras Medium ITC" panose="020B0602030504020804" charset="0"/>
            </a:endParaRPr>
          </a:p>
          <a:p>
            <a:pPr marL="342900" indent="-342900">
              <a:lnSpc>
                <a:spcPts val="2800"/>
              </a:lnSpc>
              <a:buFont typeface="Arial" panose="020B0604020202020204" pitchFamily="34" charset="0"/>
              <a:buChar char="•"/>
            </a:pPr>
            <a:r>
              <a:rPr lang="en-US" sz="3200" dirty="0">
                <a:solidFill>
                  <a:srgbClr val="272525"/>
                </a:solidFill>
                <a:latin typeface="Corbel" panose="020B0503020204020204" pitchFamily="34" charset="0"/>
                <a:ea typeface="Eudoxus Sans" pitchFamily="34" charset="-122"/>
                <a:cs typeface="Eras Medium ITC" panose="020B0602030504020804" charset="0"/>
              </a:rPr>
              <a:t>At the heart of Ethereum's success lies its robust infrastructure and vibrant developer community. Together, they have propelled Ethereum to the forefront of the blockchain revolution, fueling the explosive growth of the initial coin offering (ICO) market.</a:t>
            </a:r>
          </a:p>
          <a:p>
            <a:pPr marL="342900" indent="-342900">
              <a:lnSpc>
                <a:spcPts val="2800"/>
              </a:lnSpc>
              <a:buFont typeface="Arial" panose="020B0604020202020204" pitchFamily="34" charset="0"/>
              <a:buChar char="•"/>
            </a:pPr>
            <a:endParaRPr lang="en-US" sz="3200" dirty="0">
              <a:solidFill>
                <a:srgbClr val="272525"/>
              </a:solidFill>
              <a:latin typeface="Corbel" panose="020B0503020204020204" pitchFamily="34" charset="0"/>
              <a:ea typeface="Eudoxus Sans" pitchFamily="34" charset="-122"/>
              <a:cs typeface="Eras Medium ITC" panose="020B0602030504020804" charset="0"/>
            </a:endParaRPr>
          </a:p>
        </p:txBody>
      </p:sp>
      <p:pic>
        <p:nvPicPr>
          <p:cNvPr id="3074" name="Picture 2">
            <a:extLst>
              <a:ext uri="{FF2B5EF4-FFF2-40B4-BE49-F238E27FC236}">
                <a16:creationId xmlns:a16="http://schemas.microsoft.com/office/drawing/2014/main" id="{CC912388-CF9C-48B4-994B-A008BDFA38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79" r="11539"/>
          <a:stretch/>
        </p:blipFill>
        <p:spPr bwMode="auto">
          <a:xfrm>
            <a:off x="8778240" y="2568542"/>
            <a:ext cx="3274284" cy="247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736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a:extLst>
              <a:ext uri="{FF2B5EF4-FFF2-40B4-BE49-F238E27FC236}">
                <a16:creationId xmlns:a16="http://schemas.microsoft.com/office/drawing/2014/main" id="{F71C9258-4E77-40C6-856B-BC10E25FA5BF}"/>
              </a:ext>
            </a:extLst>
          </p:cNvPr>
          <p:cNvSpPr/>
          <p:nvPr/>
        </p:nvSpPr>
        <p:spPr>
          <a:xfrm>
            <a:off x="880467" y="480060"/>
            <a:ext cx="5215533" cy="694373"/>
          </a:xfrm>
          <a:prstGeom prst="rect">
            <a:avLst/>
          </a:prstGeom>
          <a:noFill/>
        </p:spPr>
        <p:txBody>
          <a:bodyPr wrap="none" rtlCol="0" anchor="t">
            <a:scene3d>
              <a:camera prst="orthographicFront"/>
              <a:lightRig rig="threePt" dir="t"/>
            </a:scene3d>
          </a:bodyPr>
          <a:lstStyle/>
          <a:p>
            <a:pPr marL="0" indent="0">
              <a:lnSpc>
                <a:spcPts val="5470"/>
              </a:lnSpc>
              <a:buNone/>
            </a:pP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What our Project is about?</a:t>
            </a:r>
          </a:p>
        </p:txBody>
      </p:sp>
      <p:sp>
        <p:nvSpPr>
          <p:cNvPr id="7" name="Text 3">
            <a:extLst>
              <a:ext uri="{FF2B5EF4-FFF2-40B4-BE49-F238E27FC236}">
                <a16:creationId xmlns:a16="http://schemas.microsoft.com/office/drawing/2014/main" id="{3C5B5BA5-0816-42A4-B665-0ADDD818B3F5}"/>
              </a:ext>
            </a:extLst>
          </p:cNvPr>
          <p:cNvSpPr/>
          <p:nvPr/>
        </p:nvSpPr>
        <p:spPr>
          <a:xfrm>
            <a:off x="528320" y="1486535"/>
            <a:ext cx="8158480" cy="3559810"/>
          </a:xfrm>
          <a:prstGeom prst="rect">
            <a:avLst/>
          </a:prstGeom>
          <a:noFill/>
        </p:spPr>
        <p:txBody>
          <a:bodyPr wrap="square" rtlCol="0" anchor="t"/>
          <a:lstStyle/>
          <a:p>
            <a:pPr>
              <a:lnSpc>
                <a:spcPts val="2800"/>
              </a:lnSpc>
            </a:pPr>
            <a:endParaRPr lang="en-US" sz="2800" b="1" dirty="0">
              <a:solidFill>
                <a:srgbClr val="272525"/>
              </a:solidFill>
              <a:latin typeface="Corbel" panose="020B0503020204020204" pitchFamily="34" charset="0"/>
              <a:ea typeface="Eudoxus Sans" pitchFamily="34" charset="-122"/>
              <a:cs typeface="Eras Medium ITC" panose="020B0602030504020804" charset="0"/>
            </a:endParaRPr>
          </a:p>
          <a:p>
            <a:pPr marL="342900" indent="-342900">
              <a:lnSpc>
                <a:spcPts val="2800"/>
              </a:lnSpc>
              <a:buFont typeface="Arial" panose="020B0604020202020204" pitchFamily="34" charset="0"/>
              <a:buChar char="•"/>
            </a:pPr>
            <a:endParaRPr lang="en-US" sz="2800" b="1" dirty="0">
              <a:solidFill>
                <a:srgbClr val="272525"/>
              </a:solidFill>
              <a:latin typeface="Corbel" panose="020B0503020204020204" pitchFamily="34" charset="0"/>
              <a:ea typeface="Eudoxus Sans" pitchFamily="34" charset="-122"/>
              <a:cs typeface="Eras Medium ITC" panose="020B0602030504020804" charset="0"/>
            </a:endParaRPr>
          </a:p>
        </p:txBody>
      </p:sp>
      <p:sp>
        <p:nvSpPr>
          <p:cNvPr id="5" name="Text 3">
            <a:extLst>
              <a:ext uri="{FF2B5EF4-FFF2-40B4-BE49-F238E27FC236}">
                <a16:creationId xmlns:a16="http://schemas.microsoft.com/office/drawing/2014/main" id="{00AFB981-77A6-40B4-A920-40F50CDB644B}"/>
              </a:ext>
            </a:extLst>
          </p:cNvPr>
          <p:cNvSpPr/>
          <p:nvPr/>
        </p:nvSpPr>
        <p:spPr>
          <a:xfrm>
            <a:off x="689292" y="1384935"/>
            <a:ext cx="8434388" cy="3559810"/>
          </a:xfrm>
          <a:prstGeom prst="rect">
            <a:avLst/>
          </a:prstGeom>
          <a:noFill/>
        </p:spPr>
        <p:txBody>
          <a:bodyPr wrap="square" rtlCol="0" anchor="t"/>
          <a:lstStyle/>
          <a:p>
            <a:pPr lvl="0">
              <a:lnSpc>
                <a:spcPct val="107000"/>
              </a:lnSpc>
              <a:spcAft>
                <a:spcPts val="800"/>
              </a:spcAft>
            </a:pPr>
            <a:r>
              <a:rPr lang="en-US" sz="2800" dirty="0">
                <a:effectLst/>
                <a:latin typeface="Corbel" panose="020B0503020204020204" pitchFamily="34" charset="0"/>
                <a:ea typeface="Calibri" panose="020F0502020204030204" pitchFamily="34" charset="0"/>
                <a:cs typeface="Times New Roman" panose="02020603050405020304" pitchFamily="18" charset="0"/>
              </a:rPr>
              <a:t>A </a:t>
            </a:r>
            <a:r>
              <a:rPr lang="en-US" sz="2800" b="1" dirty="0">
                <a:effectLst/>
                <a:latin typeface="Corbel" panose="020B0503020204020204" pitchFamily="34" charset="0"/>
                <a:ea typeface="Calibri" panose="020F0502020204030204" pitchFamily="34" charset="0"/>
                <a:cs typeface="Times New Roman" panose="02020603050405020304" pitchFamily="18" charset="0"/>
              </a:rPr>
              <a:t>decentralized</a:t>
            </a:r>
            <a:r>
              <a:rPr lang="en-US" sz="2800" dirty="0">
                <a:effectLst/>
                <a:latin typeface="Corbel" panose="020B0503020204020204" pitchFamily="34" charset="0"/>
                <a:ea typeface="Calibri" panose="020F0502020204030204" pitchFamily="34" charset="0"/>
                <a:cs typeface="Times New Roman" panose="02020603050405020304" pitchFamily="18" charset="0"/>
              </a:rPr>
              <a:t> app based on </a:t>
            </a:r>
            <a:r>
              <a:rPr lang="en-US" sz="2800" b="1" dirty="0">
                <a:effectLst/>
                <a:latin typeface="Corbel" panose="020B0503020204020204" pitchFamily="34" charset="0"/>
                <a:ea typeface="Calibri" panose="020F0502020204030204" pitchFamily="34" charset="0"/>
                <a:cs typeface="Times New Roman" panose="02020603050405020304" pitchFamily="18" charset="0"/>
              </a:rPr>
              <a:t>Ethereu</a:t>
            </a:r>
            <a:r>
              <a:rPr lang="en-US" sz="2800" b="1" dirty="0">
                <a:latin typeface="Corbel" panose="020B0503020204020204" pitchFamily="34" charset="0"/>
                <a:ea typeface="Calibri" panose="020F0502020204030204" pitchFamily="34" charset="0"/>
                <a:cs typeface="Times New Roman" panose="02020603050405020304" pitchFamily="18" charset="0"/>
              </a:rPr>
              <a:t>m</a:t>
            </a:r>
            <a:r>
              <a:rPr lang="en-US" sz="2800" dirty="0">
                <a:latin typeface="Corbel" panose="020B0503020204020204" pitchFamily="34" charset="0"/>
                <a:ea typeface="Calibri" panose="020F0502020204030204" pitchFamily="34" charset="0"/>
                <a:cs typeface="Times New Roman" panose="02020603050405020304" pitchFamily="18" charset="0"/>
              </a:rPr>
              <a:t> blockchain </a:t>
            </a:r>
            <a:r>
              <a:rPr lang="en-US" sz="2800" dirty="0">
                <a:effectLst/>
                <a:latin typeface="Corbel" panose="020B0503020204020204" pitchFamily="34" charset="0"/>
                <a:ea typeface="Calibri" panose="020F0502020204030204" pitchFamily="34" charset="0"/>
                <a:cs typeface="Times New Roman" panose="02020603050405020304" pitchFamily="18" charset="0"/>
              </a:rPr>
              <a:t>which have multiple functions for crypto currency transactions. There will be feature of owner of the wallet who will have multiple privileges to add another user give privileges to other users. The </a:t>
            </a:r>
            <a:r>
              <a:rPr lang="en-US" sz="2800" b="1" dirty="0">
                <a:effectLst/>
                <a:latin typeface="Corbel" panose="020B0503020204020204" pitchFamily="34" charset="0"/>
                <a:ea typeface="Calibri" panose="020F0502020204030204" pitchFamily="34" charset="0"/>
                <a:cs typeface="Times New Roman" panose="02020603050405020304" pitchFamily="18" charset="0"/>
              </a:rPr>
              <a:t>owner</a:t>
            </a:r>
            <a:r>
              <a:rPr lang="en-US" sz="2800" dirty="0">
                <a:effectLst/>
                <a:latin typeface="Corbel" panose="020B0503020204020204" pitchFamily="34" charset="0"/>
                <a:ea typeface="Calibri" panose="020F0502020204030204" pitchFamily="34" charset="0"/>
                <a:cs typeface="Times New Roman" panose="02020603050405020304" pitchFamily="18" charset="0"/>
              </a:rPr>
              <a:t> can withdraw as well as deposit currency to the wallet. Other users can only </a:t>
            </a:r>
            <a:r>
              <a:rPr lang="en-US" sz="2800" b="1" dirty="0">
                <a:effectLst/>
                <a:latin typeface="Corbel" panose="020B0503020204020204" pitchFamily="34" charset="0"/>
                <a:ea typeface="Calibri" panose="020F0502020204030204" pitchFamily="34" charset="0"/>
                <a:cs typeface="Times New Roman" panose="02020603050405020304" pitchFamily="18" charset="0"/>
              </a:rPr>
              <a:t>deposit</a:t>
            </a:r>
            <a:r>
              <a:rPr lang="en-US" sz="2800" dirty="0">
                <a:effectLst/>
                <a:latin typeface="Corbel" panose="020B0503020204020204" pitchFamily="34" charset="0"/>
                <a:ea typeface="Calibri" panose="020F0502020204030204" pitchFamily="34" charset="0"/>
                <a:cs typeface="Times New Roman" panose="02020603050405020304" pitchFamily="18" charset="0"/>
              </a:rPr>
              <a:t>.</a:t>
            </a:r>
            <a:r>
              <a:rPr lang="en-IN" sz="2800" dirty="0">
                <a:effectLst/>
                <a:latin typeface="Corbel" panose="020B0503020204020204" pitchFamily="34" charset="0"/>
                <a:ea typeface="Calibri" panose="020F0502020204030204" pitchFamily="34" charset="0"/>
                <a:cs typeface="Times New Roman" panose="02020603050405020304" pitchFamily="18" charset="0"/>
              </a:rPr>
              <a:t> We have deployed the application in Online Remix IDE and will test it using 100 local hosts test </a:t>
            </a:r>
            <a:r>
              <a:rPr lang="en-IN" sz="2800" b="1" dirty="0">
                <a:effectLst/>
                <a:latin typeface="Corbel" panose="020B0503020204020204" pitchFamily="34" charset="0"/>
                <a:ea typeface="Calibri" panose="020F0502020204030204" pitchFamily="34" charset="0"/>
                <a:cs typeface="Times New Roman" panose="02020603050405020304" pitchFamily="18" charset="0"/>
              </a:rPr>
              <a:t>ethers</a:t>
            </a:r>
            <a:r>
              <a:rPr lang="en-IN" sz="2800" dirty="0">
                <a:effectLst/>
                <a:latin typeface="Corbel" panose="020B0503020204020204" pitchFamily="34" charset="0"/>
                <a:ea typeface="Calibri" panose="020F0502020204030204" pitchFamily="34" charset="0"/>
                <a:cs typeface="Times New Roman" panose="02020603050405020304" pitchFamily="18" charset="0"/>
              </a:rPr>
              <a:t>.</a:t>
            </a:r>
          </a:p>
          <a:p>
            <a:pPr lvl="0">
              <a:lnSpc>
                <a:spcPct val="107000"/>
              </a:lnSpc>
              <a:spcAft>
                <a:spcPts val="800"/>
              </a:spcAft>
            </a:pPr>
            <a:endParaRPr lang="en-IN" sz="2800" dirty="0">
              <a:latin typeface="Corbel" panose="020B0503020204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effectLst/>
                <a:latin typeface="Corbel" panose="020B0503020204020204" pitchFamily="34" charset="0"/>
                <a:ea typeface="Calibri" panose="020F0502020204030204" pitchFamily="34" charset="0"/>
                <a:cs typeface="Times New Roman" panose="02020603050405020304" pitchFamily="18" charset="0"/>
              </a:rPr>
              <a:t>Tech Stack Used : - Solidity, JavaScript, Web3.js, </a:t>
            </a:r>
            <a:r>
              <a:rPr lang="en-US" sz="2400" b="1" dirty="0" err="1">
                <a:effectLst/>
                <a:latin typeface="Corbel" panose="020B0503020204020204" pitchFamily="34" charset="0"/>
                <a:ea typeface="Calibri" panose="020F0502020204030204" pitchFamily="34" charset="0"/>
                <a:cs typeface="Times New Roman" panose="02020603050405020304" pitchFamily="18" charset="0"/>
              </a:rPr>
              <a:t>Openzeppelin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CDF03F1-CA9A-446F-8BDF-2C4499F83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0" y="1384935"/>
            <a:ext cx="2831465" cy="4669571"/>
          </a:xfrm>
          <a:prstGeom prst="rect">
            <a:avLst/>
          </a:prstGeom>
        </p:spPr>
      </p:pic>
    </p:spTree>
    <p:extLst>
      <p:ext uri="{BB962C8B-B14F-4D97-AF65-F5344CB8AC3E}">
        <p14:creationId xmlns:p14="http://schemas.microsoft.com/office/powerpoint/2010/main" val="25874406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a:extLst>
              <a:ext uri="{FF2B5EF4-FFF2-40B4-BE49-F238E27FC236}">
                <a16:creationId xmlns:a16="http://schemas.microsoft.com/office/drawing/2014/main" id="{F71C9258-4E77-40C6-856B-BC10E25FA5BF}"/>
              </a:ext>
            </a:extLst>
          </p:cNvPr>
          <p:cNvSpPr/>
          <p:nvPr/>
        </p:nvSpPr>
        <p:spPr>
          <a:xfrm>
            <a:off x="880467" y="254246"/>
            <a:ext cx="5215533" cy="694373"/>
          </a:xfrm>
          <a:prstGeom prst="rect">
            <a:avLst/>
          </a:prstGeom>
          <a:noFill/>
        </p:spPr>
        <p:txBody>
          <a:bodyPr wrap="none" rtlCol="0" anchor="t">
            <a:scene3d>
              <a:camera prst="orthographicFront"/>
              <a:lightRig rig="threePt" dir="t"/>
            </a:scene3d>
          </a:bodyPr>
          <a:lstStyle/>
          <a:p>
            <a:pPr marL="0" indent="0">
              <a:lnSpc>
                <a:spcPts val="5470"/>
              </a:lnSpc>
              <a:buNone/>
            </a:pP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Functions and Features</a:t>
            </a:r>
          </a:p>
        </p:txBody>
      </p:sp>
      <p:sp>
        <p:nvSpPr>
          <p:cNvPr id="7" name="Text 3">
            <a:extLst>
              <a:ext uri="{FF2B5EF4-FFF2-40B4-BE49-F238E27FC236}">
                <a16:creationId xmlns:a16="http://schemas.microsoft.com/office/drawing/2014/main" id="{3C5B5BA5-0816-42A4-B665-0ADDD818B3F5}"/>
              </a:ext>
            </a:extLst>
          </p:cNvPr>
          <p:cNvSpPr/>
          <p:nvPr/>
        </p:nvSpPr>
        <p:spPr>
          <a:xfrm>
            <a:off x="528320" y="1486535"/>
            <a:ext cx="8158480" cy="3559810"/>
          </a:xfrm>
          <a:prstGeom prst="rect">
            <a:avLst/>
          </a:prstGeom>
          <a:noFill/>
        </p:spPr>
        <p:txBody>
          <a:bodyPr wrap="square" rtlCol="0" anchor="t"/>
          <a:lstStyle/>
          <a:p>
            <a:pPr>
              <a:lnSpc>
                <a:spcPts val="2800"/>
              </a:lnSpc>
            </a:pPr>
            <a:endParaRPr lang="en-US" sz="2800" b="1" dirty="0">
              <a:solidFill>
                <a:srgbClr val="272525"/>
              </a:solidFill>
              <a:latin typeface="Corbel" panose="020B0503020204020204" pitchFamily="34" charset="0"/>
              <a:ea typeface="Eudoxus Sans" pitchFamily="34" charset="-122"/>
              <a:cs typeface="Eras Medium ITC" panose="020B0602030504020804" charset="0"/>
            </a:endParaRPr>
          </a:p>
          <a:p>
            <a:pPr marL="342900" indent="-342900">
              <a:lnSpc>
                <a:spcPts val="2800"/>
              </a:lnSpc>
              <a:buFont typeface="Arial" panose="020B0604020202020204" pitchFamily="34" charset="0"/>
              <a:buChar char="•"/>
            </a:pPr>
            <a:endParaRPr lang="en-US" sz="2800" b="1" dirty="0">
              <a:solidFill>
                <a:srgbClr val="272525"/>
              </a:solidFill>
              <a:latin typeface="Corbel" panose="020B0503020204020204" pitchFamily="34" charset="0"/>
              <a:ea typeface="Eudoxus Sans" pitchFamily="34" charset="-122"/>
              <a:cs typeface="Eras Medium ITC" panose="020B0602030504020804" charset="0"/>
            </a:endParaRPr>
          </a:p>
        </p:txBody>
      </p:sp>
      <p:sp>
        <p:nvSpPr>
          <p:cNvPr id="5" name="Shape 2">
            <a:extLst>
              <a:ext uri="{FF2B5EF4-FFF2-40B4-BE49-F238E27FC236}">
                <a16:creationId xmlns:a16="http://schemas.microsoft.com/office/drawing/2014/main" id="{642918C7-8279-4A3F-AB31-A4655BF61122}"/>
              </a:ext>
            </a:extLst>
          </p:cNvPr>
          <p:cNvSpPr/>
          <p:nvPr/>
        </p:nvSpPr>
        <p:spPr>
          <a:xfrm>
            <a:off x="286306" y="1351796"/>
            <a:ext cx="2786657" cy="2107525"/>
          </a:xfrm>
          <a:prstGeom prst="roundRect">
            <a:avLst>
              <a:gd name="adj" fmla="val 4744"/>
            </a:avLst>
          </a:prstGeom>
          <a:solidFill>
            <a:srgbClr val="E0D7F4"/>
          </a:solidFill>
          <a:ln w="13811">
            <a:solidFill>
              <a:srgbClr val="C1AFE9"/>
            </a:solidFill>
            <a:prstDash val="solid"/>
          </a:ln>
        </p:spPr>
      </p:sp>
      <p:sp>
        <p:nvSpPr>
          <p:cNvPr id="8" name="Text 3">
            <a:extLst>
              <a:ext uri="{FF2B5EF4-FFF2-40B4-BE49-F238E27FC236}">
                <a16:creationId xmlns:a16="http://schemas.microsoft.com/office/drawing/2014/main" id="{875070A9-7150-45CA-AE48-F1E3F0731DDA}"/>
              </a:ext>
            </a:extLst>
          </p:cNvPr>
          <p:cNvSpPr/>
          <p:nvPr/>
        </p:nvSpPr>
        <p:spPr>
          <a:xfrm>
            <a:off x="568661" y="1520794"/>
            <a:ext cx="2221944" cy="347186"/>
          </a:xfrm>
          <a:prstGeom prst="rect">
            <a:avLst/>
          </a:prstGeom>
          <a:noFill/>
        </p:spPr>
        <p:txBody>
          <a:bodyPr wrap="none" rtlCol="0" anchor="t"/>
          <a:lstStyle/>
          <a:p>
            <a:pPr marL="0" indent="0" algn="ctr">
              <a:lnSpc>
                <a:spcPts val="2735"/>
              </a:lnSpc>
              <a:buNone/>
            </a:pPr>
            <a:r>
              <a:rPr lang="en-US" sz="1400" b="1" kern="0" spc="-66" dirty="0">
                <a:solidFill>
                  <a:srgbClr val="272525"/>
                </a:solidFill>
                <a:latin typeface="Lucida Fax" panose="02060602050505020204" charset="0"/>
                <a:ea typeface="p22-mackinac-pro" pitchFamily="34" charset="-122"/>
                <a:cs typeface="Lucida Fax" panose="02060602050505020204" charset="0"/>
              </a:rPr>
              <a:t>Check Owner Address- </a:t>
            </a:r>
          </a:p>
          <a:p>
            <a:pPr marL="0" indent="0">
              <a:lnSpc>
                <a:spcPts val="2735"/>
              </a:lnSpc>
              <a:buNone/>
            </a:pPr>
            <a:endParaRPr lang="en-US" sz="2185" b="1" kern="0" spc="-66" dirty="0">
              <a:solidFill>
                <a:srgbClr val="272525"/>
              </a:solidFill>
              <a:latin typeface="Lucida Fax" panose="02060602050505020204" charset="0"/>
              <a:ea typeface="p22-mackinac-pro" pitchFamily="34" charset="-122"/>
              <a:cs typeface="Lucida Fax" panose="02060602050505020204" charset="0"/>
            </a:endParaRPr>
          </a:p>
        </p:txBody>
      </p:sp>
      <p:sp>
        <p:nvSpPr>
          <p:cNvPr id="9" name="Text 4">
            <a:extLst>
              <a:ext uri="{FF2B5EF4-FFF2-40B4-BE49-F238E27FC236}">
                <a16:creationId xmlns:a16="http://schemas.microsoft.com/office/drawing/2014/main" id="{4F344734-1FF8-4D7D-88B0-21DCFFE9510D}"/>
              </a:ext>
            </a:extLst>
          </p:cNvPr>
          <p:cNvSpPr/>
          <p:nvPr/>
        </p:nvSpPr>
        <p:spPr>
          <a:xfrm>
            <a:off x="540862" y="2092969"/>
            <a:ext cx="2456338" cy="1066205"/>
          </a:xfrm>
          <a:prstGeom prst="rect">
            <a:avLst/>
          </a:prstGeom>
          <a:noFill/>
        </p:spPr>
        <p:txBody>
          <a:bodyPr wrap="square" rtlCol="0" anchor="t"/>
          <a:lstStyle/>
          <a:p>
            <a:pPr marL="0" indent="0">
              <a:buNone/>
            </a:pPr>
            <a:r>
              <a:rPr lang="en-US" sz="1400" dirty="0">
                <a:solidFill>
                  <a:srgbClr val="272525"/>
                </a:solidFill>
                <a:latin typeface="Lucida Fax" panose="02060602050505020204" charset="0"/>
                <a:ea typeface="Eudoxus Sans" pitchFamily="34" charset="-122"/>
                <a:cs typeface="Lucida Fax" panose="02060602050505020204" charset="0"/>
              </a:rPr>
              <a:t>This function shows the address of the owner.</a:t>
            </a:r>
          </a:p>
        </p:txBody>
      </p:sp>
      <p:sp>
        <p:nvSpPr>
          <p:cNvPr id="14" name="Text 9">
            <a:extLst>
              <a:ext uri="{FF2B5EF4-FFF2-40B4-BE49-F238E27FC236}">
                <a16:creationId xmlns:a16="http://schemas.microsoft.com/office/drawing/2014/main" id="{6E91E367-87F6-4C90-9DEB-B18E068A134E}"/>
              </a:ext>
            </a:extLst>
          </p:cNvPr>
          <p:cNvSpPr/>
          <p:nvPr/>
        </p:nvSpPr>
        <p:spPr>
          <a:xfrm>
            <a:off x="1105575" y="4126984"/>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Efficiency</a:t>
            </a:r>
          </a:p>
        </p:txBody>
      </p:sp>
      <p:pic>
        <p:nvPicPr>
          <p:cNvPr id="3" name="Picture 2">
            <a:extLst>
              <a:ext uri="{FF2B5EF4-FFF2-40B4-BE49-F238E27FC236}">
                <a16:creationId xmlns:a16="http://schemas.microsoft.com/office/drawing/2014/main" id="{0201ABC2-C4CF-40C5-AECD-DD95731BA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62" y="2731016"/>
            <a:ext cx="2221943" cy="3802126"/>
          </a:xfrm>
          <a:prstGeom prst="rect">
            <a:avLst/>
          </a:prstGeom>
        </p:spPr>
      </p:pic>
      <p:sp>
        <p:nvSpPr>
          <p:cNvPr id="19" name="Shape 2">
            <a:extLst>
              <a:ext uri="{FF2B5EF4-FFF2-40B4-BE49-F238E27FC236}">
                <a16:creationId xmlns:a16="http://schemas.microsoft.com/office/drawing/2014/main" id="{9F143B75-3E7E-4BF7-AFC2-C6DFF333C545}"/>
              </a:ext>
            </a:extLst>
          </p:cNvPr>
          <p:cNvSpPr/>
          <p:nvPr/>
        </p:nvSpPr>
        <p:spPr>
          <a:xfrm>
            <a:off x="3239214" y="1351796"/>
            <a:ext cx="2786657" cy="2107525"/>
          </a:xfrm>
          <a:prstGeom prst="roundRect">
            <a:avLst>
              <a:gd name="adj" fmla="val 4744"/>
            </a:avLst>
          </a:prstGeom>
          <a:solidFill>
            <a:srgbClr val="E0D7F4"/>
          </a:solidFill>
          <a:ln w="13811">
            <a:solidFill>
              <a:srgbClr val="C1AFE9"/>
            </a:solidFill>
            <a:prstDash val="solid"/>
          </a:ln>
        </p:spPr>
      </p:sp>
      <p:sp>
        <p:nvSpPr>
          <p:cNvPr id="20" name="Text 3">
            <a:extLst>
              <a:ext uri="{FF2B5EF4-FFF2-40B4-BE49-F238E27FC236}">
                <a16:creationId xmlns:a16="http://schemas.microsoft.com/office/drawing/2014/main" id="{15413FFA-9BD6-4E3E-852C-8A312D5CDD34}"/>
              </a:ext>
            </a:extLst>
          </p:cNvPr>
          <p:cNvSpPr/>
          <p:nvPr/>
        </p:nvSpPr>
        <p:spPr>
          <a:xfrm>
            <a:off x="3521569" y="1520794"/>
            <a:ext cx="2221944" cy="347186"/>
          </a:xfrm>
          <a:prstGeom prst="rect">
            <a:avLst/>
          </a:prstGeom>
          <a:noFill/>
        </p:spPr>
        <p:txBody>
          <a:bodyPr wrap="none" rtlCol="0" anchor="t"/>
          <a:lstStyle/>
          <a:p>
            <a:pPr marL="0" indent="0" algn="ctr">
              <a:lnSpc>
                <a:spcPts val="2735"/>
              </a:lnSpc>
              <a:buNone/>
            </a:pPr>
            <a:r>
              <a:rPr lang="en-US" sz="1400" b="1" kern="0" spc="-66" dirty="0">
                <a:solidFill>
                  <a:srgbClr val="272525"/>
                </a:solidFill>
                <a:latin typeface="Lucida Fax" panose="02060602050505020204" charset="0"/>
                <a:ea typeface="p22-mackinac-pro" pitchFamily="34" charset="-122"/>
                <a:cs typeface="Lucida Fax" panose="02060602050505020204" charset="0"/>
              </a:rPr>
              <a:t>Transfer Ownership- </a:t>
            </a:r>
          </a:p>
          <a:p>
            <a:pPr marL="0" indent="0">
              <a:lnSpc>
                <a:spcPts val="2735"/>
              </a:lnSpc>
              <a:buNone/>
            </a:pPr>
            <a:endParaRPr lang="en-US" sz="2185" b="1" kern="0" spc="-66" dirty="0">
              <a:solidFill>
                <a:srgbClr val="272525"/>
              </a:solidFill>
              <a:latin typeface="Lucida Fax" panose="02060602050505020204" charset="0"/>
              <a:ea typeface="p22-mackinac-pro" pitchFamily="34" charset="-122"/>
              <a:cs typeface="Lucida Fax" panose="02060602050505020204" charset="0"/>
            </a:endParaRPr>
          </a:p>
        </p:txBody>
      </p:sp>
      <p:sp>
        <p:nvSpPr>
          <p:cNvPr id="21" name="Text 4">
            <a:extLst>
              <a:ext uri="{FF2B5EF4-FFF2-40B4-BE49-F238E27FC236}">
                <a16:creationId xmlns:a16="http://schemas.microsoft.com/office/drawing/2014/main" id="{1195E5BC-855B-404D-931B-6F14840304C0}"/>
              </a:ext>
            </a:extLst>
          </p:cNvPr>
          <p:cNvSpPr/>
          <p:nvPr/>
        </p:nvSpPr>
        <p:spPr>
          <a:xfrm>
            <a:off x="3493770" y="2052329"/>
            <a:ext cx="2456338" cy="1066205"/>
          </a:xfrm>
          <a:prstGeom prst="rect">
            <a:avLst/>
          </a:prstGeom>
          <a:noFill/>
        </p:spPr>
        <p:txBody>
          <a:bodyPr wrap="square" rtlCol="0" anchor="t"/>
          <a:lstStyle/>
          <a:p>
            <a:pPr marL="0" indent="0">
              <a:buNone/>
            </a:pPr>
            <a:r>
              <a:rPr lang="en-US" sz="1400" dirty="0">
                <a:solidFill>
                  <a:srgbClr val="272525"/>
                </a:solidFill>
                <a:latin typeface="Lucida Fax" panose="02060602050505020204" charset="0"/>
                <a:ea typeface="Eudoxus Sans" pitchFamily="34" charset="-122"/>
                <a:cs typeface="Lucida Fax" panose="02060602050505020204" charset="0"/>
              </a:rPr>
              <a:t>This function allows to transfer ownership.</a:t>
            </a:r>
          </a:p>
        </p:txBody>
      </p:sp>
      <p:sp>
        <p:nvSpPr>
          <p:cNvPr id="22" name="Text 9">
            <a:extLst>
              <a:ext uri="{FF2B5EF4-FFF2-40B4-BE49-F238E27FC236}">
                <a16:creationId xmlns:a16="http://schemas.microsoft.com/office/drawing/2014/main" id="{AC03926E-126B-4C4D-A575-3C278E19FC0B}"/>
              </a:ext>
            </a:extLst>
          </p:cNvPr>
          <p:cNvSpPr/>
          <p:nvPr/>
        </p:nvSpPr>
        <p:spPr>
          <a:xfrm>
            <a:off x="4058483" y="4126984"/>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Efficiency</a:t>
            </a:r>
          </a:p>
        </p:txBody>
      </p:sp>
      <p:sp>
        <p:nvSpPr>
          <p:cNvPr id="24" name="Shape 2">
            <a:extLst>
              <a:ext uri="{FF2B5EF4-FFF2-40B4-BE49-F238E27FC236}">
                <a16:creationId xmlns:a16="http://schemas.microsoft.com/office/drawing/2014/main" id="{50E54A56-2CBA-48A6-9AF4-D6BFDBF7042E}"/>
              </a:ext>
            </a:extLst>
          </p:cNvPr>
          <p:cNvSpPr/>
          <p:nvPr/>
        </p:nvSpPr>
        <p:spPr>
          <a:xfrm>
            <a:off x="6204664" y="1351796"/>
            <a:ext cx="2786657" cy="2107525"/>
          </a:xfrm>
          <a:prstGeom prst="roundRect">
            <a:avLst>
              <a:gd name="adj" fmla="val 4744"/>
            </a:avLst>
          </a:prstGeom>
          <a:solidFill>
            <a:srgbClr val="E0D7F4"/>
          </a:solidFill>
          <a:ln w="13811">
            <a:solidFill>
              <a:srgbClr val="C1AFE9"/>
            </a:solidFill>
            <a:prstDash val="solid"/>
          </a:ln>
        </p:spPr>
      </p:sp>
      <p:sp>
        <p:nvSpPr>
          <p:cNvPr id="25" name="Text 3">
            <a:extLst>
              <a:ext uri="{FF2B5EF4-FFF2-40B4-BE49-F238E27FC236}">
                <a16:creationId xmlns:a16="http://schemas.microsoft.com/office/drawing/2014/main" id="{9DCA0284-C9DF-4493-85E6-7C38F456FDB9}"/>
              </a:ext>
            </a:extLst>
          </p:cNvPr>
          <p:cNvSpPr/>
          <p:nvPr/>
        </p:nvSpPr>
        <p:spPr>
          <a:xfrm>
            <a:off x="6487019" y="1520794"/>
            <a:ext cx="2221944" cy="347186"/>
          </a:xfrm>
          <a:prstGeom prst="rect">
            <a:avLst/>
          </a:prstGeom>
          <a:noFill/>
        </p:spPr>
        <p:txBody>
          <a:bodyPr wrap="none" rtlCol="0" anchor="t"/>
          <a:lstStyle/>
          <a:p>
            <a:pPr marL="0" indent="0" algn="ctr">
              <a:lnSpc>
                <a:spcPts val="2735"/>
              </a:lnSpc>
              <a:buNone/>
            </a:pPr>
            <a:r>
              <a:rPr lang="en-US" sz="1400" b="1" kern="0" spc="-66" dirty="0">
                <a:solidFill>
                  <a:srgbClr val="272525"/>
                </a:solidFill>
                <a:latin typeface="Lucida Fax" panose="02060602050505020204" charset="0"/>
                <a:ea typeface="p22-mackinac-pro" pitchFamily="34" charset="-122"/>
                <a:cs typeface="Lucida Fax" panose="02060602050505020204" charset="0"/>
              </a:rPr>
              <a:t>Transfer Money -</a:t>
            </a:r>
          </a:p>
          <a:p>
            <a:pPr marL="0" indent="0">
              <a:lnSpc>
                <a:spcPts val="2735"/>
              </a:lnSpc>
              <a:buNone/>
            </a:pPr>
            <a:endParaRPr lang="en-US" sz="2185" b="1" kern="0" spc="-66" dirty="0">
              <a:solidFill>
                <a:srgbClr val="272525"/>
              </a:solidFill>
              <a:latin typeface="Lucida Fax" panose="02060602050505020204" charset="0"/>
              <a:ea typeface="p22-mackinac-pro" pitchFamily="34" charset="-122"/>
              <a:cs typeface="Lucida Fax" panose="02060602050505020204" charset="0"/>
            </a:endParaRPr>
          </a:p>
        </p:txBody>
      </p:sp>
      <p:sp>
        <p:nvSpPr>
          <p:cNvPr id="26" name="Text 4">
            <a:extLst>
              <a:ext uri="{FF2B5EF4-FFF2-40B4-BE49-F238E27FC236}">
                <a16:creationId xmlns:a16="http://schemas.microsoft.com/office/drawing/2014/main" id="{CA0C41BA-81CE-4F41-8CFF-258991BFE123}"/>
              </a:ext>
            </a:extLst>
          </p:cNvPr>
          <p:cNvSpPr/>
          <p:nvPr/>
        </p:nvSpPr>
        <p:spPr>
          <a:xfrm>
            <a:off x="6454767" y="1927074"/>
            <a:ext cx="2456338" cy="1066205"/>
          </a:xfrm>
          <a:prstGeom prst="rect">
            <a:avLst/>
          </a:prstGeom>
          <a:noFill/>
        </p:spPr>
        <p:txBody>
          <a:bodyPr wrap="square" rtlCol="0" anchor="t"/>
          <a:lstStyle/>
          <a:p>
            <a:pPr marL="0" indent="0">
              <a:buNone/>
            </a:pPr>
            <a:r>
              <a:rPr lang="en-US" sz="1400" dirty="0">
                <a:solidFill>
                  <a:srgbClr val="272525"/>
                </a:solidFill>
                <a:latin typeface="Lucida Fax" panose="02060602050505020204" charset="0"/>
                <a:ea typeface="Eudoxus Sans" pitchFamily="34" charset="-122"/>
                <a:cs typeface="Lucida Fax" panose="02060602050505020204" charset="0"/>
              </a:rPr>
              <a:t>This function allows to transfer currency to another address.</a:t>
            </a:r>
          </a:p>
        </p:txBody>
      </p:sp>
      <p:sp>
        <p:nvSpPr>
          <p:cNvPr id="27" name="Text 9">
            <a:extLst>
              <a:ext uri="{FF2B5EF4-FFF2-40B4-BE49-F238E27FC236}">
                <a16:creationId xmlns:a16="http://schemas.microsoft.com/office/drawing/2014/main" id="{B71E9E7E-F8EB-4BA4-83D3-121C53CD190A}"/>
              </a:ext>
            </a:extLst>
          </p:cNvPr>
          <p:cNvSpPr/>
          <p:nvPr/>
        </p:nvSpPr>
        <p:spPr>
          <a:xfrm>
            <a:off x="7023933" y="4126984"/>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Efficiency</a:t>
            </a:r>
          </a:p>
        </p:txBody>
      </p:sp>
      <p:sp>
        <p:nvSpPr>
          <p:cNvPr id="29" name="Shape 2">
            <a:extLst>
              <a:ext uri="{FF2B5EF4-FFF2-40B4-BE49-F238E27FC236}">
                <a16:creationId xmlns:a16="http://schemas.microsoft.com/office/drawing/2014/main" id="{8B8DF356-0CBF-4EF0-B5EA-A9679FF218F3}"/>
              </a:ext>
            </a:extLst>
          </p:cNvPr>
          <p:cNvSpPr/>
          <p:nvPr/>
        </p:nvSpPr>
        <p:spPr>
          <a:xfrm>
            <a:off x="9245876" y="1351796"/>
            <a:ext cx="2786657" cy="2107525"/>
          </a:xfrm>
          <a:prstGeom prst="roundRect">
            <a:avLst>
              <a:gd name="adj" fmla="val 4744"/>
            </a:avLst>
          </a:prstGeom>
          <a:solidFill>
            <a:srgbClr val="E0D7F4"/>
          </a:solidFill>
          <a:ln w="13811">
            <a:solidFill>
              <a:srgbClr val="C1AFE9"/>
            </a:solidFill>
            <a:prstDash val="solid"/>
          </a:ln>
        </p:spPr>
      </p:sp>
      <p:sp>
        <p:nvSpPr>
          <p:cNvPr id="30" name="Text 3">
            <a:extLst>
              <a:ext uri="{FF2B5EF4-FFF2-40B4-BE49-F238E27FC236}">
                <a16:creationId xmlns:a16="http://schemas.microsoft.com/office/drawing/2014/main" id="{B23F27E9-73E5-4F75-9666-96B0F53D1005}"/>
              </a:ext>
            </a:extLst>
          </p:cNvPr>
          <p:cNvSpPr/>
          <p:nvPr/>
        </p:nvSpPr>
        <p:spPr>
          <a:xfrm>
            <a:off x="9528231" y="1520794"/>
            <a:ext cx="2221944" cy="347186"/>
          </a:xfrm>
          <a:prstGeom prst="rect">
            <a:avLst/>
          </a:prstGeom>
          <a:noFill/>
        </p:spPr>
        <p:txBody>
          <a:bodyPr wrap="none" rtlCol="0" anchor="t"/>
          <a:lstStyle/>
          <a:p>
            <a:pPr marL="0" indent="0" algn="ctr">
              <a:lnSpc>
                <a:spcPts val="2735"/>
              </a:lnSpc>
              <a:buNone/>
            </a:pPr>
            <a:r>
              <a:rPr lang="en-US" sz="1400" b="1" kern="0" spc="-66" dirty="0">
                <a:solidFill>
                  <a:srgbClr val="272525"/>
                </a:solidFill>
                <a:latin typeface="Lucida Fax" panose="02060602050505020204" charset="0"/>
                <a:ea typeface="p22-mackinac-pro" pitchFamily="34" charset="-122"/>
                <a:cs typeface="Lucida Fax" panose="02060602050505020204" charset="0"/>
              </a:rPr>
              <a:t>Add Allowances - </a:t>
            </a:r>
          </a:p>
          <a:p>
            <a:pPr marL="0" indent="0">
              <a:lnSpc>
                <a:spcPts val="2735"/>
              </a:lnSpc>
              <a:buNone/>
            </a:pPr>
            <a:endParaRPr lang="en-US" sz="2185" b="1" kern="0" spc="-66" dirty="0">
              <a:solidFill>
                <a:srgbClr val="272525"/>
              </a:solidFill>
              <a:latin typeface="Lucida Fax" panose="02060602050505020204" charset="0"/>
              <a:ea typeface="p22-mackinac-pro" pitchFamily="34" charset="-122"/>
              <a:cs typeface="Lucida Fax" panose="02060602050505020204" charset="0"/>
            </a:endParaRPr>
          </a:p>
        </p:txBody>
      </p:sp>
      <p:sp>
        <p:nvSpPr>
          <p:cNvPr id="31" name="Text 4">
            <a:extLst>
              <a:ext uri="{FF2B5EF4-FFF2-40B4-BE49-F238E27FC236}">
                <a16:creationId xmlns:a16="http://schemas.microsoft.com/office/drawing/2014/main" id="{94204958-DC58-4D7E-BDFD-FA0D817FADDB}"/>
              </a:ext>
            </a:extLst>
          </p:cNvPr>
          <p:cNvSpPr/>
          <p:nvPr/>
        </p:nvSpPr>
        <p:spPr>
          <a:xfrm>
            <a:off x="9497158" y="1961900"/>
            <a:ext cx="2456338" cy="1066205"/>
          </a:xfrm>
          <a:prstGeom prst="rect">
            <a:avLst/>
          </a:prstGeom>
          <a:noFill/>
        </p:spPr>
        <p:txBody>
          <a:bodyPr wrap="square" rtlCol="0" anchor="t"/>
          <a:lstStyle/>
          <a:p>
            <a:pPr marL="0" indent="0">
              <a:buNone/>
            </a:pPr>
            <a:r>
              <a:rPr lang="en-US" sz="1400" dirty="0">
                <a:solidFill>
                  <a:srgbClr val="272525"/>
                </a:solidFill>
                <a:latin typeface="Lucida Fax" panose="02060602050505020204" charset="0"/>
                <a:ea typeface="Eudoxus Sans" pitchFamily="34" charset="-122"/>
                <a:cs typeface="Lucida Fax" panose="02060602050505020204" charset="0"/>
              </a:rPr>
              <a:t>This function allows to add new addresses to with some allowances</a:t>
            </a:r>
          </a:p>
        </p:txBody>
      </p:sp>
      <p:sp>
        <p:nvSpPr>
          <p:cNvPr id="32" name="Text 9">
            <a:extLst>
              <a:ext uri="{FF2B5EF4-FFF2-40B4-BE49-F238E27FC236}">
                <a16:creationId xmlns:a16="http://schemas.microsoft.com/office/drawing/2014/main" id="{A7DFB80A-250A-4786-9F73-DAB99A0B7C55}"/>
              </a:ext>
            </a:extLst>
          </p:cNvPr>
          <p:cNvSpPr/>
          <p:nvPr/>
        </p:nvSpPr>
        <p:spPr>
          <a:xfrm>
            <a:off x="10065145" y="4126984"/>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Lucida Fax" panose="02060602050505020204" charset="0"/>
                <a:ea typeface="p22-mackinac-pro" pitchFamily="34" charset="-122"/>
                <a:cs typeface="Lucida Fax" panose="02060602050505020204" charset="0"/>
              </a:rPr>
              <a:t>Efficiency</a:t>
            </a:r>
          </a:p>
        </p:txBody>
      </p:sp>
      <p:pic>
        <p:nvPicPr>
          <p:cNvPr id="35" name="Picture 34">
            <a:extLst>
              <a:ext uri="{FF2B5EF4-FFF2-40B4-BE49-F238E27FC236}">
                <a16:creationId xmlns:a16="http://schemas.microsoft.com/office/drawing/2014/main" id="{9564081A-5AB8-4292-A0DC-7057663B0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199" y="2731016"/>
            <a:ext cx="2221943" cy="3802125"/>
          </a:xfrm>
          <a:prstGeom prst="rect">
            <a:avLst/>
          </a:prstGeom>
        </p:spPr>
      </p:pic>
      <p:pic>
        <p:nvPicPr>
          <p:cNvPr id="37" name="Picture 36">
            <a:extLst>
              <a:ext uri="{FF2B5EF4-FFF2-40B4-BE49-F238E27FC236}">
                <a16:creationId xmlns:a16="http://schemas.microsoft.com/office/drawing/2014/main" id="{91F421C9-BD0E-4087-99BF-A869C7693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7637" y="2749808"/>
            <a:ext cx="2215876" cy="3783333"/>
          </a:xfrm>
          <a:prstGeom prst="rect">
            <a:avLst/>
          </a:prstGeom>
        </p:spPr>
      </p:pic>
      <p:pic>
        <p:nvPicPr>
          <p:cNvPr id="39" name="Picture 38">
            <a:extLst>
              <a:ext uri="{FF2B5EF4-FFF2-40B4-BE49-F238E27FC236}">
                <a16:creationId xmlns:a16="http://schemas.microsoft.com/office/drawing/2014/main" id="{E49A5242-7AAB-441D-A31E-6C74C97A200B}"/>
              </a:ext>
            </a:extLst>
          </p:cNvPr>
          <p:cNvPicPr>
            <a:picLocks noChangeAspect="1"/>
          </p:cNvPicPr>
          <p:nvPr/>
        </p:nvPicPr>
        <p:blipFill>
          <a:blip r:embed="rId5"/>
          <a:stretch>
            <a:fillRect/>
          </a:stretch>
        </p:blipFill>
        <p:spPr>
          <a:xfrm>
            <a:off x="9546410" y="2731016"/>
            <a:ext cx="2289119" cy="3802125"/>
          </a:xfrm>
          <a:prstGeom prst="rect">
            <a:avLst/>
          </a:prstGeom>
        </p:spPr>
      </p:pic>
    </p:spTree>
    <p:extLst>
      <p:ext uri="{BB962C8B-B14F-4D97-AF65-F5344CB8AC3E}">
        <p14:creationId xmlns:p14="http://schemas.microsoft.com/office/powerpoint/2010/main" val="172375244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a:extLst>
              <a:ext uri="{FF2B5EF4-FFF2-40B4-BE49-F238E27FC236}">
                <a16:creationId xmlns:a16="http://schemas.microsoft.com/office/drawing/2014/main" id="{F71C9258-4E77-40C6-856B-BC10E25FA5BF}"/>
              </a:ext>
            </a:extLst>
          </p:cNvPr>
          <p:cNvSpPr/>
          <p:nvPr/>
        </p:nvSpPr>
        <p:spPr>
          <a:xfrm>
            <a:off x="880467" y="480060"/>
            <a:ext cx="5215533" cy="694373"/>
          </a:xfrm>
          <a:prstGeom prst="rect">
            <a:avLst/>
          </a:prstGeom>
          <a:noFill/>
        </p:spPr>
        <p:txBody>
          <a:bodyPr wrap="none" rtlCol="0" anchor="t">
            <a:scene3d>
              <a:camera prst="orthographicFront"/>
              <a:lightRig rig="threePt" dir="t"/>
            </a:scene3d>
          </a:bodyPr>
          <a:lstStyle/>
          <a:p>
            <a:pPr marL="0" indent="0">
              <a:lnSpc>
                <a:spcPts val="5470"/>
              </a:lnSpc>
              <a:buNone/>
            </a:pP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Applications of Crypto Wallet</a:t>
            </a:r>
          </a:p>
        </p:txBody>
      </p:sp>
      <p:sp>
        <p:nvSpPr>
          <p:cNvPr id="7" name="Text 3">
            <a:extLst>
              <a:ext uri="{FF2B5EF4-FFF2-40B4-BE49-F238E27FC236}">
                <a16:creationId xmlns:a16="http://schemas.microsoft.com/office/drawing/2014/main" id="{3C5B5BA5-0816-42A4-B665-0ADDD818B3F5}"/>
              </a:ext>
            </a:extLst>
          </p:cNvPr>
          <p:cNvSpPr/>
          <p:nvPr/>
        </p:nvSpPr>
        <p:spPr>
          <a:xfrm>
            <a:off x="528320" y="1486535"/>
            <a:ext cx="8158480" cy="3559810"/>
          </a:xfrm>
          <a:prstGeom prst="rect">
            <a:avLst/>
          </a:prstGeom>
          <a:noFill/>
        </p:spPr>
        <p:txBody>
          <a:bodyPr wrap="square" rtlCol="0" anchor="t"/>
          <a:lstStyle/>
          <a:p>
            <a:pPr>
              <a:lnSpc>
                <a:spcPts val="2800"/>
              </a:lnSpc>
            </a:pPr>
            <a:endParaRPr lang="en-US" sz="2800" b="1" dirty="0">
              <a:solidFill>
                <a:srgbClr val="272525"/>
              </a:solidFill>
              <a:latin typeface="Corbel" panose="020B0503020204020204" pitchFamily="34" charset="0"/>
              <a:ea typeface="Eudoxus Sans" pitchFamily="34" charset="-122"/>
              <a:cs typeface="Eras Medium ITC" panose="020B0602030504020804" charset="0"/>
            </a:endParaRPr>
          </a:p>
          <a:p>
            <a:pPr marL="342900" indent="-342900">
              <a:lnSpc>
                <a:spcPts val="2800"/>
              </a:lnSpc>
              <a:buFont typeface="Arial" panose="020B0604020202020204" pitchFamily="34" charset="0"/>
              <a:buChar char="•"/>
            </a:pPr>
            <a:endParaRPr lang="en-US" sz="2800" b="1" dirty="0">
              <a:solidFill>
                <a:srgbClr val="272525"/>
              </a:solidFill>
              <a:latin typeface="Corbel" panose="020B0503020204020204" pitchFamily="34" charset="0"/>
              <a:ea typeface="Eudoxus Sans" pitchFamily="34" charset="-122"/>
              <a:cs typeface="Eras Medium ITC" panose="020B0602030504020804" charset="0"/>
            </a:endParaRPr>
          </a:p>
        </p:txBody>
      </p:sp>
      <p:sp>
        <p:nvSpPr>
          <p:cNvPr id="4" name="Content Placeholder 3">
            <a:extLst>
              <a:ext uri="{FF2B5EF4-FFF2-40B4-BE49-F238E27FC236}">
                <a16:creationId xmlns:a16="http://schemas.microsoft.com/office/drawing/2014/main" id="{0A99DCAB-BCFA-479B-A5B8-A463F7E92187}"/>
              </a:ext>
            </a:extLst>
          </p:cNvPr>
          <p:cNvSpPr txBox="1">
            <a:spLocks/>
          </p:cNvSpPr>
          <p:nvPr/>
        </p:nvSpPr>
        <p:spPr>
          <a:xfrm>
            <a:off x="658129" y="1453832"/>
            <a:ext cx="8013852" cy="263791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b="1" i="0" u="sng" dirty="0">
                <a:solidFill>
                  <a:schemeClr val="tx1"/>
                </a:solidFill>
                <a:effectLst/>
                <a:latin typeface="Times New Roman" panose="02020603050405020304" pitchFamily="18" charset="0"/>
                <a:cs typeface="Times New Roman" panose="02020603050405020304" pitchFamily="18" charset="0"/>
              </a:rPr>
              <a:t>1. </a:t>
            </a:r>
            <a:r>
              <a:rPr lang="en-IN" sz="2800" b="1" i="0" u="sng" dirty="0">
                <a:solidFill>
                  <a:schemeClr val="tx1"/>
                </a:solidFill>
                <a:effectLst/>
                <a:latin typeface="Söhne"/>
              </a:rPr>
              <a:t>Crowdfunding and Donations</a:t>
            </a:r>
            <a:endParaRPr lang="en-US" sz="2800" b="1" u="sng"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i="0" dirty="0">
                <a:solidFill>
                  <a:schemeClr val="tx1"/>
                </a:solidFill>
                <a:effectLst/>
                <a:latin typeface="Söhne"/>
              </a:rPr>
              <a:t>Ethereum wallets are used in crowdfunding campaigns and charity donations. You can contribute to fundraising efforts, charitable causes, or support projects you believe in through your wallet.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AE6D1D97-3535-41A0-9B88-6AD168B90FFE}"/>
              </a:ext>
            </a:extLst>
          </p:cNvPr>
          <p:cNvSpPr txBox="1">
            <a:spLocks/>
          </p:cNvSpPr>
          <p:nvPr/>
        </p:nvSpPr>
        <p:spPr>
          <a:xfrm>
            <a:off x="4311108" y="4124449"/>
            <a:ext cx="7220492" cy="263791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b="1" u="sng" dirty="0">
                <a:solidFill>
                  <a:schemeClr val="tx1"/>
                </a:solidFill>
                <a:latin typeface="Times New Roman" panose="02020603050405020304" pitchFamily="18" charset="0"/>
                <a:cs typeface="Times New Roman" panose="02020603050405020304" pitchFamily="18" charset="0"/>
              </a:rPr>
              <a:t>2</a:t>
            </a:r>
            <a:r>
              <a:rPr lang="en-US" sz="2800" b="1" i="0" u="sng" dirty="0">
                <a:solidFill>
                  <a:schemeClr val="tx1"/>
                </a:solidFill>
                <a:effectLst/>
                <a:latin typeface="Times New Roman" panose="02020603050405020304" pitchFamily="18" charset="0"/>
                <a:cs typeface="Times New Roman" panose="02020603050405020304" pitchFamily="18" charset="0"/>
              </a:rPr>
              <a:t>. </a:t>
            </a:r>
            <a:r>
              <a:rPr lang="en-IN" sz="2800" b="1" i="0" u="sng" dirty="0">
                <a:solidFill>
                  <a:schemeClr val="tx1"/>
                </a:solidFill>
                <a:effectLst/>
                <a:latin typeface="Söhne"/>
              </a:rPr>
              <a:t>Peer-to-Peer Payments</a:t>
            </a:r>
            <a:endParaRPr lang="en-US" sz="2800" b="1" u="sng"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Söhne"/>
              </a:rPr>
              <a:t>We</a:t>
            </a:r>
            <a:r>
              <a:rPr lang="en-US" sz="2400" b="1" i="0" dirty="0">
                <a:solidFill>
                  <a:schemeClr val="tx1"/>
                </a:solidFill>
                <a:effectLst/>
                <a:latin typeface="Söhne"/>
              </a:rPr>
              <a:t> can use Ethereum wallets to send money to friends or family. It's a way to settle debts or split expenses, whether it's for a dinner bill or sharing rent with roommates.</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How to Add a Bitcoin Donate Button to Your WordPress Site">
            <a:extLst>
              <a:ext uri="{FF2B5EF4-FFF2-40B4-BE49-F238E27FC236}">
                <a16:creationId xmlns:a16="http://schemas.microsoft.com/office/drawing/2014/main" id="{1C5F73E1-1CB6-4E68-B60E-E64291BB8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790" y="1751965"/>
            <a:ext cx="3028950" cy="1514475"/>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4100" name="Picture 4" descr="How Much Does It Cost To Build Peer To Peer Payment App In 2022?">
            <a:extLst>
              <a:ext uri="{FF2B5EF4-FFF2-40B4-BE49-F238E27FC236}">
                <a16:creationId xmlns:a16="http://schemas.microsoft.com/office/drawing/2014/main" id="{4716D231-4CAD-4008-B4D9-45D94F1C6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729" y="4460240"/>
            <a:ext cx="2664191" cy="166511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8586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a:extLst>
              <a:ext uri="{FF2B5EF4-FFF2-40B4-BE49-F238E27FC236}">
                <a16:creationId xmlns:a16="http://schemas.microsoft.com/office/drawing/2014/main" id="{F71C9258-4E77-40C6-856B-BC10E25FA5BF}"/>
              </a:ext>
            </a:extLst>
          </p:cNvPr>
          <p:cNvSpPr/>
          <p:nvPr/>
        </p:nvSpPr>
        <p:spPr>
          <a:xfrm>
            <a:off x="880467" y="480060"/>
            <a:ext cx="5215533" cy="694373"/>
          </a:xfrm>
          <a:prstGeom prst="rect">
            <a:avLst/>
          </a:prstGeom>
          <a:noFill/>
        </p:spPr>
        <p:txBody>
          <a:bodyPr wrap="none" rtlCol="0" anchor="t">
            <a:scene3d>
              <a:camera prst="orthographicFront"/>
              <a:lightRig rig="threePt" dir="t"/>
            </a:scene3d>
          </a:bodyPr>
          <a:lstStyle/>
          <a:p>
            <a:pPr marL="0" indent="0">
              <a:lnSpc>
                <a:spcPts val="5470"/>
              </a:lnSpc>
              <a:buNone/>
            </a:pPr>
            <a:r>
              <a:rPr lang="en-US" sz="4375" b="1" kern="0" spc="-131" dirty="0">
                <a:ln/>
                <a:gradFill>
                  <a:gsLst>
                    <a:gs pos="32000">
                      <a:srgbClr val="FF0000"/>
                    </a:gs>
                    <a:gs pos="60000">
                      <a:srgbClr val="401A5D"/>
                    </a:gs>
                  </a:gsLst>
                  <a:path path="circle">
                    <a:fillToRect l="100000" b="100000"/>
                  </a:path>
                  <a:tileRect t="-100000" r="-100000"/>
                </a:gradFill>
                <a:effectLst>
                  <a:outerShdw blurRad="38100" dist="25400" dir="5400000" algn="ctr" rotWithShape="0">
                    <a:srgbClr val="6E747A">
                      <a:alpha val="43000"/>
                    </a:srgbClr>
                  </a:outerShdw>
                </a:effectLst>
                <a:latin typeface="Lucida Fax" panose="02060602050505020204" charset="0"/>
                <a:ea typeface="p22-mackinac-pro" pitchFamily="34" charset="-122"/>
                <a:cs typeface="Lucida Fax" panose="02060602050505020204" charset="0"/>
              </a:rPr>
              <a:t>Applications of Crypto Wallet</a:t>
            </a:r>
          </a:p>
        </p:txBody>
      </p:sp>
      <p:sp>
        <p:nvSpPr>
          <p:cNvPr id="7" name="Text 3">
            <a:extLst>
              <a:ext uri="{FF2B5EF4-FFF2-40B4-BE49-F238E27FC236}">
                <a16:creationId xmlns:a16="http://schemas.microsoft.com/office/drawing/2014/main" id="{3C5B5BA5-0816-42A4-B665-0ADDD818B3F5}"/>
              </a:ext>
            </a:extLst>
          </p:cNvPr>
          <p:cNvSpPr/>
          <p:nvPr/>
        </p:nvSpPr>
        <p:spPr>
          <a:xfrm>
            <a:off x="528320" y="1486535"/>
            <a:ext cx="8158480" cy="3559810"/>
          </a:xfrm>
          <a:prstGeom prst="rect">
            <a:avLst/>
          </a:prstGeom>
          <a:noFill/>
        </p:spPr>
        <p:txBody>
          <a:bodyPr wrap="square" rtlCol="0" anchor="t"/>
          <a:lstStyle/>
          <a:p>
            <a:pPr>
              <a:lnSpc>
                <a:spcPts val="2800"/>
              </a:lnSpc>
            </a:pPr>
            <a:endParaRPr lang="en-US" sz="2800" b="1" dirty="0">
              <a:solidFill>
                <a:srgbClr val="272525"/>
              </a:solidFill>
              <a:latin typeface="Corbel" panose="020B0503020204020204" pitchFamily="34" charset="0"/>
              <a:ea typeface="Eudoxus Sans" pitchFamily="34" charset="-122"/>
              <a:cs typeface="Eras Medium ITC" panose="020B0602030504020804" charset="0"/>
            </a:endParaRPr>
          </a:p>
          <a:p>
            <a:pPr marL="342900" indent="-342900">
              <a:lnSpc>
                <a:spcPts val="2800"/>
              </a:lnSpc>
              <a:buFont typeface="Arial" panose="020B0604020202020204" pitchFamily="34" charset="0"/>
              <a:buChar char="•"/>
            </a:pPr>
            <a:endParaRPr lang="en-US" sz="2800" b="1" dirty="0">
              <a:solidFill>
                <a:srgbClr val="272525"/>
              </a:solidFill>
              <a:latin typeface="Corbel" panose="020B0503020204020204" pitchFamily="34" charset="0"/>
              <a:ea typeface="Eudoxus Sans" pitchFamily="34" charset="-122"/>
              <a:cs typeface="Eras Medium ITC" panose="020B0602030504020804" charset="0"/>
            </a:endParaRPr>
          </a:p>
        </p:txBody>
      </p:sp>
      <p:sp>
        <p:nvSpPr>
          <p:cNvPr id="4" name="Content Placeholder 3">
            <a:extLst>
              <a:ext uri="{FF2B5EF4-FFF2-40B4-BE49-F238E27FC236}">
                <a16:creationId xmlns:a16="http://schemas.microsoft.com/office/drawing/2014/main" id="{0A99DCAB-BCFA-479B-A5B8-A463F7E92187}"/>
              </a:ext>
            </a:extLst>
          </p:cNvPr>
          <p:cNvSpPr txBox="1">
            <a:spLocks/>
          </p:cNvSpPr>
          <p:nvPr/>
        </p:nvSpPr>
        <p:spPr>
          <a:xfrm>
            <a:off x="658129" y="1453832"/>
            <a:ext cx="7297151" cy="263791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b="1" u="sng" dirty="0">
                <a:solidFill>
                  <a:schemeClr val="tx1"/>
                </a:solidFill>
                <a:latin typeface="Times New Roman" panose="02020603050405020304" pitchFamily="18" charset="0"/>
                <a:cs typeface="Times New Roman" panose="02020603050405020304" pitchFamily="18" charset="0"/>
              </a:rPr>
              <a:t>3</a:t>
            </a:r>
            <a:r>
              <a:rPr lang="en-US" sz="2800" b="1" i="0" u="sng" dirty="0">
                <a:solidFill>
                  <a:schemeClr val="tx1"/>
                </a:solidFill>
                <a:effectLst/>
                <a:latin typeface="Times New Roman" panose="02020603050405020304" pitchFamily="18" charset="0"/>
                <a:cs typeface="Times New Roman" panose="02020603050405020304" pitchFamily="18" charset="0"/>
              </a:rPr>
              <a:t>. </a:t>
            </a:r>
            <a:r>
              <a:rPr lang="en-US" sz="2800" b="1" i="0" u="sng" dirty="0">
                <a:solidFill>
                  <a:schemeClr val="tx1"/>
                </a:solidFill>
                <a:effectLst/>
                <a:latin typeface="Söhne"/>
              </a:rPr>
              <a:t>Investment</a:t>
            </a:r>
            <a:endParaRPr lang="en-US" sz="2800" b="1" u="sng"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i="0" dirty="0">
                <a:solidFill>
                  <a:schemeClr val="tx1"/>
                </a:solidFill>
                <a:effectLst/>
                <a:latin typeface="Söhne"/>
              </a:rPr>
              <a:t>Many individuals buy Ether as an investment, hoping its value will increase over time. Ethereum wallets are where you store and manage your investment in ETH.</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AE6D1D97-3535-41A0-9B88-6AD168B90FFE}"/>
              </a:ext>
            </a:extLst>
          </p:cNvPr>
          <p:cNvSpPr txBox="1">
            <a:spLocks/>
          </p:cNvSpPr>
          <p:nvPr/>
        </p:nvSpPr>
        <p:spPr>
          <a:xfrm>
            <a:off x="4311108" y="4124449"/>
            <a:ext cx="7220492" cy="263791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b="1" u="sng" dirty="0">
                <a:solidFill>
                  <a:schemeClr val="tx1"/>
                </a:solidFill>
                <a:latin typeface="Times New Roman" panose="02020603050405020304" pitchFamily="18" charset="0"/>
                <a:cs typeface="Times New Roman" panose="02020603050405020304" pitchFamily="18" charset="0"/>
              </a:rPr>
              <a:t>2</a:t>
            </a:r>
            <a:r>
              <a:rPr lang="en-US" sz="2800" b="1" i="0" u="sng" dirty="0">
                <a:solidFill>
                  <a:schemeClr val="tx1"/>
                </a:solidFill>
                <a:effectLst/>
                <a:latin typeface="Times New Roman" panose="02020603050405020304" pitchFamily="18" charset="0"/>
                <a:cs typeface="Times New Roman" panose="02020603050405020304" pitchFamily="18" charset="0"/>
              </a:rPr>
              <a:t>. </a:t>
            </a:r>
            <a:r>
              <a:rPr lang="en-US" sz="2800" b="1" i="0" u="sng" dirty="0">
                <a:solidFill>
                  <a:schemeClr val="tx1"/>
                </a:solidFill>
                <a:effectLst/>
                <a:latin typeface="Söhne"/>
              </a:rPr>
              <a:t>Non-Fungible Tokens (NFTs)</a:t>
            </a:r>
            <a:endParaRPr lang="en-US" sz="2800" b="1" u="sng"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Söhne"/>
              </a:rPr>
              <a:t>We</a:t>
            </a:r>
            <a:r>
              <a:rPr lang="en-US" sz="2400" b="1" i="0" dirty="0">
                <a:solidFill>
                  <a:schemeClr val="tx1"/>
                </a:solidFill>
                <a:effectLst/>
                <a:latin typeface="Söhne"/>
              </a:rPr>
              <a:t> can use Ethereum wallets to buy, sell, and manage NFTs, which represent ownership of unique digital assets. NFTs are often used in the art, collectibles, and entertainment industries. </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How to Add a Bitcoin Donate Button to Your WordPress Site">
            <a:extLst>
              <a:ext uri="{FF2B5EF4-FFF2-40B4-BE49-F238E27FC236}">
                <a16:creationId xmlns:a16="http://schemas.microsoft.com/office/drawing/2014/main" id="{1C5F73E1-1CB6-4E68-B60E-E64291BB8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790" y="1751965"/>
            <a:ext cx="3028950" cy="1514475"/>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4100" name="Picture 4" descr="How Much Does It Cost To Build Peer To Peer Payment App In 2022?">
            <a:extLst>
              <a:ext uri="{FF2B5EF4-FFF2-40B4-BE49-F238E27FC236}">
                <a16:creationId xmlns:a16="http://schemas.microsoft.com/office/drawing/2014/main" id="{4716D231-4CAD-4008-B4D9-45D94F1C6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729" y="4460240"/>
            <a:ext cx="2664191" cy="166511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30406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10.xml><?xml version="1.0" encoding="utf-8"?>
<p:tagLst xmlns:a="http://schemas.openxmlformats.org/drawingml/2006/main" xmlns:r="http://schemas.openxmlformats.org/officeDocument/2006/relationships" xmlns:p="http://schemas.openxmlformats.org/presentationml/2006/main">
  <p:tag name="KSO_WM_SLIDE_ID" val="custom20202687_8"/>
  <p:tag name="KSO_WM_TEMPLATE_SUBCATEGORY" val="0"/>
  <p:tag name="KSO_WM_SLIDE_TYPE" val="text"/>
  <p:tag name="KSO_WM_SLIDE_SUBTYPE" val="pureTxt"/>
  <p:tag name="KSO_WM_SLIDE_ITEM_CNT" val="0"/>
  <p:tag name="KSO_WM_SLIDE_INDEX" val="8"/>
  <p:tag name="KSO_WM_SLIDE_SIZE" val="758*343"/>
  <p:tag name="KSO_WM_SLIDE_POSITION" val="100*98"/>
  <p:tag name="KSO_WM_TAG_VERSION" val="1.0"/>
  <p:tag name="KSO_WM_BEAUTIFY_FLAG" val="#wm#"/>
  <p:tag name="KSO_WM_TEMPLATE_CATEGORY" val="custom"/>
  <p:tag name="KSO_WM_TEMPLATE_INDEX" val="20202687"/>
  <p:tag name="KSO_WM_SLIDE_LAYOUT" val="a_f"/>
  <p:tag name="KSO_WM_SLIDE_LAYOUT_CNT" val="1_1"/>
  <p:tag name="KSO_WM_TEMPLATE_MASTER_TYPE" val="1"/>
  <p:tag name="KSO_WM_TEMPLATE_COLOR_TYPE" val="1"/>
</p:tagLst>
</file>

<file path=ppt/tags/tag1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7_8*a*1"/>
  <p:tag name="KSO_WM_TEMPLATE_CATEGORY" val="custom"/>
  <p:tag name="KSO_WM_TEMPLATE_INDEX" val="20202687"/>
  <p:tag name="KSO_WM_UNIT_LAYERLEVEL" val="1"/>
  <p:tag name="KSO_WM_TAG_VERSION" val="1.0"/>
  <p:tag name="KSO_WM_BEAUTIFY_FLAG" val="#wm#"/>
  <p:tag name="KSO_WM_UNIT_PRESET_TEXT" val="Click here to add to the title"/>
</p:tagLst>
</file>

<file path=ppt/tags/tag12.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7_8*f*1"/>
  <p:tag name="KSO_WM_TEMPLATE_CATEGORY" val="custom"/>
  <p:tag name="KSO_WM_TEMPLATE_INDEX" val="20202687"/>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1605</TotalTime>
  <Words>686</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Corbel</vt:lpstr>
      <vt:lpstr>Lucida Fax</vt:lpstr>
      <vt:lpstr>Söhne</vt:lpstr>
      <vt:lpstr>Times New Roman</vt:lpstr>
      <vt:lpstr>Trebuchet MS</vt:lpstr>
      <vt:lpstr>Wingdings</vt:lpstr>
      <vt:lpstr>Wingdings 3</vt:lpstr>
      <vt:lpstr>Facet</vt:lpstr>
      <vt:lpstr>PowerPoint Presentation</vt:lpstr>
      <vt:lpstr>                         GROUP-MEMBERS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Kumar</dc:creator>
  <cp:lastModifiedBy>Aakash Kumar</cp:lastModifiedBy>
  <cp:revision>35</cp:revision>
  <dcterms:created xsi:type="dcterms:W3CDTF">2022-01-14T15:28:43Z</dcterms:created>
  <dcterms:modified xsi:type="dcterms:W3CDTF">2023-11-20T15:17:45Z</dcterms:modified>
</cp:coreProperties>
</file>