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4" r:id="rId42"/>
    <p:sldId id="298" r:id="rId43"/>
    <p:sldId id="299" r:id="rId44"/>
    <p:sldId id="300" r:id="rId45"/>
    <p:sldId id="303" r:id="rId46"/>
    <p:sldId id="301" r:id="rId47"/>
    <p:sldId id="302" r:id="rId48"/>
    <p:sldId id="304" r:id="rId49"/>
    <p:sldId id="305" r:id="rId50"/>
    <p:sldId id="306" r:id="rId51"/>
    <p:sldId id="307" r:id="rId52"/>
    <p:sldId id="308" r:id="rId53"/>
    <p:sldId id="309" r:id="rId54"/>
    <p:sldId id="310" r:id="rId55"/>
    <p:sldId id="311" r:id="rId56"/>
    <p:sldId id="31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3/29/2015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3/29/2015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3/29/2015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3/29/2015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3/29/2015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3/29/2015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089025"/>
          </a:xfrm>
        </p:spPr>
        <p:txBody>
          <a:bodyPr>
            <a:normAutofit fontScale="90000"/>
          </a:bodyPr>
          <a:lstStyle/>
          <a:p>
            <a:pPr algn="l"/>
            <a:r>
              <a:rPr lang="en-US" dirty="0" smtClean="0"/>
              <a:t>Book: Cyber Security </a:t>
            </a:r>
            <a:br>
              <a:rPr lang="en-US" dirty="0" smtClean="0"/>
            </a:br>
            <a:r>
              <a:rPr lang="en-US" dirty="0" smtClean="0"/>
              <a:t>	   </a:t>
            </a:r>
            <a:r>
              <a:rPr lang="en-US" sz="2700" dirty="0" smtClean="0"/>
              <a:t>Understanding Cyber Crimes, Computer 		      Forensics  and Legal Perspective</a:t>
            </a:r>
            <a:br>
              <a:rPr lang="en-US" sz="2700" dirty="0" smtClean="0"/>
            </a:br>
            <a:r>
              <a:rPr lang="en-US" sz="2700" dirty="0" smtClean="0"/>
              <a:t>- By Nina </a:t>
            </a:r>
            <a:r>
              <a:rPr lang="en-US" sz="2700" dirty="0" err="1" smtClean="0"/>
              <a:t>Godbole</a:t>
            </a:r>
            <a:r>
              <a:rPr lang="en-US" sz="2700" dirty="0" smtClean="0"/>
              <a:t>, </a:t>
            </a:r>
            <a:r>
              <a:rPr lang="en-US" sz="2700" dirty="0" err="1" smtClean="0"/>
              <a:t>Sunit</a:t>
            </a:r>
            <a:r>
              <a:rPr lang="en-US" sz="2700" dirty="0" smtClean="0"/>
              <a:t> </a:t>
            </a:r>
            <a:r>
              <a:rPr lang="en-US" sz="2700" dirty="0" err="1" smtClean="0"/>
              <a:t>Belapure</a:t>
            </a:r>
            <a:r>
              <a:rPr lang="en-US" sz="2700" dirty="0" smtClean="0"/>
              <a:t/>
            </a:r>
            <a:br>
              <a:rPr lang="en-US" sz="2700" dirty="0" smtClean="0"/>
            </a:br>
            <a:r>
              <a:rPr lang="en-US" sz="2700" dirty="0" smtClean="0"/>
              <a:t> </a:t>
            </a:r>
            <a:endParaRPr lang="en-US" dirty="0"/>
          </a:p>
        </p:txBody>
      </p:sp>
      <p:sp>
        <p:nvSpPr>
          <p:cNvPr id="3" name="Subtitle 2"/>
          <p:cNvSpPr>
            <a:spLocks noGrp="1"/>
          </p:cNvSpPr>
          <p:nvPr>
            <p:ph type="subTitle" idx="1"/>
          </p:nvPr>
        </p:nvSpPr>
        <p:spPr>
          <a:xfrm>
            <a:off x="1295400" y="4419600"/>
            <a:ext cx="6781800" cy="762000"/>
          </a:xfrm>
        </p:spPr>
        <p:txBody>
          <a:bodyPr>
            <a:normAutofit fontScale="85000" lnSpcReduction="10000"/>
          </a:bodyPr>
          <a:lstStyle/>
          <a:p>
            <a:pPr algn="ctr"/>
            <a:r>
              <a:rPr lang="en-US" dirty="0" smtClean="0"/>
              <a:t>Tools and Methods Used in Cybercrime</a:t>
            </a:r>
            <a:endParaRPr lang="en-US" dirty="0"/>
          </a:p>
        </p:txBody>
      </p:sp>
      <p:sp>
        <p:nvSpPr>
          <p:cNvPr id="4" name="Title 1"/>
          <p:cNvSpPr txBox="1">
            <a:spLocks/>
          </p:cNvSpPr>
          <p:nvPr/>
        </p:nvSpPr>
        <p:spPr>
          <a:xfrm>
            <a:off x="685800" y="3429000"/>
            <a:ext cx="7772400" cy="1089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Chapter </a:t>
            </a:r>
            <a:r>
              <a:rPr lang="en-US" sz="4400" dirty="0" smtClean="0">
                <a:latin typeface="+mj-lt"/>
                <a:ea typeface="+mj-ea"/>
                <a:cs typeface="+mj-cs"/>
              </a:rPr>
              <a:t>4</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 and Worms</a:t>
            </a:r>
            <a:endParaRPr lang="en-US" dirty="0"/>
          </a:p>
        </p:txBody>
      </p:sp>
      <p:sp>
        <p:nvSpPr>
          <p:cNvPr id="3" name="Content Placeholder 2"/>
          <p:cNvSpPr>
            <a:spLocks noGrp="1"/>
          </p:cNvSpPr>
          <p:nvPr>
            <p:ph idx="1"/>
          </p:nvPr>
        </p:nvSpPr>
        <p:spPr>
          <a:xfrm>
            <a:off x="457200" y="1646236"/>
            <a:ext cx="8229600" cy="5440364"/>
          </a:xfrm>
        </p:spPr>
        <p:txBody>
          <a:bodyPr>
            <a:normAutofit fontScale="92500" lnSpcReduction="10000"/>
          </a:bodyPr>
          <a:lstStyle/>
          <a:p>
            <a:r>
              <a:rPr lang="en-US" dirty="0" smtClean="0"/>
              <a:t>Computer virus is a program that can “infect” legitimate programs by modifying them to include a possibly “evolved” copy of itself.</a:t>
            </a:r>
          </a:p>
          <a:p>
            <a:endParaRPr lang="en-US" dirty="0" smtClean="0"/>
          </a:p>
          <a:p>
            <a:r>
              <a:rPr lang="en-US" dirty="0" smtClean="0"/>
              <a:t>Viruses spread themselves, without the knowledge or permission of the users</a:t>
            </a:r>
          </a:p>
          <a:p>
            <a:endParaRPr lang="en-US" dirty="0" smtClean="0"/>
          </a:p>
          <a:p>
            <a:r>
              <a:rPr lang="en-US" dirty="0" smtClean="0"/>
              <a:t>Contains malicious instructions</a:t>
            </a:r>
          </a:p>
          <a:p>
            <a:endParaRPr lang="en-US" dirty="0" smtClean="0"/>
          </a:p>
          <a:p>
            <a:r>
              <a:rPr lang="en-US" dirty="0" smtClean="0"/>
              <a:t>A virus can start on event driven effects, time driven effects, or can occur random.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Viruses can take some actions:</a:t>
            </a:r>
          </a:p>
          <a:p>
            <a:pPr lvl="1"/>
            <a:r>
              <a:rPr lang="en-US" dirty="0" smtClean="0"/>
              <a:t>Display a message to prompt an action into which viruses enter</a:t>
            </a:r>
          </a:p>
          <a:p>
            <a:pPr lvl="1"/>
            <a:r>
              <a:rPr lang="en-US" dirty="0" smtClean="0"/>
              <a:t>Scramble data on hard disk</a:t>
            </a:r>
          </a:p>
          <a:p>
            <a:pPr lvl="1"/>
            <a:r>
              <a:rPr lang="en-US" dirty="0" smtClean="0"/>
              <a:t>Delete files inside the system</a:t>
            </a:r>
          </a:p>
          <a:p>
            <a:pPr lvl="1"/>
            <a:r>
              <a:rPr lang="en-US" dirty="0" smtClean="0"/>
              <a:t>Cause erratic screen behavior</a:t>
            </a:r>
          </a:p>
          <a:p>
            <a:pPr lvl="1"/>
            <a:r>
              <a:rPr lang="en-US" dirty="0" smtClean="0"/>
              <a:t>Halt the PC</a:t>
            </a:r>
          </a:p>
          <a:p>
            <a:pPr lvl="1"/>
            <a:r>
              <a:rPr lang="en-US" dirty="0" smtClean="0"/>
              <a:t>Replicate themselves </a:t>
            </a:r>
          </a:p>
          <a:p>
            <a:pPr lvl="1"/>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virus spread  </a:t>
            </a:r>
            <a:endParaRPr lang="en-US" dirty="0"/>
          </a:p>
        </p:txBody>
      </p:sp>
      <p:pic>
        <p:nvPicPr>
          <p:cNvPr id="4" name="Content Placeholder 3" descr="IMG_20150315_200856692.jpg"/>
          <p:cNvPicPr>
            <a:picLocks noGrp="1" noChangeAspect="1"/>
          </p:cNvPicPr>
          <p:nvPr>
            <p:ph idx="1"/>
          </p:nvPr>
        </p:nvPicPr>
        <p:blipFill>
          <a:blip r:embed="rId2"/>
          <a:srcRect l="11225" r="23519"/>
          <a:stretch>
            <a:fillRect/>
          </a:stretch>
        </p:blipFill>
        <p:spPr>
          <a:xfrm>
            <a:off x="990600" y="1676400"/>
            <a:ext cx="7467600" cy="490696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1026" name="Picture 2" descr="C:\Users\Admin\Desktop\IMG_20150315_200925406.jpg"/>
          <p:cNvPicPr>
            <a:picLocks noGrp="1" noChangeAspect="1" noChangeArrowheads="1"/>
          </p:cNvPicPr>
          <p:nvPr>
            <p:ph idx="1"/>
          </p:nvPr>
        </p:nvPicPr>
        <p:blipFill>
          <a:blip r:embed="rId2"/>
          <a:srcRect l="11225" r="16899" b="18520"/>
          <a:stretch>
            <a:fillRect/>
          </a:stretch>
        </p:blipFill>
        <p:spPr bwMode="auto">
          <a:xfrm>
            <a:off x="609600" y="1600200"/>
            <a:ext cx="7772400" cy="490696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2050" name="Picture 2" descr="C:\Users\Admin\Desktop\IMG_20150315_200955468.jpg"/>
          <p:cNvPicPr>
            <a:picLocks noGrp="1" noChangeAspect="1" noChangeArrowheads="1"/>
          </p:cNvPicPr>
          <p:nvPr>
            <p:ph idx="1"/>
          </p:nvPr>
        </p:nvPicPr>
        <p:blipFill>
          <a:blip r:embed="rId2"/>
          <a:srcRect l="15953" r="11225"/>
          <a:stretch>
            <a:fillRect/>
          </a:stretch>
        </p:blipFill>
        <p:spPr bwMode="auto">
          <a:xfrm>
            <a:off x="685800" y="1646238"/>
            <a:ext cx="7848600" cy="483076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True virus can only spread from one system to another </a:t>
            </a:r>
          </a:p>
          <a:p>
            <a:endParaRPr lang="en-US" dirty="0" smtClean="0"/>
          </a:p>
          <a:p>
            <a:r>
              <a:rPr lang="en-US" dirty="0" smtClean="0"/>
              <a:t>A worm spreads itself automatically to other computers through networks by exploiting security vulnerabilities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virus and worm</a:t>
            </a:r>
            <a:endParaRPr lang="en-US" dirty="0"/>
          </a:p>
        </p:txBody>
      </p:sp>
      <p:pic>
        <p:nvPicPr>
          <p:cNvPr id="3074" name="Picture 2" descr="C:\Users\Admin\Desktop\IMG_20150315_203343665.jpg"/>
          <p:cNvPicPr>
            <a:picLocks noGrp="1" noChangeAspect="1" noChangeArrowheads="1"/>
          </p:cNvPicPr>
          <p:nvPr>
            <p:ph idx="1"/>
          </p:nvPr>
        </p:nvPicPr>
        <p:blipFill>
          <a:blip r:embed="rId2"/>
          <a:srcRect l="7442" r="19736" b="12619"/>
          <a:stretch>
            <a:fillRect/>
          </a:stretch>
        </p:blipFill>
        <p:spPr bwMode="auto">
          <a:xfrm>
            <a:off x="457200" y="1646238"/>
            <a:ext cx="8305800" cy="483076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Viruses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Categorized based on attacks on various element of the system</a:t>
            </a:r>
          </a:p>
          <a:p>
            <a:pPr>
              <a:buNone/>
            </a:pPr>
            <a:endParaRPr lang="en-US" dirty="0" smtClean="0"/>
          </a:p>
          <a:p>
            <a:r>
              <a:rPr lang="en-US" dirty="0" smtClean="0"/>
              <a:t>Boot sector viruses:</a:t>
            </a:r>
          </a:p>
          <a:p>
            <a:pPr lvl="1"/>
            <a:r>
              <a:rPr lang="en-US" dirty="0" smtClean="0"/>
              <a:t>Infects the storage media on which OS is stored and which is used to start the computer system</a:t>
            </a:r>
          </a:p>
          <a:p>
            <a:pPr lvl="1"/>
            <a:r>
              <a:rPr lang="en-US" dirty="0" smtClean="0"/>
              <a:t>Spread to other systems when shared infected disks &amp; pirated software(s) are used</a:t>
            </a:r>
          </a:p>
          <a:p>
            <a:pPr lvl="1"/>
            <a:endParaRPr lang="en-US" dirty="0" smtClean="0"/>
          </a:p>
          <a:p>
            <a:r>
              <a:rPr lang="en-US" dirty="0" smtClean="0"/>
              <a:t>Program viruses:</a:t>
            </a:r>
          </a:p>
          <a:p>
            <a:pPr lvl="1"/>
            <a:r>
              <a:rPr lang="en-US" dirty="0" smtClean="0"/>
              <a:t>Active when program file(usually with extensions .bin, .com, .exe, .</a:t>
            </a:r>
            <a:r>
              <a:rPr lang="en-US" dirty="0" err="1" smtClean="0"/>
              <a:t>ovl</a:t>
            </a:r>
            <a:r>
              <a:rPr lang="en-US" dirty="0" smtClean="0"/>
              <a:t>, .</a:t>
            </a:r>
            <a:r>
              <a:rPr lang="en-US" dirty="0" err="1" smtClean="0"/>
              <a:t>drv</a:t>
            </a:r>
            <a:r>
              <a:rPr lang="en-US" dirty="0" smtClean="0"/>
              <a:t>) is executed </a:t>
            </a:r>
          </a:p>
          <a:p>
            <a:pPr lvl="1"/>
            <a:r>
              <a:rPr lang="en-US" dirty="0" smtClean="0"/>
              <a:t>Makes copy of itself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Multipartite Viruses:</a:t>
            </a:r>
          </a:p>
          <a:p>
            <a:pPr lvl="1"/>
            <a:r>
              <a:rPr lang="en-US" dirty="0" smtClean="0"/>
              <a:t>Hybrid of a boot sector and program viruses</a:t>
            </a:r>
          </a:p>
          <a:p>
            <a:pPr lvl="1"/>
            <a:endParaRPr lang="en-US" dirty="0" smtClean="0"/>
          </a:p>
          <a:p>
            <a:r>
              <a:rPr lang="en-US" dirty="0" smtClean="0"/>
              <a:t>Stealth viruses:</a:t>
            </a:r>
          </a:p>
          <a:p>
            <a:pPr lvl="1"/>
            <a:r>
              <a:rPr lang="en-US" dirty="0" smtClean="0"/>
              <a:t>Masks itself</a:t>
            </a:r>
          </a:p>
          <a:p>
            <a:pPr lvl="1"/>
            <a:r>
              <a:rPr lang="en-US" dirty="0" smtClean="0"/>
              <a:t>Antivirus S/W also cannot detect </a:t>
            </a:r>
          </a:p>
          <a:p>
            <a:pPr lvl="1"/>
            <a:r>
              <a:rPr lang="en-US" dirty="0" smtClean="0"/>
              <a:t>Alter its file system and hide in the computer memory to remain in the system undetected</a:t>
            </a:r>
          </a:p>
          <a:p>
            <a:pPr lvl="1"/>
            <a:r>
              <a:rPr lang="en-US" dirty="0" smtClean="0"/>
              <a:t>1</a:t>
            </a:r>
            <a:r>
              <a:rPr lang="en-US" baseline="30000" dirty="0" smtClean="0"/>
              <a:t>st</a:t>
            </a:r>
            <a:r>
              <a:rPr lang="en-US" dirty="0" smtClean="0"/>
              <a:t> computer virus named as Brain</a:t>
            </a:r>
          </a:p>
          <a:p>
            <a:pPr lvl="1"/>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Polymorphic viruses:</a:t>
            </a:r>
          </a:p>
          <a:p>
            <a:pPr lvl="1"/>
            <a:r>
              <a:rPr lang="en-US" dirty="0" smtClean="0"/>
              <a:t>Like “chameleon” that changes its virus signature (i.e., binary pattern) every time it spread through the system (i.e., multiplies &amp; infect a new file)</a:t>
            </a:r>
          </a:p>
          <a:p>
            <a:pPr lvl="1"/>
            <a:r>
              <a:rPr lang="en-US" dirty="0" smtClean="0"/>
              <a:t>Polymorphic generators are routines that can be linked with the existing viruses </a:t>
            </a:r>
          </a:p>
          <a:p>
            <a:pPr lvl="1"/>
            <a:r>
              <a:rPr lang="en-US" dirty="0" smtClean="0"/>
              <a:t>Generators are not viruses but purpose to hide actual viruses under the cloak of polymorphism</a:t>
            </a:r>
          </a:p>
          <a:p>
            <a:pPr lvl="1"/>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endParaRPr lang="en-US" dirty="0"/>
          </a:p>
        </p:txBody>
      </p:sp>
      <p:sp>
        <p:nvSpPr>
          <p:cNvPr id="3" name="Content Placeholder 2"/>
          <p:cNvSpPr>
            <a:spLocks noGrp="1"/>
          </p:cNvSpPr>
          <p:nvPr>
            <p:ph idx="1"/>
          </p:nvPr>
        </p:nvSpPr>
        <p:spPr>
          <a:xfrm>
            <a:off x="457200" y="1646236"/>
            <a:ext cx="8229600" cy="4830763"/>
          </a:xfrm>
        </p:spPr>
        <p:txBody>
          <a:bodyPr>
            <a:normAutofit fontScale="92500" lnSpcReduction="20000"/>
          </a:bodyPr>
          <a:lstStyle/>
          <a:p>
            <a:r>
              <a:rPr lang="en-US" dirty="0" smtClean="0"/>
              <a:t>Introduction </a:t>
            </a:r>
          </a:p>
          <a:p>
            <a:r>
              <a:rPr lang="en-US" dirty="0" smtClean="0"/>
              <a:t>Proxy Server and </a:t>
            </a:r>
            <a:r>
              <a:rPr lang="en-US" dirty="0" err="1" smtClean="0"/>
              <a:t>Anonymizers</a:t>
            </a:r>
            <a:endParaRPr lang="en-US" dirty="0" smtClean="0"/>
          </a:p>
          <a:p>
            <a:r>
              <a:rPr lang="en-US" dirty="0" smtClean="0"/>
              <a:t>Phishing</a:t>
            </a:r>
          </a:p>
          <a:p>
            <a:r>
              <a:rPr lang="en-US" dirty="0" smtClean="0"/>
              <a:t>Password Cracking</a:t>
            </a:r>
          </a:p>
          <a:p>
            <a:r>
              <a:rPr lang="en-US" dirty="0" err="1" smtClean="0"/>
              <a:t>Keyloggers</a:t>
            </a:r>
            <a:r>
              <a:rPr lang="en-US" dirty="0" smtClean="0"/>
              <a:t> and Spywares</a:t>
            </a:r>
          </a:p>
          <a:p>
            <a:r>
              <a:rPr lang="en-US" dirty="0" smtClean="0"/>
              <a:t>Virus and Worms</a:t>
            </a:r>
          </a:p>
          <a:p>
            <a:r>
              <a:rPr lang="en-US" dirty="0" smtClean="0"/>
              <a:t>Trojan Horses and Backdoors</a:t>
            </a:r>
          </a:p>
          <a:p>
            <a:r>
              <a:rPr lang="en-US" dirty="0" err="1" smtClean="0"/>
              <a:t>Steganography</a:t>
            </a:r>
            <a:endParaRPr lang="en-US" dirty="0" smtClean="0"/>
          </a:p>
          <a:p>
            <a:r>
              <a:rPr lang="en-US" dirty="0" err="1" smtClean="0"/>
              <a:t>DoS</a:t>
            </a:r>
            <a:r>
              <a:rPr lang="en-US" dirty="0" smtClean="0"/>
              <a:t> and </a:t>
            </a:r>
            <a:r>
              <a:rPr lang="en-US" dirty="0" err="1" smtClean="0"/>
              <a:t>DDoS</a:t>
            </a:r>
            <a:r>
              <a:rPr lang="en-US" dirty="0" smtClean="0"/>
              <a:t> Attacks</a:t>
            </a:r>
          </a:p>
          <a:p>
            <a:r>
              <a:rPr lang="en-US" dirty="0" smtClean="0"/>
              <a:t>SQL Injection</a:t>
            </a:r>
          </a:p>
          <a:p>
            <a:r>
              <a:rPr lang="en-US" dirty="0" smtClean="0"/>
              <a:t>Buffer Overflow</a:t>
            </a:r>
          </a:p>
          <a:p>
            <a:r>
              <a:rPr lang="en-US" dirty="0" smtClean="0"/>
              <a:t>Attacks on Wireless Networks</a:t>
            </a:r>
          </a:p>
          <a:p>
            <a:pPr>
              <a:buNone/>
            </a:pP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err="1" smtClean="0"/>
              <a:t>Macroviruses</a:t>
            </a:r>
            <a:r>
              <a:rPr lang="en-US" dirty="0" smtClean="0"/>
              <a:t>:</a:t>
            </a:r>
          </a:p>
          <a:p>
            <a:pPr lvl="1"/>
            <a:r>
              <a:rPr lang="en-US" dirty="0" smtClean="0"/>
              <a:t>Infect documents produced by victims computer</a:t>
            </a:r>
          </a:p>
          <a:p>
            <a:pPr lvl="1"/>
            <a:endParaRPr lang="en-US" dirty="0" smtClean="0"/>
          </a:p>
          <a:p>
            <a:pPr algn="just"/>
            <a:r>
              <a:rPr lang="en-US" dirty="0" smtClean="0"/>
              <a:t>Active X and Java control:</a:t>
            </a:r>
          </a:p>
          <a:p>
            <a:pPr lvl="1"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 Horses </a:t>
            </a:r>
            <a:endParaRPr lang="en-US" dirty="0"/>
          </a:p>
        </p:txBody>
      </p:sp>
      <p:sp>
        <p:nvSpPr>
          <p:cNvPr id="3" name="Content Placeholder 2"/>
          <p:cNvSpPr>
            <a:spLocks noGrp="1"/>
          </p:cNvSpPr>
          <p:nvPr>
            <p:ph idx="1"/>
          </p:nvPr>
        </p:nvSpPr>
        <p:spPr/>
        <p:txBody>
          <a:bodyPr/>
          <a:lstStyle/>
          <a:p>
            <a:r>
              <a:rPr lang="en-US" dirty="0" smtClean="0"/>
              <a:t>Trojan horse is a program in which malicious or harmful code is contained inside apparently harmless programming or data in such a way that it can get control and cause harm</a:t>
            </a:r>
          </a:p>
          <a:p>
            <a:pPr lvl="1"/>
            <a:endParaRPr lang="en-US" dirty="0" smtClean="0"/>
          </a:p>
          <a:p>
            <a:r>
              <a:rPr lang="en-US" dirty="0" smtClean="0"/>
              <a:t>Get into system from no. of ways, including web browser, via E-Mail, or with S/W download from the Internet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524000"/>
            <a:ext cx="8229600" cy="5334000"/>
          </a:xfrm>
        </p:spPr>
        <p:txBody>
          <a:bodyPr>
            <a:normAutofit fontScale="77500" lnSpcReduction="20000"/>
          </a:bodyPr>
          <a:lstStyle/>
          <a:p>
            <a:r>
              <a:rPr lang="en-US" dirty="0" smtClean="0"/>
              <a:t>Trojans do not replicate themselves but they can be equally destructive</a:t>
            </a:r>
          </a:p>
          <a:p>
            <a:endParaRPr lang="en-US" dirty="0" smtClean="0"/>
          </a:p>
          <a:p>
            <a:r>
              <a:rPr lang="en-US" dirty="0" smtClean="0"/>
              <a:t>Examples of threats by Trojans:</a:t>
            </a:r>
          </a:p>
          <a:p>
            <a:pPr lvl="1"/>
            <a:r>
              <a:rPr lang="en-US" dirty="0" smtClean="0"/>
              <a:t>Erase, overwrite or corrupt data on computer</a:t>
            </a:r>
          </a:p>
          <a:p>
            <a:pPr lvl="1"/>
            <a:r>
              <a:rPr lang="en-US" dirty="0" smtClean="0"/>
              <a:t>Help to spread other malware </a:t>
            </a:r>
          </a:p>
          <a:p>
            <a:pPr lvl="1"/>
            <a:r>
              <a:rPr lang="en-US" dirty="0" smtClean="0"/>
              <a:t>Deactivate or interfere with antivirus and firewall</a:t>
            </a:r>
          </a:p>
          <a:p>
            <a:pPr lvl="1"/>
            <a:r>
              <a:rPr lang="en-US" dirty="0" smtClean="0"/>
              <a:t>Allow to remote access to your computer</a:t>
            </a:r>
          </a:p>
          <a:p>
            <a:pPr lvl="1"/>
            <a:r>
              <a:rPr lang="en-US" dirty="0" smtClean="0"/>
              <a:t>Upload and download files without user knowledge</a:t>
            </a:r>
          </a:p>
          <a:p>
            <a:pPr lvl="1"/>
            <a:r>
              <a:rPr lang="en-US" dirty="0" smtClean="0"/>
              <a:t>Gather E-Mail address and use them for spam</a:t>
            </a:r>
          </a:p>
          <a:p>
            <a:pPr lvl="1"/>
            <a:r>
              <a:rPr lang="en-US" dirty="0" smtClean="0"/>
              <a:t>Slow down , restart or shutdown the system</a:t>
            </a:r>
          </a:p>
          <a:p>
            <a:pPr lvl="1"/>
            <a:r>
              <a:rPr lang="en-US" dirty="0" smtClean="0"/>
              <a:t>Reinstall themselves after being disable</a:t>
            </a:r>
          </a:p>
          <a:p>
            <a:pPr lvl="1"/>
            <a:r>
              <a:rPr lang="en-US" dirty="0" smtClean="0"/>
              <a:t>Disable task manager or control panel</a:t>
            </a:r>
          </a:p>
          <a:p>
            <a:pPr lvl="1"/>
            <a:r>
              <a:rPr lang="en-US" dirty="0" smtClean="0"/>
              <a:t>Copy fake links to false websites, display porno sites, play sounds/videos and display images</a:t>
            </a:r>
          </a:p>
          <a:p>
            <a:pPr lvl="1"/>
            <a:r>
              <a:rPr lang="en-US" dirty="0" smtClean="0"/>
              <a:t>Log keystrokes to steal info such as password or credit card no.</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 </a:t>
            </a:r>
            <a:endParaRPr lang="en-US" dirty="0"/>
          </a:p>
        </p:txBody>
      </p:sp>
      <p:sp>
        <p:nvSpPr>
          <p:cNvPr id="3" name="Content Placeholder 2"/>
          <p:cNvSpPr>
            <a:spLocks noGrp="1"/>
          </p:cNvSpPr>
          <p:nvPr>
            <p:ph idx="1"/>
          </p:nvPr>
        </p:nvSpPr>
        <p:spPr>
          <a:xfrm>
            <a:off x="457200" y="1646236"/>
            <a:ext cx="8229600" cy="5440364"/>
          </a:xfrm>
        </p:spPr>
        <p:txBody>
          <a:bodyPr>
            <a:normAutofit fontScale="85000" lnSpcReduction="10000"/>
          </a:bodyPr>
          <a:lstStyle/>
          <a:p>
            <a:r>
              <a:rPr lang="en-US" dirty="0" smtClean="0"/>
              <a:t>It means of access to a computer program that bypass security mechanisms</a:t>
            </a:r>
          </a:p>
          <a:p>
            <a:r>
              <a:rPr lang="en-US" dirty="0" smtClean="0"/>
              <a:t>Programmer use it for troubleshooting </a:t>
            </a:r>
          </a:p>
          <a:p>
            <a:r>
              <a:rPr lang="en-US" dirty="0" smtClean="0"/>
              <a:t>Attackers often use backdoors that they detect or install themselves as part of an exploit</a:t>
            </a:r>
          </a:p>
          <a:p>
            <a:r>
              <a:rPr lang="en-US" dirty="0" smtClean="0"/>
              <a:t>Works in background and hides from user</a:t>
            </a:r>
          </a:p>
          <a:p>
            <a:r>
              <a:rPr lang="en-US" dirty="0" smtClean="0"/>
              <a:t>Most dangerous parasite, as it allows a malicious person to perform any possible action </a:t>
            </a:r>
          </a:p>
          <a:p>
            <a:r>
              <a:rPr lang="en-US" dirty="0" smtClean="0"/>
              <a:t>Programmer sometimes leave such backdoor in their software for diagnostic and troubleshooting purpose. Attacker discover these undocumented features and use them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 backdoor does?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Allow an attacker to create, delete, rename, copy or edit any file; change any system setting, alter window registry; run, control and terminate application; install arbitrary software</a:t>
            </a:r>
          </a:p>
          <a:p>
            <a:endParaRPr lang="en-US" dirty="0" smtClean="0"/>
          </a:p>
          <a:p>
            <a:r>
              <a:rPr lang="en-US" dirty="0" smtClean="0"/>
              <a:t>To control computer hardware devices, modify related setting, shutdown or restart a computer without asking for user permission</a:t>
            </a:r>
          </a:p>
          <a:p>
            <a:endParaRPr lang="en-US" dirty="0" smtClean="0"/>
          </a:p>
          <a:p>
            <a:r>
              <a:rPr lang="en-US" dirty="0" smtClean="0"/>
              <a:t>Steals sensitive personal information, logs user activity, tracks web browsing habits</a:t>
            </a:r>
          </a:p>
          <a:p>
            <a:endParaRPr lang="en-US" dirty="0" smtClean="0"/>
          </a:p>
          <a:p>
            <a:r>
              <a:rPr lang="en-US" dirty="0" smtClean="0"/>
              <a:t>Record keystrokes</a:t>
            </a:r>
          </a:p>
          <a:p>
            <a:endParaRPr lang="en-US" dirty="0" smtClean="0"/>
          </a:p>
          <a:p>
            <a:r>
              <a:rPr lang="en-US" dirty="0" smtClean="0"/>
              <a:t>Sends all gathered data to predefined E-Mail address</a:t>
            </a:r>
          </a:p>
          <a:p>
            <a:endParaRPr lang="en-US" dirty="0" smtClean="0"/>
          </a:p>
          <a:p>
            <a:r>
              <a:rPr lang="en-US" dirty="0" smtClean="0"/>
              <a:t>Infects files, corrupts installed app &amp; damage entire system</a:t>
            </a:r>
          </a:p>
          <a:p>
            <a:endParaRPr lang="en-US" dirty="0" smtClean="0"/>
          </a:p>
          <a:p>
            <a:r>
              <a:rPr lang="en-US" dirty="0" smtClean="0"/>
              <a:t>Distributes infected files to remote computers and perform attack against hacker-defined remote hosts</a:t>
            </a:r>
          </a:p>
          <a:p>
            <a:endParaRPr lang="en-US" dirty="0" smtClean="0"/>
          </a:p>
          <a:p>
            <a:r>
              <a:rPr lang="en-US" dirty="0" smtClean="0"/>
              <a:t>Installed hidden FTP server that can be used by malicious person</a:t>
            </a:r>
          </a:p>
          <a:p>
            <a:endParaRPr lang="en-US" dirty="0" smtClean="0"/>
          </a:p>
          <a:p>
            <a:r>
              <a:rPr lang="en-US" dirty="0" smtClean="0"/>
              <a:t>Degrade Internet connection speed and overall system performance</a:t>
            </a:r>
          </a:p>
          <a:p>
            <a:endParaRPr lang="en-US" dirty="0" smtClean="0"/>
          </a:p>
          <a:p>
            <a:r>
              <a:rPr lang="en-US" dirty="0" smtClean="0"/>
              <a:t>Provide uninstall feature and hides processes, files and other objects to </a:t>
            </a:r>
            <a:r>
              <a:rPr lang="en-US" dirty="0" err="1" smtClean="0"/>
              <a:t>compliacate</a:t>
            </a:r>
            <a:r>
              <a:rPr lang="en-US" dirty="0" smtClean="0"/>
              <a:t> its removal as much as possible</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Backdoor Trojans</a:t>
            </a:r>
            <a:endParaRPr lang="en-US" dirty="0"/>
          </a:p>
        </p:txBody>
      </p:sp>
      <p:sp>
        <p:nvSpPr>
          <p:cNvPr id="3" name="Content Placeholder 2"/>
          <p:cNvSpPr>
            <a:spLocks noGrp="1"/>
          </p:cNvSpPr>
          <p:nvPr>
            <p:ph idx="1"/>
          </p:nvPr>
        </p:nvSpPr>
        <p:spPr/>
        <p:txBody>
          <a:bodyPr/>
          <a:lstStyle/>
          <a:p>
            <a:r>
              <a:rPr lang="en-US" dirty="0" smtClean="0"/>
              <a:t>Back orifice:</a:t>
            </a:r>
          </a:p>
          <a:p>
            <a:pPr lvl="1"/>
            <a:r>
              <a:rPr lang="en-US" dirty="0" smtClean="0"/>
              <a:t>Enable user to control a computer running the Microsoft Windows OS from remote location</a:t>
            </a:r>
          </a:p>
          <a:p>
            <a:r>
              <a:rPr lang="en-US" dirty="0" err="1" smtClean="0"/>
              <a:t>Bifrost</a:t>
            </a:r>
            <a:r>
              <a:rPr lang="en-US" dirty="0" smtClean="0"/>
              <a:t>:</a:t>
            </a:r>
          </a:p>
          <a:p>
            <a:pPr lvl="1"/>
            <a:r>
              <a:rPr lang="en-US" dirty="0" smtClean="0"/>
              <a:t>Infect Windows 95 through Vista</a:t>
            </a:r>
          </a:p>
          <a:p>
            <a:r>
              <a:rPr lang="en-US" dirty="0" smtClean="0"/>
              <a:t>SAP backdoors</a:t>
            </a:r>
          </a:p>
          <a:p>
            <a:r>
              <a:rPr lang="en-US" dirty="0" err="1" smtClean="0"/>
              <a:t>Onapsis</a:t>
            </a:r>
            <a:r>
              <a:rPr lang="en-US" dirty="0" smtClean="0"/>
              <a:t> </a:t>
            </a:r>
            <a:r>
              <a:rPr lang="en-US" dirty="0" err="1" smtClean="0"/>
              <a:t>Bizploit</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protect from Trojan Horses and Backdoors</a:t>
            </a:r>
            <a:endParaRPr lang="en-US" dirty="0"/>
          </a:p>
        </p:txBody>
      </p:sp>
      <p:sp>
        <p:nvSpPr>
          <p:cNvPr id="3" name="Content Placeholder 2"/>
          <p:cNvSpPr>
            <a:spLocks noGrp="1"/>
          </p:cNvSpPr>
          <p:nvPr>
            <p:ph idx="1"/>
          </p:nvPr>
        </p:nvSpPr>
        <p:spPr/>
        <p:txBody>
          <a:bodyPr/>
          <a:lstStyle/>
          <a:p>
            <a:r>
              <a:rPr lang="en-US" dirty="0" smtClean="0"/>
              <a:t>Stay away from suspect websites/ web links</a:t>
            </a:r>
          </a:p>
          <a:p>
            <a:r>
              <a:rPr lang="en-US" dirty="0" smtClean="0"/>
              <a:t>Surf on the web cautiously </a:t>
            </a:r>
          </a:p>
          <a:p>
            <a:r>
              <a:rPr lang="en-US" dirty="0" smtClean="0"/>
              <a:t>Install antivirus/ Trojan remover software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Steganography</a:t>
            </a:r>
            <a:endParaRPr lang="en-US" dirty="0"/>
          </a:p>
        </p:txBody>
      </p:sp>
      <p:sp>
        <p:nvSpPr>
          <p:cNvPr id="3" name="Content Placeholder 2"/>
          <p:cNvSpPr>
            <a:spLocks noGrp="1"/>
          </p:cNvSpPr>
          <p:nvPr>
            <p:ph idx="1"/>
          </p:nvPr>
        </p:nvSpPr>
        <p:spPr/>
        <p:txBody>
          <a:bodyPr/>
          <a:lstStyle/>
          <a:p>
            <a:r>
              <a:rPr lang="en-US" dirty="0" smtClean="0"/>
              <a:t>Greek word that means “Sheltered writing”</a:t>
            </a:r>
          </a:p>
          <a:p>
            <a:r>
              <a:rPr lang="en-US" dirty="0" smtClean="0"/>
              <a:t>Comes from 2 Greek words: </a:t>
            </a:r>
          </a:p>
          <a:p>
            <a:pPr lvl="1"/>
            <a:r>
              <a:rPr lang="en-US" dirty="0" err="1" smtClean="0"/>
              <a:t>Steganos</a:t>
            </a:r>
            <a:r>
              <a:rPr lang="en-US" dirty="0" smtClean="0"/>
              <a:t> means “covered”</a:t>
            </a:r>
          </a:p>
          <a:p>
            <a:pPr lvl="1"/>
            <a:r>
              <a:rPr lang="en-US" dirty="0" err="1" smtClean="0"/>
              <a:t>Graphein</a:t>
            </a:r>
            <a:r>
              <a:rPr lang="en-US" dirty="0" smtClean="0"/>
              <a:t> means “to write” or “concealed writing”</a:t>
            </a:r>
          </a:p>
          <a:p>
            <a:r>
              <a:rPr lang="en-US" dirty="0" err="1" smtClean="0"/>
              <a:t>Steganalysis</a:t>
            </a:r>
            <a:r>
              <a:rPr lang="en-US" dirty="0" smtClean="0"/>
              <a:t>:</a:t>
            </a:r>
          </a:p>
          <a:p>
            <a:pPr lvl="1"/>
            <a:r>
              <a:rPr lang="en-US" dirty="0" smtClean="0"/>
              <a:t>Detecting messages that are hidden in images, audio/video files using </a:t>
            </a:r>
            <a:r>
              <a:rPr lang="en-US" dirty="0" err="1" smtClean="0"/>
              <a:t>steganography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a:t>
            </a:r>
            <a:r>
              <a:rPr lang="en-US" dirty="0" err="1" smtClean="0"/>
              <a:t>DDoS</a:t>
            </a:r>
            <a:r>
              <a:rPr lang="en-US" dirty="0" smtClean="0"/>
              <a:t> Attack</a:t>
            </a:r>
            <a:endParaRPr lang="en-US" dirty="0"/>
          </a:p>
        </p:txBody>
      </p:sp>
      <p:sp>
        <p:nvSpPr>
          <p:cNvPr id="3" name="Content Placeholder 2"/>
          <p:cNvSpPr>
            <a:spLocks noGrp="1"/>
          </p:cNvSpPr>
          <p:nvPr>
            <p:ph idx="1"/>
          </p:nvPr>
        </p:nvSpPr>
        <p:spPr/>
        <p:txBody>
          <a:bodyPr>
            <a:normAutofit lnSpcReduction="10000"/>
          </a:bodyPr>
          <a:lstStyle/>
          <a:p>
            <a:r>
              <a:rPr lang="en-US" dirty="0" smtClean="0"/>
              <a:t>An attempt to make a computer resources unavailable to its intended users</a:t>
            </a:r>
          </a:p>
          <a:p>
            <a:r>
              <a:rPr lang="en-US" dirty="0" err="1" smtClean="0"/>
              <a:t>DoS</a:t>
            </a:r>
            <a:r>
              <a:rPr lang="en-US" dirty="0" smtClean="0"/>
              <a:t> attack:</a:t>
            </a:r>
          </a:p>
          <a:p>
            <a:pPr lvl="1"/>
            <a:r>
              <a:rPr lang="en-US" dirty="0" smtClean="0"/>
              <a:t>Attacker floods the BW of the victim’s N/W or fills his E-Mail box with Spam mail depriving him of the services he is entitled to access or provide</a:t>
            </a:r>
          </a:p>
          <a:p>
            <a:pPr lvl="1"/>
            <a:r>
              <a:rPr lang="en-US" dirty="0" smtClean="0"/>
              <a:t>Attacker typically target sites or services hosted on high-profile web servers such as banks, credit card payment gateways, mobile phone networks and even root name servers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DoS</a:t>
            </a:r>
            <a:r>
              <a:rPr lang="en-US" dirty="0" smtClean="0"/>
              <a:t> Attack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Buffer overflow technique is employed to commit such kind of criminal attack </a:t>
            </a:r>
          </a:p>
          <a:p>
            <a:endParaRPr lang="en-US" dirty="0" smtClean="0"/>
          </a:p>
          <a:p>
            <a:r>
              <a:rPr lang="en-US" dirty="0" smtClean="0"/>
              <a:t>Attacker spoofs the IP address and floods the N/W of victim with repeated requests</a:t>
            </a:r>
          </a:p>
          <a:p>
            <a:endParaRPr lang="en-US" dirty="0" smtClean="0"/>
          </a:p>
          <a:p>
            <a:r>
              <a:rPr lang="en-US" dirty="0" smtClean="0"/>
              <a:t>As the IP address is fake, the victim machine keeps waiting for response from the attacker’s machine for each request</a:t>
            </a:r>
          </a:p>
          <a:p>
            <a:endParaRPr lang="en-US" dirty="0" smtClean="0"/>
          </a:p>
          <a:p>
            <a:r>
              <a:rPr lang="en-US" dirty="0" smtClean="0"/>
              <a:t>This consumes the BW of the N/W which then fails to server the legitimate responses and ultimately breaks down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Various tools and techniques used to launch attacks against the target </a:t>
            </a:r>
          </a:p>
          <a:p>
            <a:pPr lvl="1"/>
            <a:r>
              <a:rPr lang="en-US" dirty="0" err="1" smtClean="0"/>
              <a:t>Scareware</a:t>
            </a:r>
            <a:r>
              <a:rPr lang="en-US" dirty="0" smtClean="0"/>
              <a:t> </a:t>
            </a:r>
          </a:p>
          <a:p>
            <a:pPr lvl="1"/>
            <a:r>
              <a:rPr lang="en-US" dirty="0" err="1" smtClean="0"/>
              <a:t>Malvertising</a:t>
            </a:r>
            <a:endParaRPr lang="en-US" dirty="0" smtClean="0"/>
          </a:p>
          <a:p>
            <a:pPr lvl="1"/>
            <a:r>
              <a:rPr lang="en-US" dirty="0" err="1" smtClean="0"/>
              <a:t>Clickjacking</a:t>
            </a:r>
            <a:endParaRPr lang="en-US" dirty="0" smtClean="0"/>
          </a:p>
          <a:p>
            <a:pPr lvl="1"/>
            <a:r>
              <a:rPr lang="en-US" dirty="0" err="1" smtClean="0"/>
              <a:t>Ransomware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Symptoms of </a:t>
            </a:r>
            <a:r>
              <a:rPr lang="en-US" dirty="0" err="1" smtClean="0"/>
              <a:t>DoS</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US Computer Emergency Response defines it:</a:t>
            </a:r>
          </a:p>
          <a:p>
            <a:pPr lvl="1"/>
            <a:r>
              <a:rPr lang="en-US" dirty="0" smtClean="0"/>
              <a:t>Unusually slow n/w performance(opening file or accessing websites)</a:t>
            </a:r>
          </a:p>
          <a:p>
            <a:pPr lvl="1"/>
            <a:r>
              <a:rPr lang="en-US" dirty="0" smtClean="0"/>
              <a:t>Unavailability of a particular website</a:t>
            </a:r>
          </a:p>
          <a:p>
            <a:pPr lvl="1"/>
            <a:r>
              <a:rPr lang="en-US" dirty="0" smtClean="0"/>
              <a:t>Inability to access ay website</a:t>
            </a:r>
          </a:p>
          <a:p>
            <a:pPr lvl="1"/>
            <a:r>
              <a:rPr lang="en-US" dirty="0" smtClean="0"/>
              <a:t>Dramatic increase in the no. of Spam E-Mails received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DoS</a:t>
            </a:r>
            <a:r>
              <a:rPr lang="en-US" dirty="0" smtClean="0"/>
              <a:t> attack does?</a:t>
            </a:r>
            <a:endParaRPr lang="en-US" dirty="0"/>
          </a:p>
        </p:txBody>
      </p:sp>
      <p:sp>
        <p:nvSpPr>
          <p:cNvPr id="3" name="Content Placeholder 2"/>
          <p:cNvSpPr>
            <a:spLocks noGrp="1"/>
          </p:cNvSpPr>
          <p:nvPr>
            <p:ph idx="1"/>
          </p:nvPr>
        </p:nvSpPr>
        <p:spPr/>
        <p:txBody>
          <a:bodyPr/>
          <a:lstStyle/>
          <a:p>
            <a:r>
              <a:rPr lang="en-US" dirty="0" smtClean="0"/>
              <a:t>Goal of </a:t>
            </a:r>
            <a:r>
              <a:rPr lang="en-US" dirty="0" err="1" smtClean="0"/>
              <a:t>DoS</a:t>
            </a:r>
            <a:r>
              <a:rPr lang="en-US" dirty="0" smtClean="0"/>
              <a:t> is not to gain unauthorized access to systems or data, but to prevents intended users of a service from using it.</a:t>
            </a:r>
          </a:p>
          <a:p>
            <a:r>
              <a:rPr lang="en-US" dirty="0" smtClean="0"/>
              <a:t>Activity done by </a:t>
            </a:r>
            <a:r>
              <a:rPr lang="en-US" dirty="0" err="1" smtClean="0"/>
              <a:t>DoS</a:t>
            </a:r>
            <a:endParaRPr lang="en-US" dirty="0" smtClean="0"/>
          </a:p>
          <a:p>
            <a:pPr lvl="1"/>
            <a:r>
              <a:rPr lang="en-US" dirty="0" smtClean="0"/>
              <a:t>Flood a n/w with traffic </a:t>
            </a:r>
          </a:p>
          <a:p>
            <a:pPr lvl="1"/>
            <a:r>
              <a:rPr lang="en-US" dirty="0" smtClean="0"/>
              <a:t>Disrupt connection between 2 systems </a:t>
            </a:r>
          </a:p>
          <a:p>
            <a:pPr lvl="1"/>
            <a:r>
              <a:rPr lang="en-US" dirty="0" smtClean="0"/>
              <a:t>Prevent a particular individual from accessing service</a:t>
            </a:r>
          </a:p>
          <a:p>
            <a:pPr lvl="1"/>
            <a:r>
              <a:rPr lang="en-US" dirty="0" smtClean="0"/>
              <a:t>Disrupt service to a specific system or person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a:t>
            </a:r>
            <a:r>
              <a:rPr lang="en-US" dirty="0" err="1" smtClean="0"/>
              <a:t>DoS</a:t>
            </a:r>
            <a:r>
              <a:rPr lang="en-US" dirty="0" smtClean="0"/>
              <a:t> attacks</a:t>
            </a:r>
            <a:endParaRPr lang="en-US" dirty="0"/>
          </a:p>
        </p:txBody>
      </p:sp>
      <p:sp>
        <p:nvSpPr>
          <p:cNvPr id="3" name="Content Placeholder 2"/>
          <p:cNvSpPr>
            <a:spLocks noGrp="1"/>
          </p:cNvSpPr>
          <p:nvPr>
            <p:ph idx="1"/>
          </p:nvPr>
        </p:nvSpPr>
        <p:spPr/>
        <p:txBody>
          <a:bodyPr>
            <a:normAutofit lnSpcReduction="10000"/>
          </a:bodyPr>
          <a:lstStyle/>
          <a:p>
            <a:r>
              <a:rPr lang="en-US" dirty="0" smtClean="0"/>
              <a:t>Bandwidth attacks</a:t>
            </a:r>
          </a:p>
          <a:p>
            <a:pPr lvl="1"/>
            <a:r>
              <a:rPr lang="en-US" dirty="0" smtClean="0"/>
              <a:t>Consuming all the bandwidth of site</a:t>
            </a:r>
          </a:p>
          <a:p>
            <a:r>
              <a:rPr lang="en-US" dirty="0" smtClean="0"/>
              <a:t>Logic attack</a:t>
            </a:r>
          </a:p>
          <a:p>
            <a:pPr lvl="1"/>
            <a:r>
              <a:rPr lang="en-US" dirty="0" smtClean="0"/>
              <a:t>Exploit vulnerabilities in n/w s/w such as web server or TCP/IP stack</a:t>
            </a:r>
          </a:p>
          <a:p>
            <a:r>
              <a:rPr lang="en-US" dirty="0" smtClean="0"/>
              <a:t>Protocol attacks</a:t>
            </a:r>
          </a:p>
          <a:p>
            <a:pPr lvl="1"/>
            <a:r>
              <a:rPr lang="en-US" dirty="0" smtClean="0"/>
              <a:t>Exploit specific feature or implementation bug of some protocol installed at victim’s system to consume excess amount of its resources</a:t>
            </a:r>
          </a:p>
          <a:p>
            <a:r>
              <a:rPr lang="en-US" dirty="0" smtClean="0"/>
              <a:t>Unintentional </a:t>
            </a:r>
            <a:r>
              <a:rPr lang="en-US" dirty="0" err="1" smtClean="0"/>
              <a:t>DoS</a:t>
            </a:r>
            <a:r>
              <a:rPr lang="en-US" dirty="0" smtClean="0"/>
              <a:t> attack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or levels of </a:t>
            </a:r>
            <a:r>
              <a:rPr lang="en-US" dirty="0" err="1" smtClean="0"/>
              <a:t>DoS</a:t>
            </a:r>
            <a:r>
              <a:rPr lang="en-US" dirty="0" smtClean="0"/>
              <a:t> attacks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Flood attack: (Ping flood)</a:t>
            </a:r>
          </a:p>
          <a:p>
            <a:pPr marL="925830" lvl="1" indent="-514350"/>
            <a:r>
              <a:rPr lang="en-US" dirty="0" smtClean="0"/>
              <a:t>Attacker sending no. of ping packets, using “ping” command, which result into more traffic than victim can handle</a:t>
            </a:r>
          </a:p>
          <a:p>
            <a:pPr marL="925830" lvl="1" indent="-514350"/>
            <a:r>
              <a:rPr lang="en-US" dirty="0" smtClean="0"/>
              <a:t>This requires the attacker to have faster n/w connection than the victim </a:t>
            </a:r>
          </a:p>
          <a:p>
            <a:pPr marL="925830" lvl="1" indent="-514350"/>
            <a:r>
              <a:rPr lang="en-US" dirty="0" smtClean="0"/>
              <a:t>Prevention is difficult</a:t>
            </a:r>
          </a:p>
          <a:p>
            <a:pPr marL="514350" indent="-514350">
              <a:buFont typeface="+mj-lt"/>
              <a:buAutoNum type="arabicPeriod"/>
            </a:pPr>
            <a:r>
              <a:rPr lang="en-US" dirty="0" smtClean="0"/>
              <a:t>Ping of death attack:</a:t>
            </a:r>
          </a:p>
          <a:p>
            <a:pPr marL="925830" lvl="1" indent="-514350"/>
            <a:r>
              <a:rPr lang="en-US" dirty="0" smtClean="0"/>
              <a:t>Sends oversized ICMP packets </a:t>
            </a:r>
          </a:p>
          <a:p>
            <a:pPr marL="925830" lvl="1" indent="-514350"/>
            <a:r>
              <a:rPr lang="en-US" dirty="0" smtClean="0"/>
              <a:t>Receiving this packet, will crash, freeze or reboot system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514350" indent="-514350">
              <a:buNone/>
            </a:pPr>
            <a:r>
              <a:rPr lang="en-US" dirty="0" smtClean="0"/>
              <a:t>3. SYN attack: (TCP SYN flooding)</a:t>
            </a:r>
          </a:p>
          <a:p>
            <a:pPr marL="514350" indent="-514350">
              <a:buNone/>
            </a:pPr>
            <a:endParaRPr lang="en-US" dirty="0" smtClean="0"/>
          </a:p>
          <a:p>
            <a:pPr marL="514350" indent="-514350">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4. Teardrop attack:</a:t>
            </a:r>
          </a:p>
          <a:p>
            <a:pPr lvl="1"/>
            <a:r>
              <a:rPr lang="en-US" dirty="0" smtClean="0"/>
              <a:t>Attack where fragmented packets are forged to overlap each other when the receiving host tries to reassemble them</a:t>
            </a:r>
          </a:p>
          <a:p>
            <a:pPr lvl="1"/>
            <a:r>
              <a:rPr lang="en-US" dirty="0" smtClean="0"/>
              <a:t>IP’s packet fragmentation </a:t>
            </a:r>
            <a:r>
              <a:rPr lang="en-US" dirty="0" err="1" smtClean="0"/>
              <a:t>algo</a:t>
            </a:r>
            <a:r>
              <a:rPr lang="en-US" dirty="0" smtClean="0"/>
              <a:t> is used to send corrupted packets to confuse the victim and may hang the system</a:t>
            </a:r>
          </a:p>
          <a:p>
            <a:pPr lvl="1"/>
            <a:r>
              <a:rPr lang="en-US" dirty="0" smtClean="0"/>
              <a:t>Windows 3.1x, 95 and NT , Linux versions 2.0.32, 2.1.63 are vulnerable to this attack</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5. Smurf attack</a:t>
            </a:r>
          </a:p>
          <a:p>
            <a:pPr lvl="1"/>
            <a:r>
              <a:rPr lang="en-US" dirty="0" smtClean="0"/>
              <a:t>Generating significant computer n/w traffic on victim n/w, using floods via spoofed broadcast ping message</a:t>
            </a:r>
          </a:p>
          <a:p>
            <a:pPr lvl="1"/>
            <a:r>
              <a:rPr lang="en-US" dirty="0" smtClean="0"/>
              <a:t>Attack consists of a host sending ICMP echo request to n/w broadcast ping address</a:t>
            </a:r>
          </a:p>
          <a:p>
            <a:pPr lvl="1"/>
            <a:r>
              <a:rPr lang="en-US" dirty="0" smtClean="0"/>
              <a:t>Every host receive this packet &amp; send back ICMP echo response</a:t>
            </a:r>
          </a:p>
          <a:p>
            <a:pPr lvl="1"/>
            <a:r>
              <a:rPr lang="en-US" dirty="0" smtClean="0"/>
              <a:t>Internet relay chat(IRC)servers are primarily victim of </a:t>
            </a:r>
            <a:r>
              <a:rPr lang="en-US" dirty="0" err="1" smtClean="0"/>
              <a:t>smurf</a:t>
            </a:r>
            <a:r>
              <a:rPr lang="en-US" dirty="0" smtClean="0"/>
              <a:t> attack</a:t>
            </a:r>
          </a:p>
          <a:p>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46236"/>
            <a:ext cx="8229600" cy="5211763"/>
          </a:xfrm>
        </p:spPr>
        <p:txBody>
          <a:bodyPr>
            <a:normAutofit fontScale="92500" lnSpcReduction="20000"/>
          </a:bodyPr>
          <a:lstStyle/>
          <a:p>
            <a:pPr>
              <a:buNone/>
            </a:pPr>
            <a:r>
              <a:rPr lang="en-US" dirty="0" smtClean="0"/>
              <a:t>6. Nuke:</a:t>
            </a:r>
          </a:p>
          <a:p>
            <a:pPr lvl="1"/>
            <a:r>
              <a:rPr lang="en-US" dirty="0" smtClean="0"/>
              <a:t>An old </a:t>
            </a:r>
            <a:r>
              <a:rPr lang="en-US" dirty="0" err="1" smtClean="0"/>
              <a:t>DoS</a:t>
            </a:r>
            <a:r>
              <a:rPr lang="en-US" dirty="0" smtClean="0"/>
              <a:t> attack against computer n/w s consisting of fragmented or otherwise invalid ICMP packets sent to target</a:t>
            </a:r>
          </a:p>
          <a:p>
            <a:pPr lvl="1"/>
            <a:endParaRPr lang="en-US" dirty="0" smtClean="0"/>
          </a:p>
          <a:p>
            <a:pPr lvl="1"/>
            <a:r>
              <a:rPr lang="en-US" dirty="0" smtClean="0"/>
              <a:t>Achieved by using a modified ping utility to repeatedly send this corrupt data, thus slowing down the affected computer until it comes to complete stop</a:t>
            </a:r>
          </a:p>
          <a:p>
            <a:pPr lvl="1"/>
            <a:endParaRPr lang="en-US" dirty="0" smtClean="0"/>
          </a:p>
          <a:p>
            <a:pPr lvl="1"/>
            <a:r>
              <a:rPr lang="en-US" dirty="0" err="1" smtClean="0"/>
              <a:t>Eg</a:t>
            </a:r>
            <a:r>
              <a:rPr lang="en-US" dirty="0" smtClean="0"/>
              <a:t>. </a:t>
            </a:r>
            <a:r>
              <a:rPr lang="en-US" dirty="0" err="1" smtClean="0"/>
              <a:t>WinNuke</a:t>
            </a:r>
            <a:r>
              <a:rPr lang="en-US" dirty="0" smtClean="0"/>
              <a:t>, which is exploited the vulnerability in the NetBIOS handler in windows 95. A string of out-of-band data was sent to TCP port 139 of victim’s machine, causing it to lock up and display Blue Screen Of Death(BSOD)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Tools used to launch </a:t>
            </a:r>
            <a:r>
              <a:rPr lang="en-US" dirty="0" err="1" smtClean="0"/>
              <a:t>DoS</a:t>
            </a:r>
            <a:r>
              <a:rPr lang="en-US" dirty="0" smtClean="0"/>
              <a:t> attack</a:t>
            </a:r>
            <a:endParaRPr lang="en-US" dirty="0"/>
          </a:p>
        </p:txBody>
      </p:sp>
      <p:sp>
        <p:nvSpPr>
          <p:cNvPr id="3" name="Content Placeholder 2"/>
          <p:cNvSpPr>
            <a:spLocks noGrp="1"/>
          </p:cNvSpPr>
          <p:nvPr>
            <p:ph idx="1"/>
          </p:nvPr>
        </p:nvSpPr>
        <p:spPr/>
        <p:txBody>
          <a:bodyPr>
            <a:normAutofit fontScale="85000" lnSpcReduction="20000"/>
          </a:bodyPr>
          <a:lstStyle/>
          <a:p>
            <a:r>
              <a:rPr lang="en-US" u="sng" dirty="0" smtClean="0"/>
              <a:t>Jolt2:</a:t>
            </a:r>
            <a:r>
              <a:rPr lang="en-US" dirty="0" smtClean="0"/>
              <a:t> attack against window based machine-  consume 100% of CPU time on processing of illegal packets</a:t>
            </a:r>
          </a:p>
          <a:p>
            <a:endParaRPr lang="en-US" dirty="0" smtClean="0"/>
          </a:p>
          <a:p>
            <a:r>
              <a:rPr lang="en-US" u="sng" dirty="0" err="1" smtClean="0"/>
              <a:t>Nemesy</a:t>
            </a:r>
            <a:r>
              <a:rPr lang="en-US" u="sng" dirty="0" smtClean="0"/>
              <a:t>:</a:t>
            </a:r>
            <a:r>
              <a:rPr lang="en-US" dirty="0" smtClean="0"/>
              <a:t> generates random packets of spoofed source IP </a:t>
            </a:r>
          </a:p>
          <a:p>
            <a:endParaRPr lang="en-US" dirty="0" smtClean="0"/>
          </a:p>
          <a:p>
            <a:r>
              <a:rPr lang="en-US" u="sng" dirty="0" err="1" smtClean="0"/>
              <a:t>Targa</a:t>
            </a:r>
            <a:r>
              <a:rPr lang="en-US" u="sng" dirty="0" smtClean="0"/>
              <a:t>:</a:t>
            </a:r>
            <a:r>
              <a:rPr lang="en-US" dirty="0" smtClean="0"/>
              <a:t> used to run 8 different </a:t>
            </a:r>
            <a:r>
              <a:rPr lang="en-US" dirty="0" err="1" smtClean="0"/>
              <a:t>DoS</a:t>
            </a:r>
            <a:r>
              <a:rPr lang="en-US" dirty="0" smtClean="0"/>
              <a:t> attack</a:t>
            </a:r>
          </a:p>
          <a:p>
            <a:endParaRPr lang="en-US" dirty="0" smtClean="0"/>
          </a:p>
          <a:p>
            <a:r>
              <a:rPr lang="en-US" u="sng" dirty="0" smtClean="0"/>
              <a:t>Crazy </a:t>
            </a:r>
            <a:r>
              <a:rPr lang="en-US" u="sng" dirty="0" err="1" smtClean="0"/>
              <a:t>Pinger</a:t>
            </a:r>
            <a:r>
              <a:rPr lang="en-US" dirty="0" smtClean="0"/>
              <a:t>: send large packets of ICMP</a:t>
            </a:r>
          </a:p>
          <a:p>
            <a:endParaRPr lang="en-US" dirty="0" smtClean="0"/>
          </a:p>
          <a:p>
            <a:r>
              <a:rPr lang="en-US" u="sng" dirty="0" err="1" smtClean="0"/>
              <a:t>SomeTrouble</a:t>
            </a:r>
            <a:r>
              <a:rPr lang="en-US" dirty="0" smtClean="0"/>
              <a:t>: remote flooder and bomber– developed in Delphi</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Blended threat</a:t>
            </a:r>
            <a:endParaRPr lang="en-US" dirty="0"/>
          </a:p>
        </p:txBody>
      </p:sp>
      <p:sp>
        <p:nvSpPr>
          <p:cNvPr id="3" name="Content Placeholder 2"/>
          <p:cNvSpPr>
            <a:spLocks noGrp="1"/>
          </p:cNvSpPr>
          <p:nvPr>
            <p:ph idx="1"/>
          </p:nvPr>
        </p:nvSpPr>
        <p:spPr>
          <a:xfrm>
            <a:off x="457200" y="1646236"/>
            <a:ext cx="8229600" cy="5211763"/>
          </a:xfrm>
        </p:spPr>
        <p:txBody>
          <a:bodyPr>
            <a:normAutofit fontScale="77500" lnSpcReduction="20000"/>
          </a:bodyPr>
          <a:lstStyle/>
          <a:p>
            <a:r>
              <a:rPr lang="en-US" dirty="0" smtClean="0"/>
              <a:t>It is a more sophisticated attack that bundles some of the worst aspects of viruses, worms, Trojan Horses and Malicious code into one single threat</a:t>
            </a:r>
          </a:p>
          <a:p>
            <a:r>
              <a:rPr lang="en-US" dirty="0" smtClean="0"/>
              <a:t>Use server &amp; Internet vulnerabilities to initiate, transmit and thereafter spread attack</a:t>
            </a:r>
          </a:p>
          <a:p>
            <a:r>
              <a:rPr lang="en-US" dirty="0" smtClean="0"/>
              <a:t>Characteristics:</a:t>
            </a:r>
          </a:p>
          <a:p>
            <a:pPr lvl="1"/>
            <a:r>
              <a:rPr lang="en-US" dirty="0" smtClean="0"/>
              <a:t>Cause harm to the infected system or n/w</a:t>
            </a:r>
          </a:p>
          <a:p>
            <a:pPr lvl="1"/>
            <a:r>
              <a:rPr lang="en-US" dirty="0" smtClean="0"/>
              <a:t>Propagate using multiple methods as attack may come from multiple point</a:t>
            </a:r>
          </a:p>
          <a:p>
            <a:pPr lvl="1"/>
            <a:r>
              <a:rPr lang="en-US" dirty="0" smtClean="0"/>
              <a:t>Exploit vulnerability</a:t>
            </a:r>
          </a:p>
          <a:p>
            <a:r>
              <a:rPr lang="en-US" dirty="0" smtClean="0"/>
              <a:t>Serve multiple attacks in one payload</a:t>
            </a:r>
          </a:p>
          <a:p>
            <a:r>
              <a:rPr lang="en-US" dirty="0" smtClean="0"/>
              <a:t>To use multiple mode of transport</a:t>
            </a:r>
          </a:p>
          <a:p>
            <a:r>
              <a:rPr lang="en-US" dirty="0" smtClean="0"/>
              <a:t>Rather than a specific attack on predetermined “.exe” files, it could do multiple malicious acts, such as modify your “.exe” files, HTML files and registry keys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Basic stages of an attack are described here to understand how an attacker can compromise a network here:</a:t>
            </a:r>
          </a:p>
          <a:p>
            <a:pPr lvl="1">
              <a:buNone/>
            </a:pPr>
            <a:r>
              <a:rPr lang="en-US" dirty="0" smtClean="0"/>
              <a:t>1. Initial uncovering:</a:t>
            </a:r>
          </a:p>
          <a:p>
            <a:pPr lvl="2"/>
            <a:r>
              <a:rPr lang="en-US" dirty="0" smtClean="0"/>
              <a:t>Two steps involved: 1) Reconnaissance</a:t>
            </a:r>
          </a:p>
          <a:p>
            <a:pPr lvl="2">
              <a:buNone/>
            </a:pPr>
            <a:r>
              <a:rPr lang="en-US" dirty="0" smtClean="0"/>
              <a:t>                                       2) Attacker uncovers information</a:t>
            </a:r>
          </a:p>
          <a:p>
            <a:pPr lvl="1">
              <a:buNone/>
            </a:pPr>
            <a:r>
              <a:rPr lang="en-US" dirty="0" smtClean="0"/>
              <a:t>2. Network Probe</a:t>
            </a:r>
          </a:p>
          <a:p>
            <a:pPr lvl="1">
              <a:buNone/>
            </a:pPr>
            <a:r>
              <a:rPr lang="en-US" dirty="0" smtClean="0"/>
              <a:t>3. Crossing the line toward E-crime</a:t>
            </a:r>
          </a:p>
          <a:p>
            <a:pPr lvl="1">
              <a:buNone/>
            </a:pPr>
            <a:r>
              <a:rPr lang="en-US" dirty="0" smtClean="0"/>
              <a:t>4. Capturing the network</a:t>
            </a:r>
          </a:p>
          <a:p>
            <a:pPr lvl="1">
              <a:buNone/>
            </a:pPr>
            <a:r>
              <a:rPr lang="en-US" dirty="0" smtClean="0"/>
              <a:t>5. Grab the data</a:t>
            </a:r>
          </a:p>
          <a:p>
            <a:pPr lvl="1">
              <a:buNone/>
            </a:pPr>
            <a:r>
              <a:rPr lang="en-US" dirty="0" smtClean="0"/>
              <a:t>6. Covering tracks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a:t>
            </a:r>
            <a:r>
              <a:rPr lang="en-US" dirty="0" err="1" smtClean="0"/>
              <a:t>DoS</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Damages a system so badly that it requires replacement or reinstallation of h/w</a:t>
            </a:r>
          </a:p>
          <a:p>
            <a:r>
              <a:rPr lang="en-US" dirty="0" smtClean="0"/>
              <a:t>Pure h/w sabotage</a:t>
            </a:r>
          </a:p>
          <a:p>
            <a:r>
              <a:rPr lang="en-US" dirty="0" err="1" smtClean="0"/>
              <a:t>PhlashDance</a:t>
            </a:r>
            <a:r>
              <a:rPr lang="en-US" dirty="0" smtClean="0"/>
              <a:t> is a tool created by Rich Smith who detected and demonstrated </a:t>
            </a:r>
            <a:r>
              <a:rPr lang="en-US" dirty="0" err="1" smtClean="0"/>
              <a:t>PDoS</a:t>
            </a:r>
            <a:r>
              <a:rPr lang="en-US" dirty="0" smtClean="0"/>
              <a: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DDoS</a:t>
            </a:r>
            <a:r>
              <a:rPr lang="en-US" dirty="0" smtClean="0"/>
              <a:t> Attack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Attacker use your computer to attack another computer </a:t>
            </a:r>
          </a:p>
          <a:p>
            <a:endParaRPr lang="en-US" dirty="0" smtClean="0"/>
          </a:p>
          <a:p>
            <a:r>
              <a:rPr lang="en-US" dirty="0" smtClean="0"/>
              <a:t>By taking advantage of security vulnerabilities or weaknesses, an attacker could tack control of your computer, then force your computer to send huge amounts of data to a website or send spam to particular E-Mail addresses </a:t>
            </a:r>
          </a:p>
          <a:p>
            <a:endParaRPr lang="en-US" dirty="0" smtClean="0"/>
          </a:p>
          <a:p>
            <a:r>
              <a:rPr lang="en-US" dirty="0" smtClean="0"/>
              <a:t>The attack is “distributed” because the attacker is using multiple computers to launch the </a:t>
            </a:r>
            <a:r>
              <a:rPr lang="en-US" dirty="0" err="1" smtClean="0"/>
              <a:t>DoS</a:t>
            </a:r>
            <a:r>
              <a:rPr lang="en-US" dirty="0" smtClean="0"/>
              <a:t> attack</a:t>
            </a:r>
          </a:p>
          <a:p>
            <a:endParaRPr lang="en-US" dirty="0" smtClean="0"/>
          </a:p>
          <a:p>
            <a:r>
              <a:rPr lang="en-US" dirty="0" smtClean="0"/>
              <a:t>Large no. of zombie systems are synchronized to attack a particular system. Zombie systems are called “secondary victims” and main target is called “primary victim”</a:t>
            </a:r>
          </a:p>
          <a:p>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protect from </a:t>
            </a:r>
            <a:r>
              <a:rPr lang="en-US" dirty="0" err="1" smtClean="0"/>
              <a:t>DoS</a:t>
            </a:r>
            <a:r>
              <a:rPr lang="en-US" dirty="0" smtClean="0"/>
              <a:t>/</a:t>
            </a:r>
            <a:r>
              <a:rPr lang="en-US" dirty="0" err="1" smtClean="0"/>
              <a:t>DDoS</a:t>
            </a:r>
            <a:r>
              <a:rPr lang="en-US" dirty="0" smtClean="0"/>
              <a:t> Attack</a:t>
            </a:r>
            <a:endParaRPr lang="en-US" dirty="0"/>
          </a:p>
        </p:txBody>
      </p:sp>
      <p:sp>
        <p:nvSpPr>
          <p:cNvPr id="3" name="Content Placeholder 2"/>
          <p:cNvSpPr>
            <a:spLocks noGrp="1"/>
          </p:cNvSpPr>
          <p:nvPr>
            <p:ph idx="1"/>
          </p:nvPr>
        </p:nvSpPr>
        <p:spPr>
          <a:xfrm>
            <a:off x="457200" y="1646236"/>
            <a:ext cx="8229600" cy="4983163"/>
          </a:xfrm>
        </p:spPr>
        <p:txBody>
          <a:bodyPr>
            <a:normAutofit fontScale="77500" lnSpcReduction="20000"/>
          </a:bodyPr>
          <a:lstStyle/>
          <a:p>
            <a:r>
              <a:rPr lang="en-US" dirty="0" smtClean="0"/>
              <a:t>Implement router filter</a:t>
            </a:r>
          </a:p>
          <a:p>
            <a:r>
              <a:rPr lang="en-US" dirty="0" smtClean="0"/>
              <a:t>If such filters are available in your system, install patches to guard against TCP SYN flooding</a:t>
            </a:r>
          </a:p>
          <a:p>
            <a:r>
              <a:rPr lang="en-US" dirty="0" smtClean="0"/>
              <a:t>Disable any unused or inessential n/w service</a:t>
            </a:r>
          </a:p>
          <a:p>
            <a:r>
              <a:rPr lang="en-US" dirty="0" smtClean="0"/>
              <a:t>Observe your system performance and establish baselines for ordinary activity</a:t>
            </a:r>
          </a:p>
          <a:p>
            <a:r>
              <a:rPr lang="en-US" dirty="0" smtClean="0"/>
              <a:t>Routinely examine your physical security</a:t>
            </a:r>
          </a:p>
          <a:p>
            <a:r>
              <a:rPr lang="en-US" dirty="0" smtClean="0"/>
              <a:t>Use tools to detect changes in configuration info or other files</a:t>
            </a:r>
          </a:p>
          <a:p>
            <a:r>
              <a:rPr lang="en-US" dirty="0" smtClean="0"/>
              <a:t>Invest and maintain “hot spares”</a:t>
            </a:r>
          </a:p>
          <a:p>
            <a:r>
              <a:rPr lang="en-US" dirty="0" smtClean="0"/>
              <a:t>Invest in redundant and fault-tolerant n/w configuration</a:t>
            </a:r>
          </a:p>
          <a:p>
            <a:r>
              <a:rPr lang="en-US" dirty="0" smtClean="0"/>
              <a:t>Establish and maintain regular backup schedules and policies </a:t>
            </a:r>
          </a:p>
          <a:p>
            <a:r>
              <a:rPr lang="en-US" dirty="0" smtClean="0"/>
              <a:t>Establish and maintain appropriate password policies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a code injection technique that exploits a security vulnerability occurring in DB layer of application</a:t>
            </a:r>
          </a:p>
          <a:p>
            <a:endParaRPr lang="en-US" dirty="0" smtClean="0"/>
          </a:p>
          <a:p>
            <a:r>
              <a:rPr lang="en-US" dirty="0" smtClean="0"/>
              <a:t>Also known as SQL insertion attacks</a:t>
            </a:r>
          </a:p>
          <a:p>
            <a:endParaRPr lang="en-US" dirty="0" smtClean="0"/>
          </a:p>
          <a:p>
            <a:r>
              <a:rPr lang="en-US" dirty="0" smtClean="0"/>
              <a:t>Target the SQL servers</a:t>
            </a:r>
          </a:p>
          <a:p>
            <a:endParaRPr lang="en-US" dirty="0" smtClean="0"/>
          </a:p>
          <a:p>
            <a:r>
              <a:rPr lang="en-US" dirty="0" smtClean="0"/>
              <a:t>Objective : “to obtain the info while accessing a DB table that may contain personal info”</a:t>
            </a:r>
          </a:p>
          <a:p>
            <a:endParaRPr lang="en-US" dirty="0" smtClean="0"/>
          </a:p>
          <a:p>
            <a:r>
              <a:rPr lang="en-US" dirty="0" smtClean="0"/>
              <a:t>Malicious code is inserted into a web form field or the website’s code to make a system execute a command shell or other arbitrary commands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SQL Injection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Attacker looks for the WebPages that allow submitting data, that is login page, search or feedback page etc. Also looks HTML commands such as POST and GET by checking the site’s source code</a:t>
            </a:r>
          </a:p>
          <a:p>
            <a:endParaRPr lang="en-US" dirty="0" smtClean="0"/>
          </a:p>
          <a:p>
            <a:r>
              <a:rPr lang="en-US" dirty="0" smtClean="0"/>
              <a:t>Checks the source code of HTML and looks for “FORM” tag. </a:t>
            </a:r>
          </a:p>
          <a:p>
            <a:endParaRPr lang="en-US" dirty="0" smtClean="0"/>
          </a:p>
          <a:p>
            <a:r>
              <a:rPr lang="en-US" dirty="0" smtClean="0"/>
              <a:t>Inputs a </a:t>
            </a:r>
            <a:r>
              <a:rPr lang="en-US" i="1" dirty="0" smtClean="0"/>
              <a:t>single</a:t>
            </a:r>
            <a:r>
              <a:rPr lang="en-US" dirty="0" smtClean="0"/>
              <a:t> </a:t>
            </a:r>
            <a:r>
              <a:rPr lang="en-US" i="1" dirty="0" smtClean="0"/>
              <a:t>quote</a:t>
            </a:r>
            <a:r>
              <a:rPr lang="en-US" dirty="0" smtClean="0"/>
              <a:t> under the textbox provided on the webpage to accept the username and password. This checks whether the user-input variable is sanitized or interpreted literally by the server. If the response is an error message then the website is found to be susceptible to an SQL injection</a:t>
            </a:r>
          </a:p>
          <a:p>
            <a:endParaRPr lang="en-US" dirty="0" smtClean="0"/>
          </a:p>
          <a:p>
            <a:r>
              <a:rPr lang="en-US" dirty="0" smtClean="0"/>
              <a:t>Uses SQL commands such as SELECT or INSERT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Using SQL injection, attacker can:</a:t>
            </a:r>
          </a:p>
          <a:p>
            <a:pPr lvl="1"/>
            <a:r>
              <a:rPr lang="en-US" dirty="0" smtClean="0"/>
              <a:t>Obtain some basic info if the purpose of the attack is reconnaissance</a:t>
            </a:r>
          </a:p>
          <a:p>
            <a:pPr lvl="2"/>
            <a:r>
              <a:rPr lang="en-US" dirty="0" smtClean="0"/>
              <a:t>To get directory listing</a:t>
            </a:r>
          </a:p>
          <a:p>
            <a:pPr lvl="2"/>
            <a:r>
              <a:rPr lang="en-US" dirty="0" smtClean="0"/>
              <a:t>To ping an IP address</a:t>
            </a:r>
          </a:p>
          <a:p>
            <a:pPr lvl="1"/>
            <a:r>
              <a:rPr lang="en-US" dirty="0" smtClean="0"/>
              <a:t>May gain access to the DB by obtaining username &amp; password</a:t>
            </a:r>
          </a:p>
          <a:p>
            <a:pPr lvl="2"/>
            <a:r>
              <a:rPr lang="en-US" dirty="0" smtClean="0"/>
              <a:t>To get user listing: SELECT * FROM users WHERE name= “OR ‘1’=‘1’.”</a:t>
            </a:r>
          </a:p>
          <a:p>
            <a:pPr lvl="1"/>
            <a:r>
              <a:rPr lang="en-US" dirty="0" smtClean="0"/>
              <a:t>Add new data to the DB</a:t>
            </a:r>
          </a:p>
          <a:p>
            <a:pPr lvl="2"/>
            <a:r>
              <a:rPr lang="en-US" dirty="0" smtClean="0"/>
              <a:t>Execute INSERT command</a:t>
            </a:r>
          </a:p>
          <a:p>
            <a:pPr lvl="1"/>
            <a:r>
              <a:rPr lang="en-US" dirty="0" smtClean="0"/>
              <a:t>Modify data currently in the DB</a:t>
            </a:r>
          </a:p>
          <a:p>
            <a:pPr lvl="2"/>
            <a:r>
              <a:rPr lang="en-US" dirty="0" smtClean="0"/>
              <a:t>Execute UPDATE command</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Blind SQL Injection</a:t>
            </a:r>
            <a:endParaRPr lang="en-US" dirty="0"/>
          </a:p>
        </p:txBody>
      </p:sp>
      <p:sp>
        <p:nvSpPr>
          <p:cNvPr id="3" name="Content Placeholder 2"/>
          <p:cNvSpPr>
            <a:spLocks noGrp="1"/>
          </p:cNvSpPr>
          <p:nvPr>
            <p:ph idx="1"/>
          </p:nvPr>
        </p:nvSpPr>
        <p:spPr/>
        <p:txBody>
          <a:bodyPr/>
          <a:lstStyle/>
          <a:p>
            <a:r>
              <a:rPr lang="en-US" dirty="0" smtClean="0"/>
              <a:t>It is used when a web application is vulnerable to SQL injection but the results of the injection are not visible to the attacker</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prevent SQL Injection Attack</a:t>
            </a:r>
            <a:endParaRPr lang="en-US" dirty="0"/>
          </a:p>
        </p:txBody>
      </p:sp>
      <p:sp>
        <p:nvSpPr>
          <p:cNvPr id="3" name="Content Placeholder 2"/>
          <p:cNvSpPr>
            <a:spLocks noGrp="1"/>
          </p:cNvSpPr>
          <p:nvPr>
            <p:ph idx="1"/>
          </p:nvPr>
        </p:nvSpPr>
        <p:spPr/>
        <p:txBody>
          <a:bodyPr>
            <a:normAutofit lnSpcReduction="10000"/>
          </a:bodyPr>
          <a:lstStyle/>
          <a:p>
            <a:r>
              <a:rPr lang="en-US" dirty="0" smtClean="0"/>
              <a:t>Attack occur due to poor websites administration and coding</a:t>
            </a:r>
          </a:p>
          <a:p>
            <a:r>
              <a:rPr lang="en-US" dirty="0" smtClean="0"/>
              <a:t>Steps to prevent from attack:</a:t>
            </a:r>
          </a:p>
          <a:p>
            <a:pPr lvl="1">
              <a:buNone/>
            </a:pPr>
            <a:r>
              <a:rPr lang="en-US" dirty="0" smtClean="0"/>
              <a:t>1) Input validation:</a:t>
            </a:r>
          </a:p>
          <a:p>
            <a:pPr lvl="2"/>
            <a:r>
              <a:rPr lang="en-US" dirty="0" smtClean="0"/>
              <a:t>Replace all single quotes to 2 single quotes</a:t>
            </a:r>
          </a:p>
          <a:p>
            <a:pPr lvl="2"/>
            <a:r>
              <a:rPr lang="en-US" dirty="0" smtClean="0"/>
              <a:t>Sanitize the input: user inputs needs to be checked and cleaned of any characters or strings that could possibly be used maliciously</a:t>
            </a:r>
          </a:p>
          <a:p>
            <a:pPr lvl="2"/>
            <a:r>
              <a:rPr lang="en-US" dirty="0" smtClean="0"/>
              <a:t>Numeric value should be checked</a:t>
            </a:r>
          </a:p>
          <a:p>
            <a:pPr lvl="2"/>
            <a:r>
              <a:rPr lang="en-US" dirty="0" smtClean="0"/>
              <a:t>Keep all text boxes and form fields as short as possible to limit the length of user input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1">
              <a:buNone/>
            </a:pPr>
            <a:r>
              <a:rPr lang="en-US" dirty="0" smtClean="0"/>
              <a:t>2) Modify error reports</a:t>
            </a:r>
          </a:p>
          <a:p>
            <a:pPr lvl="2"/>
            <a:r>
              <a:rPr lang="en-US" dirty="0" smtClean="0"/>
              <a:t>SQL error should not be displayed to outside users</a:t>
            </a:r>
          </a:p>
          <a:p>
            <a:pPr lvl="1">
              <a:buNone/>
            </a:pPr>
            <a:r>
              <a:rPr lang="en-US" smtClean="0"/>
              <a:t>3) Other </a:t>
            </a:r>
            <a:r>
              <a:rPr lang="en-US" dirty="0" smtClean="0"/>
              <a:t>preventions</a:t>
            </a:r>
          </a:p>
          <a:p>
            <a:pPr lvl="2"/>
            <a:r>
              <a:rPr lang="en-US" dirty="0" smtClean="0"/>
              <a:t> SQL server 2000 never be used</a:t>
            </a:r>
          </a:p>
          <a:p>
            <a:pPr lvl="2"/>
            <a:r>
              <a:rPr lang="en-US" dirty="0" smtClean="0"/>
              <a:t>Isolate DB server &amp; web server. Both should reside in different machine</a:t>
            </a:r>
          </a:p>
          <a:p>
            <a:pPr lvl="2"/>
            <a:r>
              <a:rPr lang="en-US" dirty="0" smtClean="0"/>
              <a:t>Extended stored procedures are not used or have unused triggers, stored procedures, user defined functions etc., then these should moved to an isolated server</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a:t>
            </a:r>
            <a:endParaRPr lang="en-US" dirty="0"/>
          </a:p>
        </p:txBody>
      </p:sp>
      <p:sp>
        <p:nvSpPr>
          <p:cNvPr id="3" name="Content Placeholder 2"/>
          <p:cNvSpPr>
            <a:spLocks noGrp="1"/>
          </p:cNvSpPr>
          <p:nvPr>
            <p:ph idx="1"/>
          </p:nvPr>
        </p:nvSpPr>
        <p:spPr>
          <a:xfrm>
            <a:off x="457200" y="1646236"/>
            <a:ext cx="8229600" cy="4983163"/>
          </a:xfrm>
        </p:spPr>
        <p:txBody>
          <a:bodyPr>
            <a:normAutofit fontScale="70000" lnSpcReduction="20000"/>
          </a:bodyPr>
          <a:lstStyle/>
          <a:p>
            <a:r>
              <a:rPr lang="en-US" dirty="0" smtClean="0"/>
              <a:t>Buffer overflow or buffer overrun, is an anomaly(irregularity) where a process stores data in a buffer outside the memory the programmer has set aside for it</a:t>
            </a:r>
          </a:p>
          <a:p>
            <a:endParaRPr lang="en-US" dirty="0" smtClean="0"/>
          </a:p>
          <a:p>
            <a:r>
              <a:rPr lang="en-US" dirty="0" smtClean="0"/>
              <a:t>Extra data may result in erratic program behavior, including memory access errors, incorrect result, program termination, or a breach of system security </a:t>
            </a:r>
          </a:p>
          <a:p>
            <a:endParaRPr lang="en-US" dirty="0" smtClean="0"/>
          </a:p>
          <a:p>
            <a:r>
              <a:rPr lang="en-US" dirty="0" smtClean="0"/>
              <a:t>It can be triggered by inputs that are designed to execute code or alter way the program operates</a:t>
            </a:r>
          </a:p>
          <a:p>
            <a:endParaRPr lang="en-US" dirty="0" smtClean="0"/>
          </a:p>
          <a:p>
            <a:r>
              <a:rPr lang="en-US" dirty="0" smtClean="0"/>
              <a:t>Programming language associated with it including C, C++, which provide no built- in protection against accessing or overwriting data in any part of memory </a:t>
            </a:r>
          </a:p>
          <a:p>
            <a:endParaRPr lang="en-US" dirty="0" smtClean="0"/>
          </a:p>
          <a:p>
            <a:r>
              <a:rPr lang="en-US" dirty="0" smtClean="0"/>
              <a:t>Security attack on data integrity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Server and </a:t>
            </a:r>
            <a:r>
              <a:rPr lang="en-US" dirty="0" err="1" smtClean="0"/>
              <a:t>Anonymizer</a:t>
            </a:r>
            <a:endParaRPr lang="en-US" dirty="0"/>
          </a:p>
        </p:txBody>
      </p:sp>
      <p:sp>
        <p:nvSpPr>
          <p:cNvPr id="3" name="Content Placeholder 2"/>
          <p:cNvSpPr>
            <a:spLocks noGrp="1"/>
          </p:cNvSpPr>
          <p:nvPr>
            <p:ph idx="1"/>
          </p:nvPr>
        </p:nvSpPr>
        <p:spPr/>
        <p:txBody>
          <a:bodyPr/>
          <a:lstStyle/>
          <a:p>
            <a:r>
              <a:rPr lang="en-US" dirty="0" smtClean="0"/>
              <a:t>Proxy server is computer on a network which acts as an intermediary for connections with other computers on that network</a:t>
            </a:r>
          </a:p>
          <a:p>
            <a:endParaRPr lang="en-US" dirty="0" smtClean="0"/>
          </a:p>
          <a:p>
            <a:r>
              <a:rPr lang="en-US" dirty="0" smtClean="0"/>
              <a:t>1</a:t>
            </a:r>
            <a:r>
              <a:rPr lang="en-US" baseline="30000" dirty="0" smtClean="0"/>
              <a:t>st</a:t>
            </a:r>
            <a:r>
              <a:rPr lang="en-US" dirty="0" smtClean="0"/>
              <a:t> attacker connects to proxy server </a:t>
            </a:r>
          </a:p>
          <a:p>
            <a:endParaRPr lang="en-US" dirty="0" smtClean="0"/>
          </a:p>
          <a:p>
            <a:r>
              <a:rPr lang="en-US" dirty="0" smtClean="0"/>
              <a:t>Proxy server can allow an attacker to hide ID</a:t>
            </a:r>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Buffer Overflow</a:t>
            </a:r>
            <a:endParaRPr lang="en-US" dirty="0"/>
          </a:p>
        </p:txBody>
      </p:sp>
      <p:sp>
        <p:nvSpPr>
          <p:cNvPr id="3" name="Content Placeholder 2"/>
          <p:cNvSpPr>
            <a:spLocks noGrp="1"/>
          </p:cNvSpPr>
          <p:nvPr>
            <p:ph idx="1"/>
          </p:nvPr>
        </p:nvSpPr>
        <p:spPr>
          <a:xfrm>
            <a:off x="457200" y="1646236"/>
            <a:ext cx="8229600" cy="5059364"/>
          </a:xfrm>
        </p:spPr>
        <p:txBody>
          <a:bodyPr>
            <a:normAutofit/>
          </a:bodyPr>
          <a:lstStyle/>
          <a:p>
            <a:r>
              <a:rPr lang="en-US" b="1" i="1" u="sng" dirty="0" smtClean="0"/>
              <a:t>Stack- Based Buffer Overflow:</a:t>
            </a:r>
          </a:p>
          <a:p>
            <a:pPr lvl="1"/>
            <a:r>
              <a:rPr lang="en-US" dirty="0" smtClean="0"/>
              <a:t>occurs when a program writes to memory address on the program’s call stack outside the intended data structure- usually fixed length buffer</a:t>
            </a:r>
          </a:p>
          <a:p>
            <a:pPr lvl="1"/>
            <a:r>
              <a:rPr lang="en-US" dirty="0" smtClean="0"/>
              <a:t>Characteristic of stack based programming:</a:t>
            </a:r>
          </a:p>
          <a:p>
            <a:pPr lvl="2"/>
            <a:r>
              <a:rPr lang="en-US" dirty="0" smtClean="0"/>
              <a:t>“Stack” is a memory space in which automatic variables are allocated</a:t>
            </a:r>
          </a:p>
          <a:p>
            <a:pPr lvl="2"/>
            <a:r>
              <a:rPr lang="en-US" dirty="0" smtClean="0"/>
              <a:t>Function parameters are allocated on stack &amp; are not automatically initialized by the system</a:t>
            </a:r>
          </a:p>
          <a:p>
            <a:pPr lvl="2"/>
            <a:r>
              <a:rPr lang="en-US" dirty="0" smtClean="0"/>
              <a:t>Once function has completed its cycle, the reference to the variable inn the stack is removed</a:t>
            </a:r>
            <a:endParaRPr lang="en-US" dirty="0" smtClean="0"/>
          </a:p>
          <a:p>
            <a:pPr lvl="1"/>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46237"/>
            <a:ext cx="8229600" cy="5059364"/>
          </a:xfrm>
        </p:spPr>
        <p:txBody>
          <a:bodyPr>
            <a:normAutofit fontScale="85000" lnSpcReduction="20000"/>
          </a:bodyPr>
          <a:lstStyle/>
          <a:p>
            <a:r>
              <a:rPr lang="en-US" b="1" i="1" u="sng" dirty="0" smtClean="0"/>
              <a:t>Stack- Based Buffer Overflow:</a:t>
            </a:r>
          </a:p>
          <a:p>
            <a:pPr lvl="1"/>
            <a:r>
              <a:rPr lang="en-US" dirty="0" smtClean="0"/>
              <a:t>The attacker may exploit stack-based buffer overflows to manipulate the program in various ways by overwriting:</a:t>
            </a:r>
          </a:p>
          <a:p>
            <a:pPr lvl="2"/>
            <a:r>
              <a:rPr lang="en-US" dirty="0" smtClean="0"/>
              <a:t>A local variable that is near the buffer in memory on the stack to change the behavior of the program that may benefit the attacker</a:t>
            </a:r>
          </a:p>
          <a:p>
            <a:pPr lvl="2"/>
            <a:r>
              <a:rPr lang="en-US" dirty="0" smtClean="0"/>
              <a:t>Return address in a stack. Once the function returns, execution will resume at the return address as specified by the attacker, usually input-filled buffer</a:t>
            </a:r>
          </a:p>
          <a:p>
            <a:pPr lvl="2"/>
            <a:r>
              <a:rPr lang="en-US" dirty="0" smtClean="0"/>
              <a:t>A function pointer, or execution handler, which is subsequently executed</a:t>
            </a:r>
          </a:p>
          <a:p>
            <a:pPr lvl="2"/>
            <a:endParaRPr lang="en-US" dirty="0" smtClean="0"/>
          </a:p>
          <a:p>
            <a:pPr lvl="1"/>
            <a:r>
              <a:rPr lang="en-US" dirty="0" smtClean="0"/>
              <a:t>Factors that contribute to overcome the exploits are:</a:t>
            </a:r>
          </a:p>
          <a:p>
            <a:pPr lvl="2"/>
            <a:r>
              <a:rPr lang="en-US" dirty="0" smtClean="0"/>
              <a:t>Null bytes in address</a:t>
            </a:r>
          </a:p>
          <a:p>
            <a:pPr lvl="2"/>
            <a:r>
              <a:rPr lang="en-US" dirty="0" smtClean="0"/>
              <a:t>Variability in the location of </a:t>
            </a:r>
            <a:r>
              <a:rPr lang="en-US" dirty="0" err="1" smtClean="0"/>
              <a:t>shellcode</a:t>
            </a:r>
            <a:endParaRPr lang="en-US" dirty="0" smtClean="0"/>
          </a:p>
          <a:p>
            <a:pPr lvl="2"/>
            <a:r>
              <a:rPr lang="en-US" dirty="0" smtClean="0"/>
              <a:t>Differences between environments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46236"/>
            <a:ext cx="8229600" cy="4906963"/>
          </a:xfrm>
        </p:spPr>
        <p:txBody>
          <a:bodyPr>
            <a:normAutofit fontScale="85000" lnSpcReduction="20000"/>
          </a:bodyPr>
          <a:lstStyle/>
          <a:p>
            <a:r>
              <a:rPr lang="en-US" b="1" i="1" u="sng" dirty="0" smtClean="0"/>
              <a:t>NOPs:</a:t>
            </a:r>
          </a:p>
          <a:p>
            <a:pPr lvl="1"/>
            <a:r>
              <a:rPr lang="en-US" dirty="0" smtClean="0"/>
              <a:t>It is an assembly language instruction/ command that effectively does nothing at all</a:t>
            </a:r>
          </a:p>
          <a:p>
            <a:pPr lvl="1"/>
            <a:r>
              <a:rPr lang="en-US" dirty="0" smtClean="0"/>
              <a:t>NOP allows code to execute when the exact value of the instruction pointer is indeterminate</a:t>
            </a:r>
          </a:p>
          <a:p>
            <a:pPr lvl="1"/>
            <a:r>
              <a:rPr lang="en-US" dirty="0" smtClean="0"/>
              <a:t>It helps to know/locate the exact address of the buffer by effectively increasing the size of the target stack buffer area</a:t>
            </a:r>
          </a:p>
          <a:p>
            <a:pPr lvl="1"/>
            <a:r>
              <a:rPr lang="en-US" dirty="0" smtClean="0"/>
              <a:t>Attacker can increase the odds of findings the right memory address by padding his/her code with NOP operation.</a:t>
            </a:r>
          </a:p>
          <a:p>
            <a:pPr lvl="1"/>
            <a:r>
              <a:rPr lang="en-US" dirty="0" smtClean="0"/>
              <a:t>To do this, much larger sections of the stack are corrupted with NOOP machine instruction</a:t>
            </a:r>
          </a:p>
          <a:p>
            <a:pPr lvl="1"/>
            <a:r>
              <a:rPr lang="en-US" dirty="0" smtClean="0"/>
              <a:t>At the end of the attacker- supplied data, after the NOOP, an instruction is placed to perform a relative jump to the top of buffer where </a:t>
            </a:r>
            <a:r>
              <a:rPr lang="en-US" dirty="0" err="1" smtClean="0"/>
              <a:t>shellcode</a:t>
            </a:r>
            <a:r>
              <a:rPr lang="en-US" dirty="0" smtClean="0"/>
              <a:t> is located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i="1" u="sng" dirty="0" smtClean="0"/>
              <a:t>Heap Buffer Overflow:</a:t>
            </a:r>
          </a:p>
          <a:p>
            <a:pPr lvl="1"/>
            <a:r>
              <a:rPr lang="en-US" dirty="0" smtClean="0"/>
              <a:t>Occurs in the heap data area and may be introduced accidentally by an application programmer or it may result from a deliberate exploit</a:t>
            </a:r>
          </a:p>
          <a:p>
            <a:pPr lvl="1"/>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minimize Buffer Overflow</a:t>
            </a:r>
            <a:endParaRPr lang="en-US" dirty="0"/>
          </a:p>
        </p:txBody>
      </p:sp>
      <p:sp>
        <p:nvSpPr>
          <p:cNvPr id="3" name="Content Placeholder 2"/>
          <p:cNvSpPr>
            <a:spLocks noGrp="1"/>
          </p:cNvSpPr>
          <p:nvPr>
            <p:ph idx="1"/>
          </p:nvPr>
        </p:nvSpPr>
        <p:spPr/>
        <p:txBody>
          <a:bodyPr/>
          <a:lstStyle/>
          <a:p>
            <a:r>
              <a:rPr lang="en-US" dirty="0" smtClean="0"/>
              <a:t>Assessment of secure code manually</a:t>
            </a:r>
          </a:p>
          <a:p>
            <a:r>
              <a:rPr lang="en-US" dirty="0" smtClean="0"/>
              <a:t>Disable stack execution</a:t>
            </a:r>
          </a:p>
          <a:p>
            <a:r>
              <a:rPr lang="en-US" dirty="0" smtClean="0"/>
              <a:t>Compiler tools</a:t>
            </a:r>
          </a:p>
          <a:p>
            <a:r>
              <a:rPr lang="en-US" dirty="0" smtClean="0"/>
              <a:t>Dynamic run-time checks</a:t>
            </a:r>
          </a:p>
          <a:p>
            <a:r>
              <a:rPr lang="en-US" dirty="0" smtClean="0"/>
              <a:t>Various tools are used to detect/defend buffer overflow: for </a:t>
            </a:r>
            <a:r>
              <a:rPr lang="en-US" dirty="0" err="1" smtClean="0"/>
              <a:t>eg</a:t>
            </a:r>
            <a:r>
              <a:rPr lang="en-US" dirty="0" smtClean="0"/>
              <a:t>. </a:t>
            </a:r>
            <a:r>
              <a:rPr lang="en-US" dirty="0" err="1" smtClean="0"/>
              <a:t>StackGuard</a:t>
            </a:r>
            <a:r>
              <a:rPr lang="en-US" dirty="0" smtClean="0"/>
              <a:t>, </a:t>
            </a:r>
            <a:r>
              <a:rPr lang="en-US" dirty="0" err="1" smtClean="0"/>
              <a:t>ProPolice</a:t>
            </a:r>
            <a:r>
              <a:rPr lang="en-US" dirty="0" smtClean="0"/>
              <a:t>, </a:t>
            </a:r>
            <a:r>
              <a:rPr lang="en-US" dirty="0" err="1" smtClean="0"/>
              <a:t>LibSafe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wireless network</a:t>
            </a:r>
            <a:endParaRPr lang="en-US" dirty="0"/>
          </a:p>
        </p:txBody>
      </p:sp>
      <p:sp>
        <p:nvSpPr>
          <p:cNvPr id="3" name="Content Placeholder 2"/>
          <p:cNvSpPr>
            <a:spLocks noGrp="1"/>
          </p:cNvSpPr>
          <p:nvPr>
            <p:ph idx="1"/>
          </p:nvPr>
        </p:nvSpPr>
        <p:spPr/>
        <p:txBody>
          <a:bodyPr/>
          <a:lstStyle/>
          <a:p>
            <a:r>
              <a:rPr lang="en-US" dirty="0" smtClean="0"/>
              <a:t>In security breaches, penetration of a wireless network through unauthorized access termed as wireless cracking</a:t>
            </a:r>
          </a:p>
          <a:p>
            <a:r>
              <a:rPr lang="en-US" dirty="0" smtClean="0"/>
              <a:t>Traditional techniques:</a:t>
            </a:r>
          </a:p>
          <a:p>
            <a:pPr lvl="1"/>
            <a:r>
              <a:rPr lang="en-US" dirty="0" smtClean="0"/>
              <a:t>Sniffing</a:t>
            </a:r>
          </a:p>
          <a:p>
            <a:pPr lvl="1"/>
            <a:r>
              <a:rPr lang="en-US" dirty="0" smtClean="0"/>
              <a:t>Spoofing</a:t>
            </a:r>
          </a:p>
          <a:p>
            <a:pPr lvl="1"/>
            <a:r>
              <a:rPr lang="en-US" dirty="0" err="1" smtClean="0"/>
              <a:t>DoS</a:t>
            </a:r>
            <a:endParaRPr lang="en-US" dirty="0" smtClean="0"/>
          </a:p>
          <a:p>
            <a:pPr lvl="1"/>
            <a:r>
              <a:rPr lang="en-US" dirty="0" smtClean="0"/>
              <a:t>Man-in-the-middle attack</a:t>
            </a:r>
          </a:p>
          <a:p>
            <a:pPr lvl="1"/>
            <a:r>
              <a:rPr lang="en-US" dirty="0" smtClean="0"/>
              <a:t>Encryption cracking</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secure the wireless n/w</a:t>
            </a:r>
            <a:endParaRPr lang="en-US" dirty="0"/>
          </a:p>
        </p:txBody>
      </p:sp>
      <p:sp>
        <p:nvSpPr>
          <p:cNvPr id="3" name="Content Placeholder 2"/>
          <p:cNvSpPr>
            <a:spLocks noGrp="1"/>
          </p:cNvSpPr>
          <p:nvPr>
            <p:ph idx="1"/>
          </p:nvPr>
        </p:nvSpPr>
        <p:spPr>
          <a:xfrm>
            <a:off x="457200" y="1646236"/>
            <a:ext cx="8229600" cy="5211764"/>
          </a:xfrm>
        </p:spPr>
        <p:txBody>
          <a:bodyPr>
            <a:normAutofit fontScale="70000" lnSpcReduction="20000"/>
          </a:bodyPr>
          <a:lstStyle/>
          <a:p>
            <a:r>
              <a:rPr lang="en-US" dirty="0" smtClean="0"/>
              <a:t>Change the default settings of all the equipments/ components of wireless network</a:t>
            </a:r>
          </a:p>
          <a:p>
            <a:r>
              <a:rPr lang="en-US" dirty="0" smtClean="0"/>
              <a:t>Enable WPA/WEP encryption</a:t>
            </a:r>
          </a:p>
          <a:p>
            <a:r>
              <a:rPr lang="en-US" dirty="0" smtClean="0"/>
              <a:t>Change the default SSID</a:t>
            </a:r>
          </a:p>
          <a:p>
            <a:r>
              <a:rPr lang="en-US" dirty="0" smtClean="0"/>
              <a:t>Enable MAC address filtering</a:t>
            </a:r>
          </a:p>
          <a:p>
            <a:r>
              <a:rPr lang="en-US" dirty="0" smtClean="0"/>
              <a:t>Disable remote login</a:t>
            </a:r>
          </a:p>
          <a:p>
            <a:r>
              <a:rPr lang="en-US" dirty="0" smtClean="0"/>
              <a:t>Disable SSID broadcast</a:t>
            </a:r>
          </a:p>
          <a:p>
            <a:r>
              <a:rPr lang="en-US" dirty="0" smtClean="0"/>
              <a:t>Disable the features that are not used in AP</a:t>
            </a:r>
          </a:p>
          <a:p>
            <a:r>
              <a:rPr lang="en-US" dirty="0" smtClean="0"/>
              <a:t>Avoid providing the n/w a name which can be easily identified</a:t>
            </a:r>
          </a:p>
          <a:p>
            <a:r>
              <a:rPr lang="en-US" dirty="0" smtClean="0"/>
              <a:t>Connect only to secured wireless n/w</a:t>
            </a:r>
          </a:p>
          <a:p>
            <a:r>
              <a:rPr lang="en-US" dirty="0" smtClean="0"/>
              <a:t>Upgrade router’s firmware periodically</a:t>
            </a:r>
          </a:p>
          <a:p>
            <a:r>
              <a:rPr lang="en-US" dirty="0" smtClean="0"/>
              <a:t>Assign static IP address to devices</a:t>
            </a:r>
          </a:p>
          <a:p>
            <a:r>
              <a:rPr lang="en-US" dirty="0" smtClean="0"/>
              <a:t>Enable firewalls on each computer &amp; the router</a:t>
            </a:r>
          </a:p>
          <a:p>
            <a:r>
              <a:rPr lang="en-US" dirty="0" smtClean="0"/>
              <a:t>Position the router or AP safely</a:t>
            </a:r>
          </a:p>
          <a:p>
            <a:r>
              <a:rPr lang="en-US" dirty="0" smtClean="0"/>
              <a:t>Turn off the n/w during extended periods when not in use</a:t>
            </a:r>
          </a:p>
          <a:p>
            <a:r>
              <a:rPr lang="en-US" dirty="0" smtClean="0"/>
              <a:t>Periodic and regular monitor wireless n/w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Purpose of proxy server:</a:t>
            </a:r>
          </a:p>
          <a:p>
            <a:pPr lvl="1"/>
            <a:r>
              <a:rPr lang="en-US" dirty="0" smtClean="0"/>
              <a:t>Keep the system behind the curtain</a:t>
            </a:r>
          </a:p>
          <a:p>
            <a:pPr lvl="1"/>
            <a:r>
              <a:rPr lang="en-US" dirty="0" smtClean="0"/>
              <a:t>Speed up access to resource </a:t>
            </a:r>
          </a:p>
          <a:p>
            <a:pPr lvl="1"/>
            <a:r>
              <a:rPr lang="en-US" dirty="0" smtClean="0"/>
              <a:t>Specialized proxy servers are used to filter unwanted content such as advertisement</a:t>
            </a:r>
          </a:p>
          <a:p>
            <a:pPr lvl="1"/>
            <a:r>
              <a:rPr lang="en-US" dirty="0" smtClean="0"/>
              <a:t>Proxy server can be used as IP address multiplexer to enable to connect no. of computers on the Internet</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An </a:t>
            </a:r>
            <a:r>
              <a:rPr lang="en-US" dirty="0" err="1" smtClean="0"/>
              <a:t>anonymizer</a:t>
            </a:r>
            <a:r>
              <a:rPr lang="en-US" dirty="0" smtClean="0"/>
              <a:t> or an anonymous proxy is a tool that attempts to make activity on the Internet untraceable</a:t>
            </a:r>
          </a:p>
          <a:p>
            <a:endParaRPr lang="en-US" dirty="0" smtClean="0"/>
          </a:p>
          <a:p>
            <a:r>
              <a:rPr lang="en-US" dirty="0" smtClean="0"/>
              <a:t>It accesses the Internet user’s behalf, protecting personal information by hiding the source computer’s identifying information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 </a:t>
            </a:r>
            <a:endParaRPr lang="en-US" dirty="0"/>
          </a:p>
        </p:txBody>
      </p:sp>
      <p:sp>
        <p:nvSpPr>
          <p:cNvPr id="3" name="Content Placeholder 2"/>
          <p:cNvSpPr>
            <a:spLocks noGrp="1"/>
          </p:cNvSpPr>
          <p:nvPr>
            <p:ph idx="1"/>
          </p:nvPr>
        </p:nvSpPr>
        <p:spPr/>
        <p:txBody>
          <a:bodyPr/>
          <a:lstStyle/>
          <a:p>
            <a:r>
              <a:rPr lang="en-US" dirty="0" smtClean="0"/>
              <a:t>Introduced in 1996</a:t>
            </a:r>
          </a:p>
          <a:p>
            <a:r>
              <a:rPr lang="en-US" dirty="0" smtClean="0"/>
              <a:t>Fake E-Mail using other reputed companies or individual’s identity</a:t>
            </a:r>
          </a:p>
          <a:p>
            <a:endParaRPr lang="en-US" dirty="0" smtClean="0"/>
          </a:p>
          <a:p>
            <a:r>
              <a:rPr lang="en-US" dirty="0" smtClean="0"/>
              <a:t>People associate phishing with E-Mail message that spoof or mimic banks, credit card companies or other business such as Amazon and eBay</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Phishing works?</a:t>
            </a:r>
            <a:endParaRPr lang="en-US" dirty="0"/>
          </a:p>
        </p:txBody>
      </p:sp>
      <p:sp>
        <p:nvSpPr>
          <p:cNvPr id="3" name="Content Placeholder 2"/>
          <p:cNvSpPr>
            <a:spLocks noGrp="1"/>
          </p:cNvSpPr>
          <p:nvPr>
            <p:ph idx="1"/>
          </p:nvPr>
        </p:nvSpPr>
        <p:spPr>
          <a:xfrm>
            <a:off x="457200" y="1524000"/>
            <a:ext cx="8229600" cy="5029199"/>
          </a:xfrm>
        </p:spPr>
        <p:txBody>
          <a:bodyPr>
            <a:normAutofit fontScale="85000" lnSpcReduction="20000"/>
          </a:bodyPr>
          <a:lstStyle/>
          <a:p>
            <a:pPr>
              <a:buNone/>
            </a:pPr>
            <a:r>
              <a:rPr lang="en-US" dirty="0" err="1" smtClean="0"/>
              <a:t>Phishers</a:t>
            </a:r>
            <a:r>
              <a:rPr lang="en-US" dirty="0" smtClean="0"/>
              <a:t> works as follows</a:t>
            </a:r>
          </a:p>
          <a:p>
            <a:endParaRPr lang="en-US" sz="2800" dirty="0" smtClean="0"/>
          </a:p>
          <a:p>
            <a:r>
              <a:rPr lang="en-US" sz="2800" dirty="0" smtClean="0"/>
              <a:t>Planning: decide the target &amp; determine how to get E-Mail address</a:t>
            </a:r>
          </a:p>
          <a:p>
            <a:pPr>
              <a:buNone/>
            </a:pPr>
            <a:r>
              <a:rPr lang="en-US" sz="2800" dirty="0" smtClean="0"/>
              <a:t> </a:t>
            </a:r>
          </a:p>
          <a:p>
            <a:r>
              <a:rPr lang="en-US" sz="2800" dirty="0" smtClean="0"/>
              <a:t>Setup: create methods for delivering the message &amp; to collect the data about the target</a:t>
            </a:r>
          </a:p>
          <a:p>
            <a:endParaRPr lang="en-US" sz="2800" dirty="0" smtClean="0"/>
          </a:p>
          <a:p>
            <a:r>
              <a:rPr lang="en-US" sz="2800" dirty="0" smtClean="0"/>
              <a:t>Attack: sends a phony message that appears to be from a reputable source</a:t>
            </a:r>
          </a:p>
          <a:p>
            <a:endParaRPr lang="en-US" sz="2800" dirty="0" smtClean="0"/>
          </a:p>
          <a:p>
            <a:r>
              <a:rPr lang="en-US" sz="2800" dirty="0" smtClean="0"/>
              <a:t>Collection: record the information of victims entering into web pages or pop-up window</a:t>
            </a:r>
          </a:p>
          <a:p>
            <a:endParaRPr lang="en-US" sz="2800" dirty="0" smtClean="0"/>
          </a:p>
          <a:p>
            <a:r>
              <a:rPr lang="en-US" sz="2800" dirty="0" smtClean="0"/>
              <a:t>Identify theft and fraud: use information that they have gathered to make illegal purchases and commit fraud</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1109</TotalTime>
  <Words>3228</Words>
  <Application>Microsoft Office PowerPoint</Application>
  <PresentationFormat>On-screen Show (4:3)</PresentationFormat>
  <Paragraphs>402</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Foundry</vt:lpstr>
      <vt:lpstr>Book: Cyber Security      Understanding Cyber Crimes, Computer         Forensics  and Legal Perspective - By Nina Godbole, Sunit Belapure  </vt:lpstr>
      <vt:lpstr>Content </vt:lpstr>
      <vt:lpstr>Introduction</vt:lpstr>
      <vt:lpstr>Cont…</vt:lpstr>
      <vt:lpstr>Proxy Server and Anonymizer</vt:lpstr>
      <vt:lpstr>Cont…</vt:lpstr>
      <vt:lpstr>Cont…</vt:lpstr>
      <vt:lpstr>Phishing </vt:lpstr>
      <vt:lpstr>How Phishing works?</vt:lpstr>
      <vt:lpstr>Virus and Worms</vt:lpstr>
      <vt:lpstr>Cont…</vt:lpstr>
      <vt:lpstr>How virus spread  </vt:lpstr>
      <vt:lpstr>Cont…</vt:lpstr>
      <vt:lpstr>Cont…</vt:lpstr>
      <vt:lpstr>Cont…</vt:lpstr>
      <vt:lpstr>Difference between virus and worm</vt:lpstr>
      <vt:lpstr>Types of Viruses</vt:lpstr>
      <vt:lpstr>Cont…</vt:lpstr>
      <vt:lpstr>Cont…</vt:lpstr>
      <vt:lpstr>Cont…</vt:lpstr>
      <vt:lpstr>Trojan Horses </vt:lpstr>
      <vt:lpstr>Cont..</vt:lpstr>
      <vt:lpstr>Backdoor </vt:lpstr>
      <vt:lpstr>What a backdoor does?</vt:lpstr>
      <vt:lpstr>Examples of Backdoor Trojans</vt:lpstr>
      <vt:lpstr>How to protect from Trojan Horses and Backdoors</vt:lpstr>
      <vt:lpstr>Steganography</vt:lpstr>
      <vt:lpstr>Dos and DDoS Attack</vt:lpstr>
      <vt:lpstr>DoS Attack</vt:lpstr>
      <vt:lpstr>Symptoms of DoS attack</vt:lpstr>
      <vt:lpstr>What DoS attack does?</vt:lpstr>
      <vt:lpstr>Classification of DoS attacks</vt:lpstr>
      <vt:lpstr>Types or levels of DoS attacks</vt:lpstr>
      <vt:lpstr>Cont…</vt:lpstr>
      <vt:lpstr>Cont…</vt:lpstr>
      <vt:lpstr>Cont…</vt:lpstr>
      <vt:lpstr>Cont…</vt:lpstr>
      <vt:lpstr>Tools used to launch DoS attack</vt:lpstr>
      <vt:lpstr>Blended threat</vt:lpstr>
      <vt:lpstr>Permanent DoS attack</vt:lpstr>
      <vt:lpstr>DDoS Attack</vt:lpstr>
      <vt:lpstr>How to protect from DoS/DDoS Attack</vt:lpstr>
      <vt:lpstr>SQL Injection</vt:lpstr>
      <vt:lpstr>Steps for SQL Injection </vt:lpstr>
      <vt:lpstr>Cont…</vt:lpstr>
      <vt:lpstr>Blind SQL Injection</vt:lpstr>
      <vt:lpstr>How to prevent SQL Injection Attack</vt:lpstr>
      <vt:lpstr>Cont…</vt:lpstr>
      <vt:lpstr>Buffer Overflow</vt:lpstr>
      <vt:lpstr>Types of Buffer Overflow</vt:lpstr>
      <vt:lpstr>Cont…</vt:lpstr>
      <vt:lpstr>Cont…</vt:lpstr>
      <vt:lpstr>Cont…</vt:lpstr>
      <vt:lpstr>How to minimize Buffer Overflow</vt:lpstr>
      <vt:lpstr>Attacks on wireless network</vt:lpstr>
      <vt:lpstr>How to secure the wireless n/w</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Cyber Security      Understanding Cyber Crimes, Computer         Forensics  and Legal Perspective - By Nina Godbole, Sunit Belapure  </dc:title>
  <dc:creator>Ripal Patel</dc:creator>
  <cp:lastModifiedBy>Admin</cp:lastModifiedBy>
  <cp:revision>33</cp:revision>
  <dcterms:created xsi:type="dcterms:W3CDTF">2006-08-16T00:00:00Z</dcterms:created>
  <dcterms:modified xsi:type="dcterms:W3CDTF">2015-03-29T17:39:58Z</dcterms:modified>
  <cp:category>Cyber Security</cp:category>
</cp:coreProperties>
</file>