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5BD21-378D-411B-86E6-DFBB9DE99552}">
          <p14:sldIdLst>
            <p14:sldId id="256"/>
            <p14:sldId id="261"/>
            <p14:sldId id="257"/>
            <p14:sldId id="259"/>
            <p14:sldId id="260"/>
          </p14:sldIdLst>
        </p14:section>
        <p14:section name="Untitled Section" id="{9E6BB4DC-89DC-4A31-9E48-E16AB73FD84B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3FB"/>
    <a:srgbClr val="F5F5F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69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74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2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7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39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1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2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2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0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99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C676F-5C3D-4DEA-AF0C-1F960B9DDE2B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C5A5-093F-48E6-8DAE-3A3DFF1C06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11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02321-311E-AEA0-8628-331A49F0D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Credit Default Prediction: Project Overview &amp;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94C42-D2FC-56DF-A780-AF84DA155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4470906" cy="1208141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l"/>
            <a:r>
              <a:rPr lang="en-US" sz="1800" b="1" dirty="0"/>
              <a:t>Name</a:t>
            </a:r>
            <a:r>
              <a:rPr lang="en-US" sz="1800" dirty="0"/>
              <a:t>: Aakash Sachin Nikam</a:t>
            </a:r>
            <a:br>
              <a:rPr lang="en-US" sz="1800" dirty="0"/>
            </a:br>
            <a:r>
              <a:rPr lang="en-US" sz="1800" b="1" dirty="0"/>
              <a:t>Student No.</a:t>
            </a:r>
            <a:r>
              <a:rPr lang="en-US" sz="1800" dirty="0"/>
              <a:t>: 20054691</a:t>
            </a:r>
            <a:br>
              <a:rPr lang="en-US" sz="1800" dirty="0"/>
            </a:br>
            <a:r>
              <a:rPr lang="en-US" sz="1800" b="1" dirty="0"/>
              <a:t>Professor</a:t>
            </a:r>
            <a:r>
              <a:rPr lang="en-US" sz="1800" dirty="0"/>
              <a:t>: Alexander Victor</a:t>
            </a:r>
          </a:p>
          <a:p>
            <a:pPr algn="l"/>
            <a:r>
              <a:rPr lang="en-US" altLang="en-US" sz="1800" dirty="0"/>
              <a:t>B9DA108 Programming for Data Analysis CA - 2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41887291-9E9A-86AB-A9F7-ADB812BF2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7" r="22149" b="685"/>
          <a:stretch/>
        </p:blipFill>
        <p:spPr>
          <a:xfrm>
            <a:off x="5414356" y="818266"/>
            <a:ext cx="6408836" cy="5070216"/>
          </a:xfrm>
          <a:prstGeom prst="rect">
            <a:avLst/>
          </a:prstGeom>
        </p:spPr>
      </p:pic>
      <p:pic>
        <p:nvPicPr>
          <p:cNvPr id="6" name="Picture 5" descr="A logo with blue text&#10;&#10;AI-generated content may be incorrect.">
            <a:extLst>
              <a:ext uri="{FF2B5EF4-FFF2-40B4-BE49-F238E27FC236}">
                <a16:creationId xmlns:a16="http://schemas.microsoft.com/office/drawing/2014/main" id="{321EDBC2-9AA0-37FA-FB26-25C87F7B2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" y="60880"/>
            <a:ext cx="951271" cy="9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67010-FA08-78E0-982E-619B63B1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 &amp; Exploratory Analysis</a:t>
            </a:r>
          </a:p>
        </p:txBody>
      </p:sp>
      <p:pic>
        <p:nvPicPr>
          <p:cNvPr id="9" name="Content Placeholder 8" descr="A close-up of a data sheet&#10;&#10;AI-generated content may be incorrect.">
            <a:extLst>
              <a:ext uri="{FF2B5EF4-FFF2-40B4-BE49-F238E27FC236}">
                <a16:creationId xmlns:a16="http://schemas.microsoft.com/office/drawing/2014/main" id="{7C814DA3-FFBB-7923-7729-3F8449020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164777"/>
            <a:ext cx="6780700" cy="4526117"/>
          </a:xfrm>
          <a:prstGeom prst="rect">
            <a:avLst/>
          </a:prstGeom>
        </p:spPr>
      </p:pic>
      <p:pic>
        <p:nvPicPr>
          <p:cNvPr id="3" name="Picture 2" descr="A logo with blue text&#10;&#10;AI-generated content may be incorrect.">
            <a:extLst>
              <a:ext uri="{FF2B5EF4-FFF2-40B4-BE49-F238E27FC236}">
                <a16:creationId xmlns:a16="http://schemas.microsoft.com/office/drawing/2014/main" id="{372D98EB-CF11-49DD-195A-238D24855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46" y="60880"/>
            <a:ext cx="951271" cy="9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7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69447-415F-08A3-9B61-3B12862F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Data Preprocessing &amp; Exploratory Analysis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007BB5-64CC-9EFC-4E82-D7F32D8D2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2656" y="2701427"/>
            <a:ext cx="4483324" cy="26999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Preprocessing Steps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kumimoji="0" lang="en-US" altLang="en-US" sz="1900" b="1" i="0" u="none" strike="noStrike" cap="none" normalizeH="0" baseline="0" dirty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Fixed header and renamed default payment next month to default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Dropped non-predictive ID column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Verified: no missing data, all numeric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Handled class imbalance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</a:rPr>
              <a:t>class_weight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='balanced’</a:t>
            </a: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lang="en-US" altLang="en-US" sz="1900" dirty="0"/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fontAlgn="base">
              <a:spcBef>
                <a:spcPct val="0"/>
              </a:spcBef>
              <a:spcAft>
                <a:spcPts val="600"/>
              </a:spcAft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C9EDF-79F6-F807-FF65-30B62AD10CE1}"/>
              </a:ext>
            </a:extLst>
          </p:cNvPr>
          <p:cNvSpPr txBox="1"/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EDA Insights</a:t>
            </a:r>
          </a:p>
          <a:p>
            <a:pPr mar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Histograms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Most clients aged 25–40; credit limits &lt; 200,000</a:t>
            </a:r>
          </a:p>
          <a:p>
            <a:pPr marL="28575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Boxplots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Revealed high outliers in billing &amp; payment</a:t>
            </a:r>
          </a:p>
          <a:p>
            <a:pPr marL="28575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</a:rPr>
              <a:t>Countplots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Slightly more defaults in males, singles, university grads</a:t>
            </a:r>
          </a:p>
          <a:p>
            <a:pPr marL="28575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Heatmap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Strong correlation between PAY_0–PAY_6 and default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4F0418-4C11-F9E6-0492-CB279B885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logo with blue text&#10;&#10;AI-generated content may be incorrect.">
            <a:extLst>
              <a:ext uri="{FF2B5EF4-FFF2-40B4-BE49-F238E27FC236}">
                <a16:creationId xmlns:a16="http://schemas.microsoft.com/office/drawing/2014/main" id="{B57A5041-8125-EDEE-4CA6-1F444D3CD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3" y="43903"/>
            <a:ext cx="596177" cy="5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1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7513-F6B6-FB2D-532E-8EEE2754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96"/>
            <a:ext cx="10515600" cy="844550"/>
          </a:xfrm>
        </p:spPr>
        <p:txBody>
          <a:bodyPr>
            <a:normAutofit/>
          </a:bodyPr>
          <a:lstStyle/>
          <a:p>
            <a:r>
              <a:rPr lang="en-IN" sz="40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Modeling</a:t>
            </a:r>
            <a:r>
              <a:rPr lang="en-IN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 Approach &amp; Evaluation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8617-A86E-FA78-AA53-79EBFD2A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899" y="1690687"/>
            <a:ext cx="5181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/>
              <a:t>Models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 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Plain &amp; weighted (</a:t>
            </a:r>
            <a:r>
              <a:rPr kumimoji="0" lang="en-US" altLang="en-US" sz="6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class_weight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='balanced’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Classifier</a:t>
            </a:r>
            <a:endParaRPr kumimoji="0" lang="en-US" altLang="en-US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6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</a:t>
            </a: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of data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tested on </a:t>
            </a:r>
            <a:r>
              <a:rPr kumimoji="0" lang="en-US" altLang="en-US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20%</a:t>
            </a:r>
            <a:b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using </a:t>
            </a:r>
            <a:r>
              <a:rPr kumimoji="0" lang="en-US" altLang="en-US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endParaRPr kumimoji="0" lang="en-US" altLang="en-US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A071A-4C7A-5C04-FC96-2AF61F05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90687"/>
            <a:ext cx="5181600" cy="50667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/>
              <a:t>Evaluation Metrics Table</a:t>
            </a:r>
          </a:p>
          <a:p>
            <a:pPr marL="0" indent="0">
              <a:buNone/>
            </a:pPr>
            <a:endParaRPr lang="en-IN" sz="70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Logistic Regression failed to predict defaulters due to class imbalance.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Weighted Logistic Regression improved recall but lost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Decision Tree balanced performance and interpretability.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Random Forest had the </a:t>
            </a:r>
            <a:r>
              <a:rPr lang="en-US" sz="5600" b="1" dirty="0"/>
              <a:t>best overall performance</a:t>
            </a:r>
            <a:r>
              <a:rPr lang="en-US" sz="5600" dirty="0"/>
              <a:t>, especially in </a:t>
            </a:r>
            <a:r>
              <a:rPr lang="en-US" sz="5600" b="1" dirty="0"/>
              <a:t>precision</a:t>
            </a:r>
            <a:r>
              <a:rPr lang="en-US" sz="56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34984A-4184-BDD3-DD16-80ED44A0E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0D30360-7749-6FC4-27BD-7A1770983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11951"/>
              </p:ext>
            </p:extLst>
          </p:nvPr>
        </p:nvGraphicFramePr>
        <p:xfrm>
          <a:off x="6172200" y="2180573"/>
          <a:ext cx="5181600" cy="27203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26464">
                  <a:extLst>
                    <a:ext uri="{9D8B030D-6E8A-4147-A177-3AD203B41FA5}">
                      <a16:colId xmlns:a16="http://schemas.microsoft.com/office/drawing/2014/main" val="2449764779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376592822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47360280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126051380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461250885"/>
                    </a:ext>
                  </a:extLst>
                </a:gridCol>
              </a:tblGrid>
              <a:tr h="2210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Model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Accuracy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Precision (Default=1)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FFFFFF"/>
                          </a:solidFill>
                          <a:effectLst/>
                        </a:rPr>
                        <a:t>Recall (Default=1)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F1-Score</a:t>
                      </a:r>
                      <a:endParaRPr lang="en-IN" sz="16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332882"/>
                  </a:ext>
                </a:extLst>
              </a:tr>
              <a:tr h="2441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Logistic Regression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7333712"/>
                  </a:ext>
                </a:extLst>
              </a:tr>
              <a:tr h="2441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Weighted Logistic Regression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~35%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Moderate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6488377"/>
                  </a:ext>
                </a:extLst>
              </a:tr>
              <a:tr h="2441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Decision Tree Classifier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~38%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~39%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246085"/>
                  </a:ext>
                </a:extLst>
              </a:tr>
              <a:tr h="2441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Random Forest Classifier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81.50%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34%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45%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61567033"/>
                  </a:ext>
                </a:extLst>
              </a:tr>
            </a:tbl>
          </a:graphicData>
        </a:graphic>
      </p:graphicFrame>
      <p:pic>
        <p:nvPicPr>
          <p:cNvPr id="29" name="Picture 28" descr="A grid of squares with red and blue squares&#10;&#10;AI-generated content may be incorrect.">
            <a:extLst>
              <a:ext uri="{FF2B5EF4-FFF2-40B4-BE49-F238E27FC236}">
                <a16:creationId xmlns:a16="http://schemas.microsoft.com/office/drawing/2014/main" id="{AC4662AD-685A-8218-2C42-F4FC5B06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21920"/>
            <a:ext cx="4855464" cy="2935493"/>
          </a:xfrm>
          <a:prstGeom prst="rect">
            <a:avLst/>
          </a:prstGeom>
        </p:spPr>
      </p:pic>
      <p:pic>
        <p:nvPicPr>
          <p:cNvPr id="6" name="Picture 5" descr="A logo with blue text&#10;&#10;AI-generated content may be incorrect.">
            <a:extLst>
              <a:ext uri="{FF2B5EF4-FFF2-40B4-BE49-F238E27FC236}">
                <a16:creationId xmlns:a16="http://schemas.microsoft.com/office/drawing/2014/main" id="{96DC9704-BABF-8C49-3698-54D96B793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" y="72912"/>
            <a:ext cx="547145" cy="5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1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3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C40-04A5-0345-2354-BEDD1ECA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6308834" cy="12256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kern="1200" dirty="0">
                <a:latin typeface="Segoe UI Bold" panose="020B0802040204020203" pitchFamily="34" charset="0"/>
                <a:cs typeface="Segoe UI Bold" panose="020B0802040204020203" pitchFamily="34" charset="0"/>
              </a:rPr>
              <a:t>Results &amp;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F45B-357F-9E17-D8F9-08BD05D9B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Insights</a:t>
            </a:r>
          </a:p>
          <a:p>
            <a:pPr marL="0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22% of clients defaulted → Imbalanced target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clients were aged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25–40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limits &lt; 200,000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Slightly higher default among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males, singles, and university grads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Strongest correlations with default: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PAY_0–PAY_6 (repayment history)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graph of a graph&#10;&#10;AI-generated content may be incorrect.">
            <a:extLst>
              <a:ext uri="{FF2B5EF4-FFF2-40B4-BE49-F238E27FC236}">
                <a16:creationId xmlns:a16="http://schemas.microsoft.com/office/drawing/2014/main" id="{AEB70DCD-5877-38F5-8ADB-A7AB3B98F2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167"/>
            <a:ext cx="5666547" cy="3385760"/>
          </a:xfrm>
          <a:prstGeom prst="rect">
            <a:avLst/>
          </a:prstGeom>
        </p:spPr>
      </p:pic>
      <p:pic>
        <p:nvPicPr>
          <p:cNvPr id="4" name="Picture 3" descr="A logo with blue text&#10;&#10;AI-generated content may be incorrect.">
            <a:extLst>
              <a:ext uri="{FF2B5EF4-FFF2-40B4-BE49-F238E27FC236}">
                <a16:creationId xmlns:a16="http://schemas.microsoft.com/office/drawing/2014/main" id="{9B67E206-61E1-909C-91CB-1F684C659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4" y="79470"/>
            <a:ext cx="823375" cy="82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0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574D5-7FA9-41B9-8F81-84D287A8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Discussion, Limitations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B684-47CB-3A58-4714-1C1262269DF5}"/>
              </a:ext>
            </a:extLst>
          </p:cNvPr>
          <p:cNvSpPr txBox="1"/>
          <p:nvPr/>
        </p:nvSpPr>
        <p:spPr>
          <a:xfrm>
            <a:off x="633597" y="2967021"/>
            <a:ext cx="3545647" cy="2566875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fontScale="92500"/>
          </a:bodyPr>
          <a:lstStyle/>
          <a:p>
            <a:pPr>
              <a:buNone/>
            </a:pPr>
            <a:r>
              <a:rPr lang="en-US" sz="2000" b="1" dirty="0"/>
              <a:t>Discussion / Key Takeaways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Recent repayment behavior (PAY_0)</a:t>
            </a:r>
            <a:r>
              <a:rPr lang="en-US" sz="1600" dirty="0"/>
              <a:t> is the most powerful indicator of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Credit limit</a:t>
            </a:r>
            <a:r>
              <a:rPr lang="en-US" sz="1600" dirty="0"/>
              <a:t> and trends in </a:t>
            </a:r>
            <a:r>
              <a:rPr lang="en-US" sz="1600" b="1" dirty="0"/>
              <a:t>bill/payment amounts</a:t>
            </a:r>
            <a:r>
              <a:rPr lang="en-US" sz="1600" dirty="0"/>
              <a:t> were strong predictors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Demographics</a:t>
            </a:r>
            <a:r>
              <a:rPr lang="en-US" sz="1600" dirty="0"/>
              <a:t> (AGE, SEX, MARRIAGE) were </a:t>
            </a:r>
            <a:r>
              <a:rPr lang="en-US" sz="1600" b="1" dirty="0"/>
              <a:t>less predictive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 had the </a:t>
            </a:r>
            <a:r>
              <a:rPr lang="en-US" sz="1600" b="1" dirty="0"/>
              <a:t>best overall model performance.</a:t>
            </a:r>
            <a:endParaRPr lang="en-US" b="1" dirty="0"/>
          </a:p>
          <a:p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B43471-55D8-B11C-305D-FF33CDF3F95A}"/>
              </a:ext>
            </a:extLst>
          </p:cNvPr>
          <p:cNvSpPr txBox="1"/>
          <p:nvPr/>
        </p:nvSpPr>
        <p:spPr>
          <a:xfrm>
            <a:off x="4517185" y="2915771"/>
            <a:ext cx="32648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Limitations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Recall for defaulters (34%)</a:t>
            </a:r>
            <a:r>
              <a:rPr lang="en-US" sz="1600" dirty="0"/>
              <a:t> is modest — some defaulters go undetected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Dataset is </a:t>
            </a:r>
            <a:r>
              <a:rPr lang="en-US" sz="1600" b="1" dirty="0"/>
              <a:t>static</a:t>
            </a:r>
            <a:r>
              <a:rPr lang="en-US" sz="1600" dirty="0"/>
              <a:t> — lacks </a:t>
            </a:r>
            <a:r>
              <a:rPr lang="en-US" sz="1600" b="1" dirty="0"/>
              <a:t>external factors</a:t>
            </a:r>
            <a:r>
              <a:rPr lang="en-US" sz="1600" dirty="0"/>
              <a:t> (e.g. employment, inflation)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Imbalanced classes posed challenges in model sensitivity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3CBFD-5CC6-F6D4-C6D4-4411CAB4D205}"/>
              </a:ext>
            </a:extLst>
          </p:cNvPr>
          <p:cNvSpPr txBox="1"/>
          <p:nvPr/>
        </p:nvSpPr>
        <p:spPr>
          <a:xfrm>
            <a:off x="8119970" y="2963977"/>
            <a:ext cx="32648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000" b="1" dirty="0"/>
              <a:t>Conclusion &amp; Future Work</a:t>
            </a:r>
          </a:p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Random Forest offers reliable, real-world applicable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Future improvements</a:t>
            </a:r>
            <a:r>
              <a:rPr lang="en-IN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Add </a:t>
            </a:r>
            <a:r>
              <a:rPr lang="en-IN" sz="1600" dirty="0" err="1"/>
              <a:t>behavioral</a:t>
            </a:r>
            <a:r>
              <a:rPr lang="en-IN" sz="1600" dirty="0"/>
              <a:t>/economic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Use ensemble models like </a:t>
            </a:r>
            <a:r>
              <a:rPr lang="en-IN" sz="1600" b="1" dirty="0" err="1"/>
              <a:t>XGBoost</a:t>
            </a:r>
            <a:r>
              <a:rPr lang="en-IN" sz="1600" b="1" dirty="0"/>
              <a:t> or </a:t>
            </a:r>
            <a:r>
              <a:rPr lang="en-IN" sz="1600" b="1" dirty="0" err="1"/>
              <a:t>LightGBM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Apply </a:t>
            </a:r>
            <a:r>
              <a:rPr lang="en-IN" sz="1600" b="1" dirty="0"/>
              <a:t>hyperparameter tuning</a:t>
            </a:r>
            <a:r>
              <a:rPr lang="en-IN" sz="1600" dirty="0"/>
              <a:t> for optimal results</a:t>
            </a:r>
          </a:p>
        </p:txBody>
      </p:sp>
      <p:pic>
        <p:nvPicPr>
          <p:cNvPr id="4" name="Picture 3" descr="A logo with blue text&#10;&#10;AI-generated content may be incorrect.">
            <a:extLst>
              <a:ext uri="{FF2B5EF4-FFF2-40B4-BE49-F238E27FC236}">
                <a16:creationId xmlns:a16="http://schemas.microsoft.com/office/drawing/2014/main" id="{5F43D942-55C0-EAAB-17A9-76C649FD3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1" y="34761"/>
            <a:ext cx="809785" cy="8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1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E51EE-81E9-88B4-7C05-927CA189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logo with blue text&#10;&#10;AI-generated content may be incorrect.">
            <a:extLst>
              <a:ext uri="{FF2B5EF4-FFF2-40B4-BE49-F238E27FC236}">
                <a16:creationId xmlns:a16="http://schemas.microsoft.com/office/drawing/2014/main" id="{32565E68-8107-E9E7-F11E-FC24C952B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7" y="97904"/>
            <a:ext cx="951271" cy="9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1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445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 Narrow</vt:lpstr>
      <vt:lpstr>Arial</vt:lpstr>
      <vt:lpstr>Arial Unicode MS</vt:lpstr>
      <vt:lpstr>Calibri</vt:lpstr>
      <vt:lpstr>Calibri Light</vt:lpstr>
      <vt:lpstr>Segoe UI Bold</vt:lpstr>
      <vt:lpstr>Office 2013 - 2022 Theme</vt:lpstr>
      <vt:lpstr>Credit Default Prediction: Project Overview &amp; Dataset</vt:lpstr>
      <vt:lpstr>Data Preprocessing &amp; Exploratory Analysis</vt:lpstr>
      <vt:lpstr>Data Preprocessing &amp; Exploratory Analysis</vt:lpstr>
      <vt:lpstr>Modeling Approach &amp; Evaluation Strategy</vt:lpstr>
      <vt:lpstr>Results &amp; Key Insights</vt:lpstr>
      <vt:lpstr>Discussion, Limitations &amp; 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Krishnali Santosh Lahane</dc:creator>
  <cp:lastModifiedBy>Akash Sachin Nikam</cp:lastModifiedBy>
  <cp:revision>5</cp:revision>
  <dcterms:created xsi:type="dcterms:W3CDTF">2025-04-09T13:04:39Z</dcterms:created>
  <dcterms:modified xsi:type="dcterms:W3CDTF">2025-04-09T20:04:56Z</dcterms:modified>
</cp:coreProperties>
</file>