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0" r:id="rId18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7E3F154E-48EC-A08C-29CE-EAE58C3F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1133F119-B06A-D7EC-3A58-8EF9ECEC1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CE50676F-0E90-0866-167F-56ECB8CF8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8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>
          <a:extLst>
            <a:ext uri="{FF2B5EF4-FFF2-40B4-BE49-F238E27FC236}">
              <a16:creationId xmlns:a16="http://schemas.microsoft.com/office/drawing/2014/main" id="{FB27328E-CC17-764A-42CE-58B698928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>
            <a:extLst>
              <a:ext uri="{FF2B5EF4-FFF2-40B4-BE49-F238E27FC236}">
                <a16:creationId xmlns:a16="http://schemas.microsoft.com/office/drawing/2014/main" id="{07F7CE34-4774-DE3F-3981-03C8C0E63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>
            <a:extLst>
              <a:ext uri="{FF2B5EF4-FFF2-40B4-BE49-F238E27FC236}">
                <a16:creationId xmlns:a16="http://schemas.microsoft.com/office/drawing/2014/main" id="{E8E23D68-C328-5C45-8040-16E46AF17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38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1488113"/>
            <a:ext cx="4017818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London Bike Share Analytics: Data Warehouse and Database Comparison</a:t>
            </a: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2984054"/>
            <a:ext cx="3574473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Designing a Data Storage Solution for Urban Mobility</a:t>
            </a:r>
          </a:p>
          <a:p>
            <a:endParaRPr lang="en-US" sz="1600" dirty="0"/>
          </a:p>
          <a:p>
            <a:r>
              <a:rPr lang="en-US" sz="1100" dirty="0"/>
              <a:t>Presented By : Himanshu Dubey (20027763), Aakash Nikam (20054691)</a:t>
            </a:r>
          </a:p>
          <a:p>
            <a:r>
              <a:rPr lang="en-US" sz="1100" b="1" dirty="0"/>
              <a:t>Lecturer</a:t>
            </a:r>
            <a:r>
              <a:rPr lang="en-US" sz="1100" dirty="0"/>
              <a:t>: Dr. Luciana Nascimento</a:t>
            </a:r>
          </a:p>
          <a:p>
            <a:endParaRPr lang="en-US" sz="11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SSRS Reports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430D0-1C2A-30C3-DECC-CF59CFBAF438}"/>
              </a:ext>
            </a:extLst>
          </p:cNvPr>
          <p:cNvSpPr txBox="1"/>
          <p:nvPr/>
        </p:nvSpPr>
        <p:spPr>
          <a:xfrm>
            <a:off x="540327" y="1126932"/>
            <a:ext cx="75160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Four Reports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Average Journey Duration by Bike Type</a:t>
            </a:r>
            <a:r>
              <a:rPr lang="en-US" dirty="0"/>
              <a:t>: Highlights longer durations for CLASSIC bikes.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Journey Counts by Bike Type</a:t>
            </a:r>
            <a:r>
              <a:rPr lang="en-US" dirty="0"/>
              <a:t>: Shows higher demand for CLASSIC bikes.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Top 10 Start and End Stations</a:t>
            </a:r>
            <a:r>
              <a:rPr lang="en-US" dirty="0"/>
              <a:t>: Identifies high-traffic stations (e.g., Albert Embankment).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Weekend vs. Weekday Usage</a:t>
            </a:r>
            <a:r>
              <a:rPr lang="en-US" dirty="0"/>
              <a:t>: Indicates low weekend usage.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Purpose</a:t>
            </a:r>
            <a:r>
              <a:rPr lang="en-US" dirty="0"/>
              <a:t>: Provide structured insights for operational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23"/>
          <p:cNvSpPr txBox="1"/>
          <p:nvPr/>
        </p:nvSpPr>
        <p:spPr>
          <a:xfrm>
            <a:off x="748145" y="411475"/>
            <a:ext cx="5881393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Tableau Visualizations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9A16E-952E-FFE6-7650-6AD5175C6EFF}"/>
              </a:ext>
            </a:extLst>
          </p:cNvPr>
          <p:cNvSpPr txBox="1"/>
          <p:nvPr/>
        </p:nvSpPr>
        <p:spPr>
          <a:xfrm>
            <a:off x="748145" y="1234654"/>
            <a:ext cx="675409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Four Visualizations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Average Journey Duration by Bike Type</a:t>
            </a:r>
            <a:r>
              <a:rPr lang="en-US" dirty="0"/>
              <a:t>: Pie chart showing 62.98% for CLASSIC, 12.02% for PBSC_EBIKE.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Journey Counts by Bike Type</a:t>
            </a:r>
            <a:r>
              <a:rPr lang="en-US" dirty="0"/>
              <a:t>: Pie chart with 9 CLASSIC, 1 PBSC_EBIKE journeys.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Top 10 Start and End Stations</a:t>
            </a:r>
            <a:r>
              <a:rPr lang="en-US" dirty="0"/>
              <a:t>: Pie chart highlighting key stations.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Weekend vs. Weekday Usage</a:t>
            </a:r>
            <a:r>
              <a:rPr lang="en-US" dirty="0"/>
              <a:t>: Radar chart showing 10 weekday, 0 weekend journeys.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Dashboard</a:t>
            </a:r>
            <a:r>
              <a:rPr lang="en-US" dirty="0"/>
              <a:t>: Integrates all visualizations for interactive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Graph Database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0297-AC9F-9D19-78D5-20B4741F0C3D}"/>
              </a:ext>
            </a:extLst>
          </p:cNvPr>
          <p:cNvSpPr txBox="1"/>
          <p:nvPr/>
        </p:nvSpPr>
        <p:spPr>
          <a:xfrm>
            <a:off x="717400" y="1342376"/>
            <a:ext cx="74914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Tool</a:t>
            </a:r>
            <a:r>
              <a:rPr lang="en-US" dirty="0"/>
              <a:t>: Neo4j.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Model</a:t>
            </a:r>
            <a:r>
              <a:rPr lang="en-US" dirty="0"/>
              <a:t>:</a:t>
            </a:r>
          </a:p>
          <a:p>
            <a:pPr rtl="0"/>
            <a:endParaRPr lang="en-US" dirty="0"/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Nodes</a:t>
            </a:r>
            <a:r>
              <a:rPr lang="en-US" dirty="0"/>
              <a:t>: Station (</a:t>
            </a:r>
            <a:r>
              <a:rPr lang="en-US" dirty="0" err="1"/>
              <a:t>StationID</a:t>
            </a:r>
            <a:r>
              <a:rPr lang="en-US" dirty="0"/>
              <a:t>, </a:t>
            </a:r>
            <a:r>
              <a:rPr lang="en-US" dirty="0" err="1"/>
              <a:t>StationName</a:t>
            </a:r>
            <a:r>
              <a:rPr lang="en-US" dirty="0"/>
              <a:t>, Location), Bike (</a:t>
            </a:r>
            <a:r>
              <a:rPr lang="en-US" dirty="0" err="1"/>
              <a:t>BikeID</a:t>
            </a:r>
            <a:r>
              <a:rPr lang="en-US" dirty="0"/>
              <a:t>, </a:t>
            </a:r>
            <a:r>
              <a:rPr lang="en-US" dirty="0" err="1"/>
              <a:t>BikeModel</a:t>
            </a:r>
            <a:r>
              <a:rPr lang="en-US" dirty="0"/>
              <a:t>, Status).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Relationships</a:t>
            </a:r>
            <a:r>
              <a:rPr lang="en-US" dirty="0"/>
              <a:t>: TRAVELLED_FROM_TO (</a:t>
            </a:r>
            <a:r>
              <a:rPr lang="en-US" dirty="0" err="1"/>
              <a:t>JourneyID</a:t>
            </a:r>
            <a:r>
              <a:rPr lang="en-US" dirty="0"/>
              <a:t>, </a:t>
            </a:r>
            <a:r>
              <a:rPr lang="en-US" dirty="0" err="1"/>
              <a:t>StartDateTime</a:t>
            </a:r>
            <a:r>
              <a:rPr lang="en-US" dirty="0"/>
              <a:t>, </a:t>
            </a:r>
            <a:r>
              <a:rPr lang="en-US" dirty="0" err="1"/>
              <a:t>EndDateTime</a:t>
            </a:r>
            <a:r>
              <a:rPr lang="en-US" dirty="0"/>
              <a:t>, </a:t>
            </a:r>
            <a:r>
              <a:rPr lang="en-US" dirty="0" err="1"/>
              <a:t>TotalDurationMS</a:t>
            </a:r>
            <a:r>
              <a:rPr lang="en-US" dirty="0"/>
              <a:t>), USED_IN (</a:t>
            </a:r>
            <a:r>
              <a:rPr lang="en-US" dirty="0" err="1"/>
              <a:t>JourneyID</a:t>
            </a:r>
            <a:r>
              <a:rPr lang="en-US" dirty="0"/>
              <a:t>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Data Import</a:t>
            </a:r>
            <a:r>
              <a:rPr lang="en-US" dirty="0"/>
              <a:t>: CSV files from SQL Server, reformatted for Neo4j compatibility.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Queries</a:t>
            </a:r>
            <a:r>
              <a:rPr lang="en-US" dirty="0"/>
              <a:t>: Seven Cypher queries for station usage, bike usage, routes, and connectivity.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173182" y="411475"/>
            <a:ext cx="8243454" cy="53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000" b="1" dirty="0" err="1"/>
              <a:t>Relational</a:t>
            </a:r>
            <a:r>
              <a:rPr lang="fr-FR" sz="2000" b="1" dirty="0"/>
              <a:t> vs. Graph </a:t>
            </a:r>
            <a:r>
              <a:rPr lang="fr-FR" sz="2000" b="1" dirty="0" err="1"/>
              <a:t>Database</a:t>
            </a:r>
            <a:r>
              <a:rPr lang="fr-FR" sz="2000" b="1" dirty="0"/>
              <a:t> </a:t>
            </a:r>
            <a:r>
              <a:rPr lang="fr-FR" sz="2000" b="1" dirty="0" err="1"/>
              <a:t>Comparison</a:t>
            </a:r>
            <a:endParaRPr lang="fr-F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D9EEC-3BB6-1815-28D4-64096D76234C}"/>
              </a:ext>
            </a:extLst>
          </p:cNvPr>
          <p:cNvSpPr txBox="1"/>
          <p:nvPr/>
        </p:nvSpPr>
        <p:spPr>
          <a:xfrm>
            <a:off x="242455" y="1019211"/>
            <a:ext cx="7467600" cy="339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Storage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Relational: Normalized tables, JOINs required, rigid schema.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Graph: Nodes and relationships, flexible schema, no JOINs.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Retrieval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Relational: Efficient for aggregations (e.g., Query 1: 5–10ms), verbose for connectivity.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Graph: Faster for relationship queries (e.g., Query 7: 10ms vs. 50ms in SQL).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Suitability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Relational: Best for tabular reporting.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Graph: Ideal for network analysis (e.g., station connectivity).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26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2E233-08EC-341D-3EC7-544AF3DF082F}"/>
              </a:ext>
            </a:extLst>
          </p:cNvPr>
          <p:cNvSpPr txBox="1"/>
          <p:nvPr/>
        </p:nvSpPr>
        <p:spPr>
          <a:xfrm>
            <a:off x="665018" y="1450098"/>
            <a:ext cx="731520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Usage Patterns</a:t>
            </a:r>
            <a:r>
              <a:rPr lang="en-US" dirty="0"/>
              <a:t>: CLASSIC bikes dominate (9 vs. 1 journey for PBSC_EBIKE).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Station Performance</a:t>
            </a:r>
            <a:r>
              <a:rPr lang="en-US" dirty="0"/>
              <a:t>: High-traffic stations (e.g., Albert Embankment) need prioritized rebalancing.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Trip Behavior</a:t>
            </a:r>
            <a:r>
              <a:rPr lang="en-US" dirty="0"/>
              <a:t>: CLASSIC bikes have longer average durations (62.98% of total).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Network Analysis</a:t>
            </a:r>
            <a:r>
              <a:rPr lang="en-US" dirty="0"/>
              <a:t>: Graph databases simplify and accelerate connectivity queries.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Operational Insights</a:t>
            </a:r>
            <a:r>
              <a:rPr lang="en-US" dirty="0"/>
              <a:t>: Low weekend usage suggests reduced staffing needs.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27"/>
          <p:cNvSpPr txBox="1"/>
          <p:nvPr/>
        </p:nvSpPr>
        <p:spPr>
          <a:xfrm>
            <a:off x="457200" y="411475"/>
            <a:ext cx="7578436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Conclusions and 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BC761-2A7A-1E89-DE01-56144CFCF79D}"/>
              </a:ext>
            </a:extLst>
          </p:cNvPr>
          <p:cNvSpPr txBox="1"/>
          <p:nvPr/>
        </p:nvSpPr>
        <p:spPr>
          <a:xfrm>
            <a:off x="665017" y="1234654"/>
            <a:ext cx="7287491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Conclusions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 data warehouse and ETL implementation.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Actionable insights from SSRS reports and Tableau visualizations.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 databases excel in network analysis, complementing relational databases.</a:t>
            </a:r>
          </a:p>
          <a:p>
            <a:pPr rtl="0"/>
            <a:endParaRPr lang="en-US" b="1" dirty="0"/>
          </a:p>
          <a:p>
            <a:pPr rtl="0"/>
            <a:r>
              <a:rPr lang="en-US" b="1" dirty="0"/>
              <a:t>Future Enhancements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 weather or user demographic data.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Expand Neo4j queries for predictive analytics.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dashboard interactivity for real-time monitoring.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28"/>
          <p:cNvSpPr txBox="1"/>
          <p:nvPr/>
        </p:nvSpPr>
        <p:spPr>
          <a:xfrm>
            <a:off x="1551709" y="1610550"/>
            <a:ext cx="678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/>
              <a:t>Q&amp;A</a:t>
            </a:r>
            <a:r>
              <a:rPr lang="en-US" sz="3600" dirty="0"/>
              <a:t>: Open for questions.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6D0F69FD-6BA6-9F75-779D-81BE24C0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28">
            <a:extLst>
              <a:ext uri="{FF2B5EF4-FFF2-40B4-BE49-F238E27FC236}">
                <a16:creationId xmlns:a16="http://schemas.microsoft.com/office/drawing/2014/main" id="{843E3145-1EE7-B632-AA31-EC10D22C9E78}"/>
              </a:ext>
            </a:extLst>
          </p:cNvPr>
          <p:cNvSpPr txBox="1"/>
          <p:nvPr/>
        </p:nvSpPr>
        <p:spPr>
          <a:xfrm>
            <a:off x="1181100" y="1610550"/>
            <a:ext cx="678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600" b="1" dirty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95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BCBED-122E-9837-7524-3A0AB2906814}"/>
              </a:ext>
            </a:extLst>
          </p:cNvPr>
          <p:cNvSpPr txBox="1"/>
          <p:nvPr/>
        </p:nvSpPr>
        <p:spPr>
          <a:xfrm>
            <a:off x="717400" y="966907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Introduction to the Project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Reasons for Choosing Bike-Sharing Data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Project Vision and Goals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Key Stakeholders and Business Requirements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Relational Database Schema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Data Warehouse Schema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ETL Process Overview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SSRS Reports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Tableau Visualizations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Graph Database Implementation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Relational vs. Graph Database Comparison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Key Findings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Conclusions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Future Enhancements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E2A0E-806A-CFBD-D785-F8C1921E63DA}"/>
              </a:ext>
            </a:extLst>
          </p:cNvPr>
          <p:cNvSpPr txBox="1"/>
          <p:nvPr/>
        </p:nvSpPr>
        <p:spPr>
          <a:xfrm>
            <a:off x="457200" y="1078817"/>
            <a:ext cx="5216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/>
              <a:t>Bike-sharing systems are vital for sustainable urban mobility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E5140-8C15-EC89-1361-CDE775276A77}"/>
              </a:ext>
            </a:extLst>
          </p:cNvPr>
          <p:cNvSpPr txBox="1"/>
          <p:nvPr/>
        </p:nvSpPr>
        <p:spPr>
          <a:xfrm>
            <a:off x="457200" y="1880513"/>
            <a:ext cx="63730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Dataset</a:t>
            </a:r>
            <a:r>
              <a:rPr lang="en-US" dirty="0"/>
              <a:t>: London Bike Share Usage dataset (</a:t>
            </a:r>
            <a:r>
              <a:rPr lang="en-US" dirty="0" err="1"/>
              <a:t>Kalacheva</a:t>
            </a:r>
            <a:r>
              <a:rPr lang="en-US" dirty="0"/>
              <a:t>, 2025) from Kaggle.</a:t>
            </a:r>
          </a:p>
          <a:p>
            <a:pPr rtl="0"/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Develop a data warehouse, implement ETL processes, create visualizations, and compare relational and graph databases.</a:t>
            </a:r>
          </a:p>
          <a:p>
            <a:pPr rtl="0"/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Analyze usage patterns, station performance, and network connectivity to optimize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7"/>
          <p:cNvGrpSpPr/>
          <p:nvPr/>
        </p:nvGrpSpPr>
        <p:grpSpPr>
          <a:xfrm>
            <a:off x="2835945" y="1170426"/>
            <a:ext cx="3472122" cy="3420902"/>
            <a:chOff x="2690100" y="1887225"/>
            <a:chExt cx="2255650" cy="2222375"/>
          </a:xfrm>
        </p:grpSpPr>
        <p:sp>
          <p:nvSpPr>
            <p:cNvPr id="1474" name="Google Shape;1474;p17"/>
            <p:cNvSpPr/>
            <p:nvPr/>
          </p:nvSpPr>
          <p:spPr>
            <a:xfrm>
              <a:off x="2742350" y="3174550"/>
              <a:ext cx="824200" cy="847975"/>
            </a:xfrm>
            <a:custGeom>
              <a:avLst/>
              <a:gdLst/>
              <a:ahLst/>
              <a:cxnLst/>
              <a:rect l="l" t="t" r="r" b="b"/>
              <a:pathLst>
                <a:path w="32968" h="33919" extrusionOk="0">
                  <a:moveTo>
                    <a:pt x="17735" y="1"/>
                  </a:moveTo>
                  <a:lnTo>
                    <a:pt x="0" y="4055"/>
                  </a:lnTo>
                  <a:cubicBezTo>
                    <a:pt x="3452" y="17577"/>
                    <a:pt x="13365" y="28566"/>
                    <a:pt x="26159" y="33918"/>
                  </a:cubicBezTo>
                  <a:lnTo>
                    <a:pt x="32968" y="18052"/>
                  </a:lnTo>
                  <a:cubicBezTo>
                    <a:pt x="25494" y="14727"/>
                    <a:pt x="19793" y="8045"/>
                    <a:pt x="177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708300" y="2051100"/>
              <a:ext cx="779075" cy="1224825"/>
            </a:xfrm>
            <a:custGeom>
              <a:avLst/>
              <a:gdLst/>
              <a:ahLst/>
              <a:cxnLst/>
              <a:rect l="l" t="t" r="r" b="b"/>
              <a:pathLst>
                <a:path w="31163" h="48993" extrusionOk="0">
                  <a:moveTo>
                    <a:pt x="22169" y="1"/>
                  </a:moveTo>
                  <a:cubicBezTo>
                    <a:pt x="9026" y="8013"/>
                    <a:pt x="0" y="22454"/>
                    <a:pt x="0" y="38542"/>
                  </a:cubicBezTo>
                  <a:cubicBezTo>
                    <a:pt x="0" y="42152"/>
                    <a:pt x="507" y="45636"/>
                    <a:pt x="1362" y="48993"/>
                  </a:cubicBezTo>
                  <a:lnTo>
                    <a:pt x="19097" y="44939"/>
                  </a:lnTo>
                  <a:cubicBezTo>
                    <a:pt x="18590" y="42880"/>
                    <a:pt x="18274" y="40727"/>
                    <a:pt x="18274" y="38542"/>
                  </a:cubicBezTo>
                  <a:cubicBezTo>
                    <a:pt x="18274" y="28978"/>
                    <a:pt x="23467" y="20491"/>
                    <a:pt x="31163" y="15740"/>
                  </a:cubicBezTo>
                  <a:lnTo>
                    <a:pt x="221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3262500" y="1887225"/>
              <a:ext cx="1595375" cy="891500"/>
            </a:xfrm>
            <a:custGeom>
              <a:avLst/>
              <a:gdLst/>
              <a:ahLst/>
              <a:cxnLst/>
              <a:rect l="l" t="t" r="r" b="b"/>
              <a:pathLst>
                <a:path w="63815" h="35660" extrusionOk="0">
                  <a:moveTo>
                    <a:pt x="22898" y="0"/>
                  </a:moveTo>
                  <a:cubicBezTo>
                    <a:pt x="14600" y="0"/>
                    <a:pt x="6778" y="2439"/>
                    <a:pt x="1" y="6556"/>
                  </a:cubicBezTo>
                  <a:lnTo>
                    <a:pt x="8995" y="22295"/>
                  </a:lnTo>
                  <a:cubicBezTo>
                    <a:pt x="13080" y="19762"/>
                    <a:pt x="17831" y="18273"/>
                    <a:pt x="22898" y="18273"/>
                  </a:cubicBezTo>
                  <a:cubicBezTo>
                    <a:pt x="30625" y="18273"/>
                    <a:pt x="37655" y="21693"/>
                    <a:pt x="42564" y="27077"/>
                  </a:cubicBezTo>
                  <a:lnTo>
                    <a:pt x="42532" y="27109"/>
                  </a:lnTo>
                  <a:cubicBezTo>
                    <a:pt x="44781" y="29579"/>
                    <a:pt x="46618" y="32493"/>
                    <a:pt x="47853" y="35659"/>
                  </a:cubicBezTo>
                  <a:lnTo>
                    <a:pt x="63814" y="29357"/>
                  </a:lnTo>
                  <a:cubicBezTo>
                    <a:pt x="61882" y="24132"/>
                    <a:pt x="59064" y="19382"/>
                    <a:pt x="55517" y="15265"/>
                  </a:cubicBezTo>
                  <a:lnTo>
                    <a:pt x="55548" y="15201"/>
                  </a:lnTo>
                  <a:cubicBezTo>
                    <a:pt x="47536" y="5954"/>
                    <a:pt x="35945" y="0"/>
                    <a:pt x="228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4592600" y="2243500"/>
              <a:ext cx="353150" cy="321450"/>
            </a:xfrm>
            <a:custGeom>
              <a:avLst/>
              <a:gdLst/>
              <a:ahLst/>
              <a:cxnLst/>
              <a:rect l="l" t="t" r="r" b="b"/>
              <a:pathLst>
                <a:path w="14126" h="12858" extrusionOk="0">
                  <a:moveTo>
                    <a:pt x="1" y="0"/>
                  </a:moveTo>
                  <a:lnTo>
                    <a:pt x="8298" y="1285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690100" y="2243500"/>
              <a:ext cx="353925" cy="321450"/>
            </a:xfrm>
            <a:custGeom>
              <a:avLst/>
              <a:gdLst/>
              <a:ahLst/>
              <a:cxnLst/>
              <a:rect l="l" t="t" r="r" b="b"/>
              <a:pathLst>
                <a:path w="14157" h="12858" extrusionOk="0">
                  <a:moveTo>
                    <a:pt x="0" y="0"/>
                  </a:moveTo>
                  <a:lnTo>
                    <a:pt x="5827" y="12858"/>
                  </a:lnTo>
                  <a:lnTo>
                    <a:pt x="141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3393925" y="2619575"/>
              <a:ext cx="1535200" cy="1490025"/>
            </a:xfrm>
            <a:custGeom>
              <a:avLst/>
              <a:gdLst/>
              <a:ahLst/>
              <a:cxnLst/>
              <a:rect l="l" t="t" r="r" b="b"/>
              <a:pathLst>
                <a:path w="61408" h="59601" extrusionOk="0">
                  <a:moveTo>
                    <a:pt x="58557" y="0"/>
                  </a:moveTo>
                  <a:lnTo>
                    <a:pt x="42564" y="6302"/>
                  </a:lnTo>
                  <a:cubicBezTo>
                    <a:pt x="43704" y="9247"/>
                    <a:pt x="44369" y="12446"/>
                    <a:pt x="44369" y="15739"/>
                  </a:cubicBezTo>
                  <a:cubicBezTo>
                    <a:pt x="44369" y="30370"/>
                    <a:pt x="32177" y="42563"/>
                    <a:pt x="17546" y="42563"/>
                  </a:cubicBezTo>
                  <a:cubicBezTo>
                    <a:pt x="13745" y="42563"/>
                    <a:pt x="10103" y="41708"/>
                    <a:pt x="6778" y="40219"/>
                  </a:cubicBezTo>
                  <a:lnTo>
                    <a:pt x="1" y="56086"/>
                  </a:lnTo>
                  <a:cubicBezTo>
                    <a:pt x="5416" y="58334"/>
                    <a:pt x="11370" y="59601"/>
                    <a:pt x="17546" y="59601"/>
                  </a:cubicBezTo>
                  <a:cubicBezTo>
                    <a:pt x="41899" y="59601"/>
                    <a:pt x="61407" y="40124"/>
                    <a:pt x="61407" y="15739"/>
                  </a:cubicBezTo>
                  <a:cubicBezTo>
                    <a:pt x="61407" y="10229"/>
                    <a:pt x="60362" y="4940"/>
                    <a:pt x="5855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16600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9755" y="0"/>
                  </a:moveTo>
                  <a:lnTo>
                    <a:pt x="1" y="11813"/>
                  </a:lnTo>
                  <a:lnTo>
                    <a:pt x="14030" y="13459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757375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4308" y="0"/>
                  </a:moveTo>
                  <a:lnTo>
                    <a:pt x="1" y="13459"/>
                  </a:lnTo>
                  <a:lnTo>
                    <a:pt x="14030" y="11813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Why Bike-Sharing Data?</a:t>
            </a:r>
          </a:p>
        </p:txBody>
      </p:sp>
      <p:sp>
        <p:nvSpPr>
          <p:cNvPr id="1483" name="Google Shape;1483;p17"/>
          <p:cNvSpPr txBox="1"/>
          <p:nvPr/>
        </p:nvSpPr>
        <p:spPr>
          <a:xfrm>
            <a:off x="457198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800" b="1" dirty="0"/>
              <a:t>Relevance</a:t>
            </a:r>
            <a:endParaRPr lang="en-US" sz="1800" dirty="0"/>
          </a:p>
        </p:txBody>
      </p:sp>
      <p:sp>
        <p:nvSpPr>
          <p:cNvPr id="1484" name="Google Shape;1484;p17"/>
          <p:cNvSpPr txBox="1"/>
          <p:nvPr/>
        </p:nvSpPr>
        <p:spPr>
          <a:xfrm>
            <a:off x="457198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200" dirty="0"/>
              <a:t>Supports urban planning and sustainability.</a:t>
            </a:r>
          </a:p>
        </p:txBody>
      </p:sp>
      <p:sp>
        <p:nvSpPr>
          <p:cNvPr id="1485" name="Google Shape;1485;p17"/>
          <p:cNvSpPr txBox="1"/>
          <p:nvPr/>
        </p:nvSpPr>
        <p:spPr>
          <a:xfrm>
            <a:off x="497340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800" b="1" dirty="0"/>
              <a:t>Rich Data</a:t>
            </a:r>
            <a:endParaRPr lang="en-US" sz="1800" dirty="0"/>
          </a:p>
        </p:txBody>
      </p:sp>
      <p:sp>
        <p:nvSpPr>
          <p:cNvPr id="1486" name="Google Shape;1486;p17"/>
          <p:cNvSpPr txBox="1"/>
          <p:nvPr/>
        </p:nvSpPr>
        <p:spPr>
          <a:xfrm>
            <a:off x="165282" y="3530273"/>
            <a:ext cx="2531144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1200" dirty="0"/>
              <a:t>Includes trip durations, station details, timestamps, and bike identifiers.</a:t>
            </a:r>
          </a:p>
        </p:txBody>
      </p:sp>
      <p:sp>
        <p:nvSpPr>
          <p:cNvPr id="1487" name="Google Shape;1487;p17"/>
          <p:cNvSpPr txBox="1"/>
          <p:nvPr/>
        </p:nvSpPr>
        <p:spPr>
          <a:xfrm>
            <a:off x="6604225" y="1545225"/>
            <a:ext cx="2378754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/>
              <a:t>Analytical Potential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ECEC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8" name="Google Shape;1488;p17"/>
          <p:cNvSpPr txBox="1"/>
          <p:nvPr/>
        </p:nvSpPr>
        <p:spPr>
          <a:xfrm>
            <a:off x="6641477" y="1718840"/>
            <a:ext cx="230425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Enables time-series, geospatial, and network analysis.</a:t>
            </a:r>
          </a:p>
        </p:txBody>
      </p:sp>
      <p:sp>
        <p:nvSpPr>
          <p:cNvPr id="1489" name="Google Shape;1489;p17"/>
          <p:cNvSpPr txBox="1"/>
          <p:nvPr/>
        </p:nvSpPr>
        <p:spPr>
          <a:xfrm>
            <a:off x="6604232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/>
              <a:t>Accessibility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0475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90" name="Google Shape;1490;p17"/>
          <p:cNvSpPr txBox="1"/>
          <p:nvPr/>
        </p:nvSpPr>
        <p:spPr>
          <a:xfrm>
            <a:off x="6604232" y="3530273"/>
            <a:ext cx="236313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dirty="0"/>
              <a:t>Publicly available on Kaggle, well-documented for transparency.</a:t>
            </a: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b="1" dirty="0"/>
              <a:t>Vision and Goals</a:t>
            </a: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FC837-BB53-33CD-24D2-2A10F878D62C}"/>
              </a:ext>
            </a:extLst>
          </p:cNvPr>
          <p:cNvSpPr txBox="1"/>
          <p:nvPr/>
        </p:nvSpPr>
        <p:spPr>
          <a:xfrm>
            <a:off x="2685300" y="967982"/>
            <a:ext cx="6279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Vision</a:t>
            </a:r>
            <a:r>
              <a:rPr lang="en-US" dirty="0"/>
              <a:t>: Enhance operational efficiency and strategic planning for London’s bike-sharing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FD181-A119-0BF5-1DE8-66E778FAD385}"/>
              </a:ext>
            </a:extLst>
          </p:cNvPr>
          <p:cNvSpPr txBox="1"/>
          <p:nvPr/>
        </p:nvSpPr>
        <p:spPr>
          <a:xfrm>
            <a:off x="2768427" y="2063859"/>
            <a:ext cx="5343409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scalable data warehouse.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four SSRS reports and four Tableau visualizations.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relational (SQL Server) and graph (Neo4j) databases.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for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9"/>
          <p:cNvSpPr txBox="1"/>
          <p:nvPr/>
        </p:nvSpPr>
        <p:spPr>
          <a:xfrm>
            <a:off x="717400" y="411475"/>
            <a:ext cx="8218782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Key Stakeholders and Business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3D5BD-B1A7-0306-1B61-30C9075DD06C}"/>
              </a:ext>
            </a:extLst>
          </p:cNvPr>
          <p:cNvSpPr txBox="1"/>
          <p:nvPr/>
        </p:nvSpPr>
        <p:spPr>
          <a:xfrm>
            <a:off x="717400" y="1102338"/>
            <a:ext cx="7491418" cy="332398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rtl="0"/>
            <a:r>
              <a:rPr lang="en-US" b="1" dirty="0"/>
              <a:t>Stakeholders</a:t>
            </a:r>
            <a:r>
              <a:rPr lang="en-US" dirty="0"/>
              <a:t>:</a:t>
            </a:r>
          </a:p>
          <a:p>
            <a:pPr rtl="0"/>
            <a:endParaRPr lang="en-US" dirty="0"/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Bike-Sharing Operators: Optimize bike availability and maintenance.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 Planners: Improve urban mobility infrastructure.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Analysts: Generate insights through reports and visualizations.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End Users: Benefit from enhanced bike availability.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b="1" dirty="0"/>
          </a:p>
          <a:p>
            <a:pPr rtl="0"/>
            <a:r>
              <a:rPr lang="en-US" b="1" dirty="0"/>
              <a:t>Business Requirements</a:t>
            </a:r>
            <a:r>
              <a:rPr lang="en-US" dirty="0"/>
              <a:t>:</a:t>
            </a:r>
          </a:p>
          <a:p>
            <a:pPr rtl="0">
              <a:lnSpc>
                <a:spcPct val="150000"/>
              </a:lnSpc>
            </a:pPr>
            <a:endParaRPr lang="en-US" dirty="0"/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usage patterns and peak times.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station performance.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trip behaviors.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 network analysis for bike rebalancing.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Relational Database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08514-73D8-E4A7-44A2-B6998CD4237A}"/>
              </a:ext>
            </a:extLst>
          </p:cNvPr>
          <p:cNvSpPr txBox="1"/>
          <p:nvPr/>
        </p:nvSpPr>
        <p:spPr>
          <a:xfrm>
            <a:off x="588818" y="1140787"/>
            <a:ext cx="75645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Tables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Stations</a:t>
            </a:r>
            <a:r>
              <a:rPr lang="en-US" dirty="0"/>
              <a:t>: </a:t>
            </a:r>
            <a:r>
              <a:rPr lang="en-US" dirty="0" err="1"/>
              <a:t>StationID</a:t>
            </a:r>
            <a:r>
              <a:rPr lang="en-US" dirty="0"/>
              <a:t> (PK), </a:t>
            </a:r>
            <a:r>
              <a:rPr lang="en-US" dirty="0" err="1"/>
              <a:t>StationName</a:t>
            </a:r>
            <a:r>
              <a:rPr lang="en-US" dirty="0"/>
              <a:t>, Location.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Bikes</a:t>
            </a:r>
            <a:r>
              <a:rPr lang="en-US" dirty="0"/>
              <a:t>: </a:t>
            </a:r>
            <a:r>
              <a:rPr lang="en-US" dirty="0" err="1"/>
              <a:t>BikeID</a:t>
            </a:r>
            <a:r>
              <a:rPr lang="en-US" dirty="0"/>
              <a:t> (PK), </a:t>
            </a:r>
            <a:r>
              <a:rPr lang="en-US" dirty="0" err="1"/>
              <a:t>BikeModel</a:t>
            </a:r>
            <a:r>
              <a:rPr lang="en-US" dirty="0"/>
              <a:t>, Status.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Journeys</a:t>
            </a:r>
            <a:r>
              <a:rPr lang="en-US" dirty="0"/>
              <a:t>: </a:t>
            </a:r>
            <a:r>
              <a:rPr lang="en-US" dirty="0" err="1"/>
              <a:t>JourneyID</a:t>
            </a:r>
            <a:r>
              <a:rPr lang="en-US" dirty="0"/>
              <a:t> (PK), </a:t>
            </a:r>
            <a:r>
              <a:rPr lang="en-US" dirty="0" err="1"/>
              <a:t>StartDateTime</a:t>
            </a:r>
            <a:r>
              <a:rPr lang="en-US" dirty="0"/>
              <a:t>, </a:t>
            </a:r>
            <a:r>
              <a:rPr lang="en-US" dirty="0" err="1"/>
              <a:t>EndDateTime</a:t>
            </a:r>
            <a:r>
              <a:rPr lang="en-US" dirty="0"/>
              <a:t>, </a:t>
            </a:r>
            <a:r>
              <a:rPr lang="en-US" dirty="0" err="1"/>
              <a:t>StartStationID</a:t>
            </a:r>
            <a:r>
              <a:rPr lang="en-US" dirty="0"/>
              <a:t> (FK), </a:t>
            </a:r>
            <a:r>
              <a:rPr lang="en-US" dirty="0" err="1"/>
              <a:t>EndStationID</a:t>
            </a:r>
            <a:r>
              <a:rPr lang="en-US" dirty="0"/>
              <a:t> (FK), </a:t>
            </a:r>
            <a:r>
              <a:rPr lang="en-US" dirty="0" err="1"/>
              <a:t>BikeID</a:t>
            </a:r>
            <a:r>
              <a:rPr lang="en-US" dirty="0"/>
              <a:t> (FK), </a:t>
            </a:r>
            <a:r>
              <a:rPr lang="en-US" dirty="0" err="1"/>
              <a:t>TotalDurationMS</a:t>
            </a:r>
            <a:r>
              <a:rPr lang="en-US" dirty="0"/>
              <a:t>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Features</a:t>
            </a:r>
            <a:r>
              <a:rPr lang="en-US" dirty="0"/>
              <a:t>: Normalized structure, foreign key constraints, CHECK constraints, and indexes for performance.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Purpose</a:t>
            </a:r>
            <a:r>
              <a:rPr lang="en-US" dirty="0"/>
              <a:t>: Stores raw data for ETL and supports network analysis in Neo4j.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>
          <a:extLst>
            <a:ext uri="{FF2B5EF4-FFF2-40B4-BE49-F238E27FC236}">
              <a16:creationId xmlns:a16="http://schemas.microsoft.com/office/drawing/2014/main" id="{4A2CE385-1BB4-725C-967B-73DE06DA5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0">
            <a:extLst>
              <a:ext uri="{FF2B5EF4-FFF2-40B4-BE49-F238E27FC236}">
                <a16:creationId xmlns:a16="http://schemas.microsoft.com/office/drawing/2014/main" id="{E776E229-4F41-378A-B7F4-6503B414A6E0}"/>
              </a:ext>
            </a:extLst>
          </p:cNvPr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Data Warehouse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16624-81DD-8FCB-6F10-147608FCF3D7}"/>
              </a:ext>
            </a:extLst>
          </p:cNvPr>
          <p:cNvSpPr txBox="1"/>
          <p:nvPr/>
        </p:nvSpPr>
        <p:spPr>
          <a:xfrm>
            <a:off x="588818" y="1140787"/>
            <a:ext cx="75645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Star Schema Design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b="1" dirty="0"/>
              <a:t>Fact Table</a:t>
            </a:r>
            <a:r>
              <a:rPr lang="en-US" dirty="0"/>
              <a:t>: </a:t>
            </a:r>
            <a:r>
              <a:rPr lang="en-US" dirty="0" err="1"/>
              <a:t>JourneyFacts</a:t>
            </a:r>
            <a:r>
              <a:rPr lang="en-US" dirty="0"/>
              <a:t> (</a:t>
            </a:r>
            <a:r>
              <a:rPr lang="en-US" dirty="0" err="1"/>
              <a:t>JourneyFactID</a:t>
            </a:r>
            <a:r>
              <a:rPr lang="en-US" dirty="0"/>
              <a:t>, </a:t>
            </a:r>
            <a:r>
              <a:rPr lang="en-US" dirty="0" err="1"/>
              <a:t>StartDateKey</a:t>
            </a:r>
            <a:r>
              <a:rPr lang="en-US" dirty="0"/>
              <a:t>, </a:t>
            </a:r>
            <a:r>
              <a:rPr lang="en-US" dirty="0" err="1"/>
              <a:t>EndDateKey</a:t>
            </a:r>
            <a:r>
              <a:rPr lang="en-US" dirty="0"/>
              <a:t>, </a:t>
            </a:r>
            <a:r>
              <a:rPr lang="en-US" dirty="0" err="1"/>
              <a:t>StartStationKey</a:t>
            </a:r>
            <a:r>
              <a:rPr lang="en-US" dirty="0"/>
              <a:t>, </a:t>
            </a:r>
            <a:r>
              <a:rPr lang="en-US" dirty="0" err="1"/>
              <a:t>EndStationKey</a:t>
            </a:r>
            <a:r>
              <a:rPr lang="en-US" dirty="0"/>
              <a:t>, </a:t>
            </a:r>
            <a:r>
              <a:rPr lang="en-US" dirty="0" err="1"/>
              <a:t>BikeKey</a:t>
            </a:r>
            <a:r>
              <a:rPr lang="en-US" dirty="0"/>
              <a:t>, </a:t>
            </a:r>
            <a:r>
              <a:rPr lang="en-US" dirty="0" err="1"/>
              <a:t>JourneyCount</a:t>
            </a:r>
            <a:r>
              <a:rPr lang="en-US" dirty="0"/>
              <a:t>, </a:t>
            </a:r>
            <a:r>
              <a:rPr lang="en-US" dirty="0" err="1"/>
              <a:t>TotalDurationMS</a:t>
            </a:r>
            <a:r>
              <a:rPr lang="en-US" dirty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Dimension Tables</a:t>
            </a:r>
            <a:r>
              <a:rPr lang="en-US" dirty="0"/>
              <a:t>: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DateDim</a:t>
            </a:r>
            <a:r>
              <a:rPr lang="en-US" dirty="0"/>
              <a:t>: </a:t>
            </a:r>
            <a:r>
              <a:rPr lang="en-US" dirty="0" err="1"/>
              <a:t>DateKey</a:t>
            </a:r>
            <a:r>
              <a:rPr lang="en-US" dirty="0"/>
              <a:t>, </a:t>
            </a:r>
            <a:r>
              <a:rPr lang="en-US" dirty="0" err="1"/>
              <a:t>FullDate</a:t>
            </a:r>
            <a:r>
              <a:rPr lang="en-US" dirty="0"/>
              <a:t>, Year, Month, Day, Hour, </a:t>
            </a:r>
            <a:r>
              <a:rPr lang="en-US" dirty="0" err="1"/>
              <a:t>IsWeekend</a:t>
            </a:r>
            <a:r>
              <a:rPr lang="en-US" dirty="0"/>
              <a:t>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StationDim</a:t>
            </a:r>
            <a:r>
              <a:rPr lang="en-US" dirty="0"/>
              <a:t>: </a:t>
            </a:r>
            <a:r>
              <a:rPr lang="en-US" dirty="0" err="1"/>
              <a:t>StationKey</a:t>
            </a:r>
            <a:r>
              <a:rPr lang="en-US" dirty="0"/>
              <a:t>, </a:t>
            </a:r>
            <a:r>
              <a:rPr lang="en-US" dirty="0" err="1"/>
              <a:t>StationID</a:t>
            </a:r>
            <a:r>
              <a:rPr lang="en-US" dirty="0"/>
              <a:t>, </a:t>
            </a:r>
            <a:r>
              <a:rPr lang="en-US" dirty="0" err="1"/>
              <a:t>StationName</a:t>
            </a:r>
            <a:r>
              <a:rPr lang="en-US" dirty="0"/>
              <a:t>, Location.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BikeDim: </a:t>
            </a:r>
            <a:r>
              <a:rPr lang="en-US" dirty="0" err="1"/>
              <a:t>BikeKey</a:t>
            </a:r>
            <a:r>
              <a:rPr lang="en-US" dirty="0"/>
              <a:t>, </a:t>
            </a:r>
            <a:r>
              <a:rPr lang="en-US" dirty="0" err="1"/>
              <a:t>BikeID</a:t>
            </a:r>
            <a:r>
              <a:rPr lang="en-US" dirty="0"/>
              <a:t>, </a:t>
            </a:r>
            <a:r>
              <a:rPr lang="en-US" dirty="0" err="1"/>
              <a:t>BikeModel</a:t>
            </a:r>
            <a:r>
              <a:rPr lang="en-US" dirty="0"/>
              <a:t>.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Optimizes analytical queries for SSRS reports and Tableau visualizations.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D3136-1DF0-B29D-215D-98D32E47287A}"/>
              </a:ext>
            </a:extLst>
          </p:cNvPr>
          <p:cNvSpPr txBox="1"/>
          <p:nvPr/>
        </p:nvSpPr>
        <p:spPr>
          <a:xfrm>
            <a:off x="630382" y="5630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dirty="0"/>
              <a:t>ETL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C5769-0F02-761A-6832-D8E45E4D5EE7}"/>
              </a:ext>
            </a:extLst>
          </p:cNvPr>
          <p:cNvSpPr txBox="1"/>
          <p:nvPr/>
        </p:nvSpPr>
        <p:spPr>
          <a:xfrm>
            <a:off x="533400" y="1234654"/>
            <a:ext cx="75784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b="1" dirty="0"/>
              <a:t>Tool</a:t>
            </a:r>
            <a:r>
              <a:rPr lang="en-US" dirty="0"/>
              <a:t>: SQL Server Integration Services (SSIS).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Extract</a:t>
            </a:r>
            <a:r>
              <a:rPr lang="en-US" dirty="0"/>
              <a:t>: Retrieve data from Stations, Bikes, and Journeys tables.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Transform</a:t>
            </a:r>
            <a:r>
              <a:rPr lang="en-US" dirty="0"/>
              <a:t>: Generate surrogate keys, temporal keys (</a:t>
            </a:r>
            <a:r>
              <a:rPr lang="en-US" dirty="0" err="1"/>
              <a:t>StartDateKey</a:t>
            </a:r>
            <a:r>
              <a:rPr lang="en-US" dirty="0"/>
              <a:t>, </a:t>
            </a:r>
            <a:r>
              <a:rPr lang="en-US" dirty="0" err="1"/>
              <a:t>EndDateKey</a:t>
            </a:r>
            <a:r>
              <a:rPr lang="en-US" dirty="0"/>
              <a:t>), and ensure data integrity.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Load</a:t>
            </a:r>
            <a:r>
              <a:rPr lang="en-US" dirty="0"/>
              <a:t>: Populate </a:t>
            </a:r>
            <a:r>
              <a:rPr lang="en-US" dirty="0" err="1"/>
              <a:t>StationDim</a:t>
            </a:r>
            <a:r>
              <a:rPr lang="en-US" dirty="0"/>
              <a:t>, BikeDim, </a:t>
            </a:r>
            <a:r>
              <a:rPr lang="en-US" dirty="0" err="1"/>
              <a:t>DateDim</a:t>
            </a:r>
            <a:r>
              <a:rPr lang="en-US" dirty="0"/>
              <a:t>, and </a:t>
            </a:r>
            <a:r>
              <a:rPr lang="en-US" dirty="0" err="1"/>
              <a:t>JourneyFacts</a:t>
            </a:r>
            <a:r>
              <a:rPr lang="en-US" dirty="0"/>
              <a:t> tables.</a:t>
            </a:r>
          </a:p>
          <a:p>
            <a:pPr marL="457200" lvl="1" rtl="0"/>
            <a:endParaRPr lang="en-US" dirty="0"/>
          </a:p>
          <a:p>
            <a:pPr rtl="0"/>
            <a:r>
              <a:rPr lang="en-US" b="1" dirty="0"/>
              <a:t>Key Features</a:t>
            </a:r>
            <a:r>
              <a:rPr lang="en-US" dirty="0"/>
              <a:t>: Lookup transformations, DISTINCT clauses, and modular SSIS package design for scalability.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1014</Words>
  <Application>Microsoft Office PowerPoint</Application>
  <PresentationFormat>On-screen Show (16:9)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Fira Sans SemiBold</vt:lpstr>
      <vt:lpstr>Arial</vt:lpstr>
      <vt:lpstr>Fira Sans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himanshu dubey</cp:lastModifiedBy>
  <cp:revision>17</cp:revision>
  <dcterms:modified xsi:type="dcterms:W3CDTF">2025-08-05T23:34:30Z</dcterms:modified>
</cp:coreProperties>
</file>