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7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3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204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45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0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14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3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4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6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4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3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7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Journey Beyond Relational Databases</a:t>
            </a:r>
          </a:p>
          <a:p>
            <a:r>
              <a:rPr dirty="0"/>
              <a:t>Presented by: </a:t>
            </a:r>
            <a:r>
              <a:rPr lang="en-IN" dirty="0"/>
              <a:t>Sriya Ivaturi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Database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stored as nodes and relationships (edges)</a:t>
            </a:r>
          </a:p>
          <a:p>
            <a:r>
              <a:t>- Excellent for highly connected data</a:t>
            </a:r>
          </a:p>
          <a:p>
            <a:r>
              <a:t>- Focus on relationships between entities</a:t>
            </a:r>
          </a:p>
          <a:p>
            <a:endParaRPr/>
          </a:p>
          <a:p>
            <a:r>
              <a:t>Structure:</a:t>
            </a:r>
          </a:p>
          <a:p>
            <a:r>
              <a:t>(Alice) —[FOLLOWS]→ (Bob)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Database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2400" dirty="0"/>
              <a:t>Example: Neo4j</a:t>
            </a:r>
          </a:p>
          <a:p>
            <a:endParaRPr sz="2400" dirty="0"/>
          </a:p>
          <a:p>
            <a:r>
              <a:rPr sz="2400" dirty="0"/>
              <a:t>CREATE (</a:t>
            </a:r>
            <a:r>
              <a:rPr sz="2400" dirty="0" err="1"/>
              <a:t>a:Person</a:t>
            </a:r>
            <a:r>
              <a:rPr sz="2400" dirty="0"/>
              <a:t> {name: 'Alice'})</a:t>
            </a:r>
          </a:p>
          <a:p>
            <a:r>
              <a:rPr sz="2400" dirty="0"/>
              <a:t>CREATE (</a:t>
            </a:r>
            <a:r>
              <a:rPr sz="2400" dirty="0" err="1"/>
              <a:t>b:Person</a:t>
            </a:r>
            <a:r>
              <a:rPr sz="2400" dirty="0"/>
              <a:t> {name: 'Bob'})</a:t>
            </a:r>
          </a:p>
          <a:p>
            <a:r>
              <a:rPr sz="2400" dirty="0"/>
              <a:t>CREATE (a)-[:FRIENDS_WITH]-&gt;(b)</a:t>
            </a:r>
          </a:p>
          <a:p>
            <a:endParaRPr sz="2400" dirty="0"/>
          </a:p>
          <a:p>
            <a:r>
              <a:rPr sz="2400" dirty="0"/>
              <a:t>Use Case:</a:t>
            </a:r>
          </a:p>
          <a:p>
            <a:r>
              <a:rPr sz="2400" dirty="0"/>
              <a:t>- Social networks</a:t>
            </a:r>
          </a:p>
          <a:p>
            <a:r>
              <a:rPr sz="2400" dirty="0"/>
              <a:t>- Fraud detection</a:t>
            </a:r>
          </a:p>
          <a:p>
            <a:r>
              <a:rPr sz="2400" dirty="0"/>
              <a:t>- Recommendation engines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Relational vs NoSQL (Quick View)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50609B-CBF3-E83C-B61C-247F110C51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775426"/>
          <a:ext cx="6348414" cy="2651760"/>
        </p:xfrm>
        <a:graphic>
          <a:graphicData uri="http://schemas.openxmlformats.org/drawingml/2006/table">
            <a:tbl>
              <a:tblPr/>
              <a:tblGrid>
                <a:gridCol w="2116138">
                  <a:extLst>
                    <a:ext uri="{9D8B030D-6E8A-4147-A177-3AD203B41FA5}">
                      <a16:colId xmlns:a16="http://schemas.microsoft.com/office/drawing/2014/main" val="1741653927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1569467683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36388181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Feature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RDBMS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NoSQL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5909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b="1"/>
                        <a:t>Data Structure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Tables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Key-Value, Document,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1996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b="1"/>
                        <a:t>Schema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Fixed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Flexible / Schema-less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708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Scalability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Vertical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Horizontal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410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b="1"/>
                        <a:t>Examples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MySQL, Oracle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MongoDB, Cassandra, Neo4j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2913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NoSQL?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Rapid development with changing schema</a:t>
            </a:r>
          </a:p>
          <a:p>
            <a:r>
              <a:t>- Big Data and real-time analytics</a:t>
            </a:r>
          </a:p>
          <a:p>
            <a:r>
              <a:t>- High scalability and availability required</a:t>
            </a:r>
          </a:p>
          <a:p>
            <a:r>
              <a:t>- Loosely structured or nested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NoSQL = Flexibility + Performance</a:t>
            </a:r>
          </a:p>
          <a:p>
            <a:r>
              <a:rPr dirty="0"/>
              <a:t>- Choose based on your use case</a:t>
            </a:r>
          </a:p>
          <a:p>
            <a:r>
              <a:rPr dirty="0"/>
              <a:t>- Many options, no "one-size-fits-all" solution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NoSQL?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sz="2400" dirty="0"/>
              <a:t>- NoSQL = "Not Only SQL"</a:t>
            </a:r>
          </a:p>
          <a:p>
            <a:r>
              <a:rPr sz="2400" dirty="0"/>
              <a:t>- A new approach to database design</a:t>
            </a:r>
          </a:p>
          <a:p>
            <a:r>
              <a:rPr sz="2400" dirty="0"/>
              <a:t>- Built for unstructured, semi-structured, and structured data</a:t>
            </a:r>
          </a:p>
          <a:p>
            <a:r>
              <a:rPr sz="2400" dirty="0"/>
              <a:t>- Focuses on scalability, flexibility, and performance</a:t>
            </a:r>
          </a:p>
          <a:p>
            <a:endParaRPr sz="2400" dirty="0"/>
          </a:p>
          <a:p>
            <a:r>
              <a:rPr sz="2400" dirty="0"/>
              <a:t>Why NoSQL?</a:t>
            </a:r>
          </a:p>
          <a:p>
            <a:r>
              <a:rPr sz="2400" dirty="0"/>
              <a:t>- Huge data volumes (Big Data)</a:t>
            </a:r>
          </a:p>
          <a:p>
            <a:r>
              <a:rPr sz="2400" dirty="0"/>
              <a:t>- Need for fast, horizontal scaling</a:t>
            </a:r>
          </a:p>
          <a:p>
            <a:r>
              <a:rPr sz="2400" dirty="0"/>
              <a:t>- Variety of data formats (JSON, XML, etc.)</a:t>
            </a:r>
          </a:p>
          <a:p>
            <a:r>
              <a:rPr sz="2400" dirty="0"/>
              <a:t>- Agile development demands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Key-Value Stores</a:t>
            </a:r>
          </a:p>
          <a:p>
            <a:r>
              <a:t>2. Document Stores</a:t>
            </a:r>
          </a:p>
          <a:p>
            <a:r>
              <a:t>3. Column-Oriented Databases</a:t>
            </a:r>
          </a:p>
          <a:p>
            <a:r>
              <a:t>4. Graph Databases</a:t>
            </a:r>
          </a:p>
          <a:p>
            <a:endParaRPr/>
          </a:p>
          <a:p>
            <a:r>
              <a:t>Let's explore each one with examples!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Key-Value Stores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- Stores data as key-value pairs</a:t>
            </a:r>
          </a:p>
          <a:p>
            <a:r>
              <a:rPr sz="2000" dirty="0"/>
              <a:t>- Very fast for simple lookups</a:t>
            </a:r>
          </a:p>
          <a:p>
            <a:r>
              <a:rPr sz="2000" dirty="0"/>
              <a:t>- Ideal for session management, cache, preferences</a:t>
            </a:r>
          </a:p>
          <a:p>
            <a:endParaRPr sz="2000" dirty="0"/>
          </a:p>
          <a:p>
            <a:r>
              <a:rPr sz="2000" dirty="0"/>
              <a:t>Structure:</a:t>
            </a:r>
          </a:p>
          <a:p>
            <a:r>
              <a:rPr sz="2000" dirty="0"/>
              <a:t>{</a:t>
            </a:r>
          </a:p>
          <a:p>
            <a:r>
              <a:rPr sz="2000" dirty="0"/>
              <a:t>  "user123": "John Doe",</a:t>
            </a:r>
          </a:p>
          <a:p>
            <a:r>
              <a:rPr sz="2000" dirty="0"/>
              <a:t>  "user124": "Jane Smith"</a:t>
            </a:r>
          </a:p>
          <a:p>
            <a:r>
              <a:rPr sz="2000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Key-Value Store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70655"/>
            <a:ext cx="6347714" cy="3880773"/>
          </a:xfrm>
        </p:spPr>
        <p:txBody>
          <a:bodyPr>
            <a:noAutofit/>
          </a:bodyPr>
          <a:lstStyle/>
          <a:p>
            <a:r>
              <a:rPr sz="2400" dirty="0"/>
              <a:t>Example: Redis</a:t>
            </a:r>
          </a:p>
          <a:p>
            <a:endParaRPr sz="2400" dirty="0"/>
          </a:p>
          <a:p>
            <a:r>
              <a:rPr sz="2400" dirty="0"/>
              <a:t>SET user:1001 "Alice"</a:t>
            </a:r>
          </a:p>
          <a:p>
            <a:r>
              <a:rPr sz="2400" dirty="0"/>
              <a:t>SET user:1002 "Bob"</a:t>
            </a:r>
          </a:p>
          <a:p>
            <a:r>
              <a:rPr sz="2400" dirty="0"/>
              <a:t>GET user:1001 → "Alice"</a:t>
            </a:r>
          </a:p>
          <a:p>
            <a:endParaRPr sz="2400" dirty="0"/>
          </a:p>
          <a:p>
            <a:r>
              <a:rPr sz="2400" dirty="0"/>
              <a:t>Use Case:</a:t>
            </a:r>
          </a:p>
          <a:p>
            <a:r>
              <a:rPr sz="2400" dirty="0"/>
              <a:t>- Caching recent search results</a:t>
            </a:r>
          </a:p>
          <a:p>
            <a:r>
              <a:rPr sz="2400" dirty="0"/>
              <a:t>- Shopping cart data in e-commerce apps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Store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00151"/>
            <a:ext cx="6347714" cy="3880773"/>
          </a:xfrm>
        </p:spPr>
        <p:txBody>
          <a:bodyPr>
            <a:noAutofit/>
          </a:bodyPr>
          <a:lstStyle/>
          <a:p>
            <a:r>
              <a:rPr dirty="0"/>
              <a:t>- Stores data as documents (JSON, BSON, XML)</a:t>
            </a:r>
          </a:p>
          <a:p>
            <a:r>
              <a:rPr dirty="0"/>
              <a:t>- Supports complex nested data structures</a:t>
            </a:r>
          </a:p>
          <a:p>
            <a:r>
              <a:rPr dirty="0"/>
              <a:t>- Schema-less – flexible and adaptable</a:t>
            </a:r>
          </a:p>
          <a:p>
            <a:endParaRPr dirty="0"/>
          </a:p>
          <a:p>
            <a:r>
              <a:rPr dirty="0"/>
              <a:t>Structure:</a:t>
            </a:r>
          </a:p>
          <a:p>
            <a:r>
              <a:rPr dirty="0"/>
              <a:t>{</a:t>
            </a:r>
          </a:p>
          <a:p>
            <a:r>
              <a:rPr dirty="0"/>
              <a:t>  "_id": "123",</a:t>
            </a:r>
          </a:p>
          <a:p>
            <a:r>
              <a:rPr dirty="0"/>
              <a:t>  "name": "Alice",</a:t>
            </a:r>
          </a:p>
          <a:p>
            <a:r>
              <a:rPr dirty="0"/>
              <a:t>  "email": "alice@example.com",</a:t>
            </a:r>
          </a:p>
          <a:p>
            <a:r>
              <a:rPr dirty="0"/>
              <a:t>  "orders": [123, 456]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Store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sz="1600" dirty="0"/>
              <a:t>Example: MongoDB</a:t>
            </a:r>
          </a:p>
          <a:p>
            <a:endParaRPr sz="1600" dirty="0"/>
          </a:p>
          <a:p>
            <a:r>
              <a:rPr sz="1600" dirty="0"/>
              <a:t>{</a:t>
            </a:r>
          </a:p>
          <a:p>
            <a:r>
              <a:rPr sz="1600" dirty="0"/>
              <a:t>  "_id": "u100",</a:t>
            </a:r>
          </a:p>
          <a:p>
            <a:r>
              <a:rPr sz="1600" dirty="0"/>
              <a:t>  "name": "Ravi",</a:t>
            </a:r>
          </a:p>
          <a:p>
            <a:r>
              <a:rPr sz="1600" dirty="0"/>
              <a:t>  "hobbies": ["reading", "cycling"],</a:t>
            </a:r>
          </a:p>
          <a:p>
            <a:r>
              <a:rPr sz="1600" dirty="0"/>
              <a:t>  "address": {</a:t>
            </a:r>
          </a:p>
          <a:p>
            <a:r>
              <a:rPr sz="1600" dirty="0"/>
              <a:t>    "city": "Delhi",</a:t>
            </a:r>
          </a:p>
          <a:p>
            <a:r>
              <a:rPr sz="1600" dirty="0"/>
              <a:t>    "</a:t>
            </a:r>
            <a:r>
              <a:rPr sz="1600" dirty="0" err="1"/>
              <a:t>pincode</a:t>
            </a:r>
            <a:r>
              <a:rPr sz="1600" dirty="0"/>
              <a:t>": "110001"</a:t>
            </a:r>
          </a:p>
          <a:p>
            <a:r>
              <a:rPr sz="1600" dirty="0"/>
              <a:t>  }</a:t>
            </a:r>
          </a:p>
          <a:p>
            <a:r>
              <a:rPr sz="1600" dirty="0"/>
              <a:t>}</a:t>
            </a:r>
          </a:p>
          <a:p>
            <a:endParaRPr sz="1600" dirty="0"/>
          </a:p>
          <a:p>
            <a:r>
              <a:rPr sz="1600" dirty="0"/>
              <a:t>Use Case:</a:t>
            </a:r>
          </a:p>
          <a:p>
            <a:r>
              <a:rPr sz="1600" dirty="0"/>
              <a:t>- Content management systems</a:t>
            </a:r>
          </a:p>
          <a:p>
            <a:r>
              <a:rPr sz="1600" dirty="0"/>
              <a:t>- Real-time analytics (e.g., e-commerce product reviews)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Column-Oriented Store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Data stored column-wise instead of row-wise</a:t>
            </a:r>
          </a:p>
          <a:p>
            <a:r>
              <a:rPr dirty="0"/>
              <a:t>- Optimized for read-heavy workloads and analytics</a:t>
            </a:r>
          </a:p>
          <a:p>
            <a:r>
              <a:rPr dirty="0"/>
              <a:t>- Great for time series, IoT, data warehousing</a:t>
            </a:r>
          </a:p>
          <a:p>
            <a:endParaRPr dirty="0"/>
          </a:p>
          <a:p>
            <a:r>
              <a:rPr dirty="0"/>
              <a:t>Structure (Column Store):</a:t>
            </a:r>
          </a:p>
          <a:p>
            <a:r>
              <a:rPr dirty="0"/>
              <a:t>Column: Name → ["Alice", "Bob", "Charlie"]</a:t>
            </a:r>
          </a:p>
          <a:p>
            <a:r>
              <a:rPr dirty="0"/>
              <a:t>Column: Age → [25, 30, 35]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Column-Oriented Store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2000" dirty="0"/>
              <a:t>Example: Apache Cassandra</a:t>
            </a:r>
          </a:p>
          <a:p>
            <a:endParaRPr sz="2000" dirty="0"/>
          </a:p>
          <a:p>
            <a:r>
              <a:rPr sz="2000" dirty="0"/>
              <a:t>CREATE TABLE students (</a:t>
            </a:r>
          </a:p>
          <a:p>
            <a:r>
              <a:rPr sz="2000" dirty="0"/>
              <a:t>  id UUID PRIMARY KEY,</a:t>
            </a:r>
          </a:p>
          <a:p>
            <a:r>
              <a:rPr sz="2000" dirty="0"/>
              <a:t>  name TEXT,</a:t>
            </a:r>
          </a:p>
          <a:p>
            <a:r>
              <a:rPr sz="2000" dirty="0"/>
              <a:t>  marks INT</a:t>
            </a:r>
          </a:p>
          <a:p>
            <a:r>
              <a:rPr sz="2000" dirty="0"/>
              <a:t>);</a:t>
            </a:r>
          </a:p>
          <a:p>
            <a:endParaRPr sz="2000" dirty="0"/>
          </a:p>
          <a:p>
            <a:r>
              <a:rPr sz="2000" dirty="0"/>
              <a:t>Use Case:</a:t>
            </a:r>
          </a:p>
          <a:p>
            <a:r>
              <a:rPr sz="2000" dirty="0"/>
              <a:t>- Sensor data logging (IoT)</a:t>
            </a:r>
          </a:p>
          <a:p>
            <a:r>
              <a:rPr sz="2000" dirty="0"/>
              <a:t>- Event tracking (user clicks, game stats)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619</Words>
  <Application>Microsoft Office PowerPoint</Application>
  <PresentationFormat>On-screen Show (4:3)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Introduction to NoSQL Databases</vt:lpstr>
      <vt:lpstr>What is NoSQL?</vt:lpstr>
      <vt:lpstr>Types of NoSQL Databases</vt:lpstr>
      <vt:lpstr>Key-Value Stores – Overview</vt:lpstr>
      <vt:lpstr>Key-Value Store – Example</vt:lpstr>
      <vt:lpstr>Document Store – Overview</vt:lpstr>
      <vt:lpstr>Document Store – Example</vt:lpstr>
      <vt:lpstr>Column-Oriented Store – Overview</vt:lpstr>
      <vt:lpstr>Column-Oriented Store – Example</vt:lpstr>
      <vt:lpstr>Graph Database – Overview</vt:lpstr>
      <vt:lpstr>Graph Database – Example</vt:lpstr>
      <vt:lpstr>Relational vs NoSQL (Quick View)</vt:lpstr>
      <vt:lpstr>When to Use NoSQL?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sriya ivaturi</cp:lastModifiedBy>
  <cp:revision>10</cp:revision>
  <dcterms:created xsi:type="dcterms:W3CDTF">2013-01-27T09:14:16Z</dcterms:created>
  <dcterms:modified xsi:type="dcterms:W3CDTF">2025-04-26T10:03:55Z</dcterms:modified>
  <cp:category/>
</cp:coreProperties>
</file>