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81" r:id="rId5"/>
    <p:sldId id="272" r:id="rId6"/>
    <p:sldId id="260" r:id="rId7"/>
    <p:sldId id="273" r:id="rId8"/>
    <p:sldId id="261" r:id="rId9"/>
    <p:sldId id="274" r:id="rId10"/>
    <p:sldId id="262" r:id="rId11"/>
    <p:sldId id="263" r:id="rId12"/>
    <p:sldId id="275" r:id="rId13"/>
    <p:sldId id="264" r:id="rId14"/>
    <p:sldId id="276" r:id="rId15"/>
    <p:sldId id="265" r:id="rId16"/>
    <p:sldId id="277" r:id="rId17"/>
    <p:sldId id="266" r:id="rId18"/>
    <p:sldId id="278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64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057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6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Stored Procedures</a:t>
            </a:r>
            <a:r>
              <a:rPr dirty="0"/>
              <a:t> in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Instructor: </a:t>
            </a:r>
            <a:r>
              <a:rPr lang="en-US" sz="2400" dirty="0"/>
              <a:t>Sriya Ivaturi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Procedure with Two IN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000" dirty="0"/>
              <a:t>DELIMITER $$</a:t>
            </a:r>
          </a:p>
          <a:p>
            <a:pPr marL="0" indent="0">
              <a:buNone/>
            </a:pPr>
            <a:r>
              <a:rPr sz="2000" dirty="0"/>
              <a:t>CREATE PROCEDURE </a:t>
            </a:r>
            <a:r>
              <a:rPr sz="2000" dirty="0" err="1"/>
              <a:t>AddTwoNumbers</a:t>
            </a:r>
            <a:r>
              <a:rPr sz="2000" dirty="0"/>
              <a:t>(IN a INT, IN b INT)</a:t>
            </a:r>
          </a:p>
          <a:p>
            <a:pPr marL="0" indent="0">
              <a:buNone/>
            </a:pPr>
            <a:r>
              <a:rPr sz="2000" dirty="0"/>
              <a:t>BEGIN</a:t>
            </a:r>
          </a:p>
          <a:p>
            <a:pPr marL="0" indent="0">
              <a:buNone/>
            </a:pPr>
            <a:r>
              <a:rPr sz="2000" dirty="0"/>
              <a:t>   SELECT a + b AS Sum;</a:t>
            </a:r>
          </a:p>
          <a:p>
            <a:pPr marL="0" indent="0">
              <a:buNone/>
            </a:pPr>
            <a:r>
              <a:rPr sz="2000" dirty="0"/>
              <a:t>END $$</a:t>
            </a:r>
          </a:p>
          <a:p>
            <a:pPr marL="0" indent="0">
              <a:buNone/>
            </a:pPr>
            <a:r>
              <a:rPr sz="2000" dirty="0"/>
              <a:t>DELIMITER ;</a:t>
            </a:r>
          </a:p>
          <a:p>
            <a:endParaRPr sz="2000" dirty="0"/>
          </a:p>
          <a:p>
            <a:r>
              <a:rPr sz="2000" dirty="0"/>
              <a:t>CALL </a:t>
            </a:r>
            <a:r>
              <a:rPr sz="2000" dirty="0" err="1"/>
              <a:t>AddTwoNumbers</a:t>
            </a:r>
            <a:r>
              <a:rPr sz="2000" dirty="0"/>
              <a:t>(10, 20);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Procedure with OUT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000" dirty="0"/>
              <a:t>DELIMITER $$</a:t>
            </a:r>
          </a:p>
          <a:p>
            <a:pPr marL="0" indent="0">
              <a:buNone/>
            </a:pPr>
            <a:r>
              <a:rPr sz="2000" dirty="0"/>
              <a:t>CREATE PROCEDURE </a:t>
            </a:r>
            <a:r>
              <a:rPr sz="2000" dirty="0" err="1"/>
              <a:t>SquareNumber</a:t>
            </a:r>
            <a:r>
              <a:rPr sz="2000" dirty="0"/>
              <a:t>(IN input INT, OUT result INT)</a:t>
            </a:r>
          </a:p>
          <a:p>
            <a:pPr marL="0" indent="0">
              <a:buNone/>
            </a:pPr>
            <a:r>
              <a:rPr sz="2000" dirty="0"/>
              <a:t>BEGIN</a:t>
            </a:r>
          </a:p>
          <a:p>
            <a:pPr marL="0" indent="0">
              <a:buNone/>
            </a:pPr>
            <a:r>
              <a:rPr sz="2000" dirty="0"/>
              <a:t>   SET result = input * input;</a:t>
            </a:r>
          </a:p>
          <a:p>
            <a:pPr marL="0" indent="0">
              <a:buNone/>
            </a:pPr>
            <a:r>
              <a:rPr sz="2000" dirty="0"/>
              <a:t>END $$</a:t>
            </a:r>
          </a:p>
          <a:p>
            <a:pPr marL="0" indent="0">
              <a:buNone/>
            </a:pPr>
            <a:r>
              <a:rPr sz="2000" dirty="0"/>
              <a:t>DELIMITER ;</a:t>
            </a:r>
          </a:p>
          <a:p>
            <a:endParaRPr sz="2000" dirty="0"/>
          </a:p>
          <a:p>
            <a:r>
              <a:rPr sz="2000" dirty="0"/>
              <a:t>CALL </a:t>
            </a:r>
            <a:r>
              <a:rPr sz="2000" dirty="0" err="1"/>
              <a:t>SquareNumber</a:t>
            </a:r>
            <a:r>
              <a:rPr sz="2000" dirty="0"/>
              <a:t>(5, @out);</a:t>
            </a:r>
          </a:p>
          <a:p>
            <a:r>
              <a:rPr sz="2000" dirty="0"/>
              <a:t>SELECT @out;</a:t>
            </a:r>
          </a:p>
          <a:p>
            <a:endParaRPr sz="2000" dirty="0"/>
          </a:p>
          <a:p>
            <a:r>
              <a:rPr sz="2000" dirty="0"/>
              <a:t>Q6: What does OUT do?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0ED0-94EE-5898-2098-1A7AE460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A: Sends result out of the procedure to a session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55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Procedure with INOUT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1800" dirty="0"/>
              <a:t>DELIMITER $$</a:t>
            </a:r>
          </a:p>
          <a:p>
            <a:pPr marL="0" indent="0">
              <a:buNone/>
            </a:pPr>
            <a:r>
              <a:rPr sz="1800" dirty="0"/>
              <a:t>CREATE PROCEDURE </a:t>
            </a:r>
            <a:r>
              <a:rPr sz="1800" dirty="0" err="1"/>
              <a:t>DoubleValue</a:t>
            </a:r>
            <a:r>
              <a:rPr sz="1800" dirty="0"/>
              <a:t>(INOUT num INT)</a:t>
            </a:r>
          </a:p>
          <a:p>
            <a:pPr marL="0" indent="0">
              <a:buNone/>
            </a:pPr>
            <a:r>
              <a:rPr sz="1800" dirty="0"/>
              <a:t>BEGIN</a:t>
            </a:r>
          </a:p>
          <a:p>
            <a:pPr marL="0" indent="0">
              <a:buNone/>
            </a:pPr>
            <a:r>
              <a:rPr sz="1800" dirty="0"/>
              <a:t>   SET num = num * 2;</a:t>
            </a:r>
          </a:p>
          <a:p>
            <a:pPr marL="0" indent="0">
              <a:buNone/>
            </a:pPr>
            <a:r>
              <a:rPr sz="1800" dirty="0"/>
              <a:t>END $$</a:t>
            </a:r>
          </a:p>
          <a:p>
            <a:pPr marL="0" indent="0">
              <a:buNone/>
            </a:pPr>
            <a:r>
              <a:rPr sz="1800" dirty="0"/>
              <a:t>DELIMITER ;</a:t>
            </a:r>
          </a:p>
          <a:p>
            <a:endParaRPr sz="1800" dirty="0"/>
          </a:p>
          <a:p>
            <a:r>
              <a:rPr sz="1800" dirty="0"/>
              <a:t>SET @val = 10;</a:t>
            </a:r>
          </a:p>
          <a:p>
            <a:r>
              <a:rPr sz="1800" dirty="0"/>
              <a:t>CALL </a:t>
            </a:r>
            <a:r>
              <a:rPr sz="1800" dirty="0" err="1"/>
              <a:t>DoubleValue</a:t>
            </a:r>
            <a:r>
              <a:rPr sz="1800" dirty="0"/>
              <a:t>(@val);</a:t>
            </a:r>
          </a:p>
          <a:p>
            <a:r>
              <a:rPr sz="1800" dirty="0"/>
              <a:t>SELECT @val;</a:t>
            </a:r>
          </a:p>
          <a:p>
            <a:endParaRPr sz="1800" dirty="0"/>
          </a:p>
          <a:p>
            <a:r>
              <a:rPr sz="1800" dirty="0"/>
              <a:t>Q7: What does INOUT do?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ABBA-EC8B-0FB0-48DC-7A703B6B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A: It receives and modifies a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34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Mixed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94820"/>
            <a:ext cx="6347714" cy="3818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200" dirty="0"/>
              <a:t>DELIMITER $$</a:t>
            </a:r>
          </a:p>
          <a:p>
            <a:pPr marL="0" indent="0">
              <a:buNone/>
            </a:pPr>
            <a:r>
              <a:rPr sz="1200" dirty="0"/>
              <a:t>CREATE PROCEDURE </a:t>
            </a:r>
            <a:r>
              <a:rPr sz="1200" dirty="0" err="1"/>
              <a:t>ProcessMarks</a:t>
            </a:r>
            <a:r>
              <a:rPr sz="1200" dirty="0"/>
              <a:t>(</a:t>
            </a:r>
          </a:p>
          <a:p>
            <a:pPr marL="0" indent="0">
              <a:buNone/>
            </a:pPr>
            <a:r>
              <a:rPr sz="1200" dirty="0"/>
              <a:t>    IN name VARCHAR(50),</a:t>
            </a:r>
          </a:p>
          <a:p>
            <a:pPr marL="0" indent="0">
              <a:buNone/>
            </a:pPr>
            <a:r>
              <a:rPr sz="1200" dirty="0"/>
              <a:t>    IN mark1 INT,</a:t>
            </a:r>
          </a:p>
          <a:p>
            <a:pPr marL="0" indent="0">
              <a:buNone/>
            </a:pPr>
            <a:r>
              <a:rPr sz="1200" dirty="0"/>
              <a:t>    IN mark2 INT,</a:t>
            </a:r>
          </a:p>
          <a:p>
            <a:pPr marL="0" indent="0">
              <a:buNone/>
            </a:pPr>
            <a:r>
              <a:rPr sz="1200" dirty="0"/>
              <a:t>    OUT total INT,</a:t>
            </a:r>
          </a:p>
          <a:p>
            <a:pPr marL="0" indent="0">
              <a:buNone/>
            </a:pPr>
            <a:r>
              <a:rPr sz="1200" dirty="0"/>
              <a:t>    OUT average DECIMAL(5,2))</a:t>
            </a:r>
          </a:p>
          <a:p>
            <a:pPr marL="0" indent="0">
              <a:buNone/>
            </a:pPr>
            <a:r>
              <a:rPr sz="1200" dirty="0"/>
              <a:t>BEGIN</a:t>
            </a:r>
          </a:p>
          <a:p>
            <a:pPr marL="0" indent="0">
              <a:buNone/>
            </a:pPr>
            <a:r>
              <a:rPr sz="1200" dirty="0"/>
              <a:t>   SET total = mark1 + mark2;</a:t>
            </a:r>
          </a:p>
          <a:p>
            <a:pPr marL="0" indent="0">
              <a:buNone/>
            </a:pPr>
            <a:r>
              <a:rPr sz="1200" dirty="0"/>
              <a:t>   SET average = total / 2;</a:t>
            </a:r>
          </a:p>
          <a:p>
            <a:pPr marL="0" indent="0">
              <a:buNone/>
            </a:pPr>
            <a:r>
              <a:rPr sz="1200" dirty="0"/>
              <a:t>END $$</a:t>
            </a:r>
          </a:p>
          <a:p>
            <a:pPr marL="0" indent="0">
              <a:buNone/>
            </a:pPr>
            <a:r>
              <a:rPr sz="1200" dirty="0"/>
              <a:t>DELIMITER ;</a:t>
            </a:r>
          </a:p>
          <a:p>
            <a:endParaRPr sz="1200" dirty="0"/>
          </a:p>
          <a:p>
            <a:r>
              <a:rPr sz="1200" dirty="0"/>
              <a:t>CALL </a:t>
            </a:r>
            <a:r>
              <a:rPr sz="1200" dirty="0" err="1"/>
              <a:t>ProcessMarks</a:t>
            </a:r>
            <a:r>
              <a:rPr sz="1200" dirty="0"/>
              <a:t>('Amit', 80, 90, @tot, @avg);</a:t>
            </a:r>
          </a:p>
          <a:p>
            <a:r>
              <a:rPr sz="1200" dirty="0"/>
              <a:t>SELECT @tot, @avg;</a:t>
            </a:r>
          </a:p>
          <a:p>
            <a:endParaRPr sz="1200" dirty="0"/>
          </a:p>
          <a:p>
            <a:r>
              <a:rPr sz="1200" dirty="0"/>
              <a:t>Q8: Can we have multiple OUTs?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3B85-8EAF-634F-BEF9-7B7944CC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A: Yes.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33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Procedure Calling Another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000" dirty="0"/>
              <a:t>DELIMITER $$</a:t>
            </a:r>
          </a:p>
          <a:p>
            <a:pPr marL="0" indent="0">
              <a:buNone/>
            </a:pPr>
            <a:r>
              <a:rPr sz="2000" dirty="0"/>
              <a:t>CREATE PROCEDURE </a:t>
            </a:r>
            <a:r>
              <a:rPr sz="2000" dirty="0" err="1"/>
              <a:t>OuterProcedure</a:t>
            </a:r>
            <a:r>
              <a:rPr sz="2000" dirty="0"/>
              <a:t>()</a:t>
            </a:r>
          </a:p>
          <a:p>
            <a:pPr marL="0" indent="0">
              <a:buNone/>
            </a:pPr>
            <a:r>
              <a:rPr sz="2000" dirty="0"/>
              <a:t>BEGIN</a:t>
            </a:r>
          </a:p>
          <a:p>
            <a:pPr marL="0" indent="0">
              <a:buNone/>
            </a:pPr>
            <a:r>
              <a:rPr sz="2000" dirty="0"/>
              <a:t>   CALL </a:t>
            </a:r>
            <a:r>
              <a:rPr sz="2000" dirty="0" err="1"/>
              <a:t>SayHello</a:t>
            </a:r>
            <a:r>
              <a:rPr sz="2000" dirty="0"/>
              <a:t>();</a:t>
            </a:r>
          </a:p>
          <a:p>
            <a:pPr marL="0" indent="0">
              <a:buNone/>
            </a:pPr>
            <a:r>
              <a:rPr sz="2000" dirty="0"/>
              <a:t>   CALL </a:t>
            </a:r>
            <a:r>
              <a:rPr sz="2000" dirty="0" err="1"/>
              <a:t>AddTwoNumbers</a:t>
            </a:r>
            <a:r>
              <a:rPr sz="2000" dirty="0"/>
              <a:t>(5, 7);</a:t>
            </a:r>
          </a:p>
          <a:p>
            <a:pPr marL="0" indent="0">
              <a:buNone/>
            </a:pPr>
            <a:r>
              <a:rPr sz="2000" dirty="0"/>
              <a:t>END $$</a:t>
            </a:r>
          </a:p>
          <a:p>
            <a:pPr marL="0" indent="0">
              <a:buNone/>
            </a:pPr>
            <a:r>
              <a:rPr sz="2000" dirty="0"/>
              <a:t>DELIMITER ;</a:t>
            </a:r>
          </a:p>
          <a:p>
            <a:endParaRPr sz="2000" dirty="0"/>
          </a:p>
          <a:p>
            <a:r>
              <a:rPr sz="2000" dirty="0"/>
              <a:t>CALL </a:t>
            </a:r>
            <a:r>
              <a:rPr sz="2000" dirty="0" err="1"/>
              <a:t>OuterProcedure</a:t>
            </a:r>
            <a:r>
              <a:rPr sz="2000" dirty="0"/>
              <a:t>();</a:t>
            </a:r>
          </a:p>
          <a:p>
            <a:endParaRPr sz="2000" dirty="0"/>
          </a:p>
          <a:p>
            <a:r>
              <a:rPr sz="2000" dirty="0"/>
              <a:t>Q9: Can we nest procedures?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B557-8B60-B7CD-E868-44D0185B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A: Yes.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10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Procedures encapsulate SQL logic</a:t>
            </a:r>
          </a:p>
          <a:p>
            <a:r>
              <a:t>- Use IN, OUT, INOUT</a:t>
            </a:r>
          </a:p>
          <a:p>
            <a:r>
              <a:t>- Improve security and performance</a:t>
            </a:r>
          </a:p>
          <a:p>
            <a:r>
              <a:t>- Use DELIMITER properly</a:t>
            </a:r>
          </a:p>
          <a:p>
            <a:r>
              <a:t>- Nesting supported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a Stored Procedure?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Stored Procedure is a pre-written set of SQL statements stored in the database under a name.</a:t>
            </a:r>
          </a:p>
          <a:p>
            <a:pPr marL="400050" lvl="1" indent="0">
              <a:buNone/>
            </a:pPr>
            <a:r>
              <a:rPr lang="en-US" sz="2200" dirty="0"/>
              <a:t>- It can be executed using a single CALL statement.</a:t>
            </a:r>
          </a:p>
          <a:p>
            <a:pPr marL="400050" lvl="1" indent="0">
              <a:buNone/>
            </a:pPr>
            <a:r>
              <a:rPr lang="en-US" sz="2200" dirty="0"/>
              <a:t>- Helps in automating repetitive tasks.</a:t>
            </a:r>
          </a:p>
          <a:p>
            <a:pPr marL="400050" lvl="1" indent="0">
              <a:buNone/>
            </a:pPr>
            <a:r>
              <a:rPr lang="en-US" sz="2200" dirty="0"/>
              <a:t>- Think of it like a reusable SQL function.</a:t>
            </a:r>
          </a:p>
          <a:p>
            <a:pPr marL="400050" lvl="1" indent="0">
              <a:buNone/>
            </a:pPr>
            <a:endParaRPr lang="en-US" sz="2200" dirty="0"/>
          </a:p>
          <a:p>
            <a:r>
              <a:rPr lang="en-US" sz="2400" dirty="0"/>
              <a:t>Q1: What is the main difference between a stored procedure and a SQL query?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Greet user and show current date.</a:t>
            </a:r>
          </a:p>
          <a:p>
            <a:r>
              <a:rPr lang="en-IN" dirty="0"/>
              <a:t>2</a:t>
            </a:r>
            <a:r>
              <a:rPr dirty="0"/>
              <a:t>. Swap two numbers using INOUT.</a:t>
            </a:r>
          </a:p>
          <a:p>
            <a:r>
              <a:rPr lang="en-IN" dirty="0"/>
              <a:t>3</a:t>
            </a:r>
            <a:r>
              <a:rPr dirty="0"/>
              <a:t>. Calculate area and perimeter of rectangle.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15127"/>
            <a:ext cx="8534401" cy="4876800"/>
          </a:xfrm>
        </p:spPr>
        <p:txBody>
          <a:bodyPr>
            <a:noAutofit/>
          </a:bodyPr>
          <a:lstStyle/>
          <a:p>
            <a:r>
              <a:rPr lang="en-US" sz="2400" dirty="0"/>
              <a:t>Reusability: Write once, use often.</a:t>
            </a:r>
          </a:p>
          <a:p>
            <a:r>
              <a:rPr lang="en-US" sz="2400" dirty="0"/>
              <a:t>Security: Users can execute without seeing internal SQL.</a:t>
            </a:r>
          </a:p>
          <a:p>
            <a:r>
              <a:rPr lang="en-US" sz="2400" dirty="0"/>
              <a:t>Efficiency: Reduces network traffic.</a:t>
            </a:r>
          </a:p>
          <a:p>
            <a:r>
              <a:rPr lang="en-US" sz="2400" dirty="0"/>
              <a:t>Maintainability: Changes in one place.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880A2D-5F7C-B602-6532-BDCFD900AF2B}"/>
              </a:ext>
            </a:extLst>
          </p:cNvPr>
          <p:cNvSpPr>
            <a:spLocks noGrp="1"/>
          </p:cNvSpPr>
          <p:nvPr/>
        </p:nvSpPr>
        <p:spPr>
          <a:xfrm>
            <a:off x="355600" y="12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Why Use Stored Procedures?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A89C-E900-E24C-3C8D-E731A7C0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of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89B3-8B7C-9053-CC1D-B4BF653A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DELIMITER $$</a:t>
            </a:r>
          </a:p>
          <a:p>
            <a:pPr marL="0" indent="0">
              <a:buNone/>
            </a:pPr>
            <a:r>
              <a:rPr lang="en-US" sz="1800" dirty="0"/>
              <a:t>CREATE PROCEDURE procedure_name([parameters])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/>
              <a:t>   -- SQL statements</a:t>
            </a:r>
          </a:p>
          <a:p>
            <a:pPr marL="0" indent="0">
              <a:buNone/>
            </a:pPr>
            <a:r>
              <a:rPr lang="en-US" sz="1800" dirty="0"/>
              <a:t>END $$</a:t>
            </a:r>
          </a:p>
          <a:p>
            <a:pPr marL="0" indent="0">
              <a:buNone/>
            </a:pPr>
            <a:r>
              <a:rPr lang="en-US" sz="1800" dirty="0"/>
              <a:t>DELIMITER ;</a:t>
            </a:r>
          </a:p>
          <a:p>
            <a:endParaRPr lang="en-US" sz="1800" dirty="0"/>
          </a:p>
          <a:p>
            <a:r>
              <a:rPr lang="en-US" sz="1800" dirty="0"/>
              <a:t>Q3: Why is the delimiter changed?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36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E414-A03C-41D7-70C4-B829225A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A: To avoid conflict with semicolons inside the procedure.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57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Procedure (No 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000" dirty="0"/>
              <a:t>DELIMITER $$</a:t>
            </a:r>
          </a:p>
          <a:p>
            <a:pPr marL="0" indent="0">
              <a:buNone/>
            </a:pPr>
            <a:r>
              <a:rPr sz="2000" dirty="0"/>
              <a:t>CREATE PROCEDURE </a:t>
            </a:r>
            <a:r>
              <a:rPr sz="2000" dirty="0" err="1"/>
              <a:t>SayHello</a:t>
            </a:r>
            <a:r>
              <a:rPr sz="2000" dirty="0"/>
              <a:t>()</a:t>
            </a:r>
          </a:p>
          <a:p>
            <a:pPr marL="0" indent="0">
              <a:buNone/>
            </a:pPr>
            <a:r>
              <a:rPr sz="2000" dirty="0"/>
              <a:t>BEGIN</a:t>
            </a:r>
          </a:p>
          <a:p>
            <a:pPr marL="0" indent="0">
              <a:buNone/>
            </a:pPr>
            <a:r>
              <a:rPr sz="2000" dirty="0"/>
              <a:t>   SELECT 'Hello from MySQL!';</a:t>
            </a:r>
          </a:p>
          <a:p>
            <a:pPr marL="0" indent="0">
              <a:buNone/>
            </a:pPr>
            <a:r>
              <a:rPr sz="2000" dirty="0"/>
              <a:t>END $$</a:t>
            </a:r>
          </a:p>
          <a:p>
            <a:pPr marL="0" indent="0">
              <a:buNone/>
            </a:pPr>
            <a:r>
              <a:rPr sz="2000" dirty="0"/>
              <a:t>DELIMITER ;</a:t>
            </a:r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/>
              <a:t>CALL </a:t>
            </a:r>
            <a:r>
              <a:rPr sz="2000" dirty="0" err="1"/>
              <a:t>SayHello</a:t>
            </a:r>
            <a:r>
              <a:rPr sz="2000" dirty="0"/>
              <a:t>();</a:t>
            </a:r>
          </a:p>
          <a:p>
            <a:endParaRPr sz="2000" dirty="0"/>
          </a:p>
          <a:p>
            <a:r>
              <a:rPr sz="2000" dirty="0"/>
              <a:t>Q4: What happens if we call </a:t>
            </a:r>
            <a:r>
              <a:rPr sz="2000" dirty="0" err="1"/>
              <a:t>SayHello</a:t>
            </a:r>
            <a:r>
              <a:rPr sz="2000" dirty="0"/>
              <a:t> before creating it?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E700-4EA6-1E85-C8B1-980FD4EF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A: MySQL will return: PROCEDURE </a:t>
            </a:r>
            <a:r>
              <a:rPr lang="en-US" sz="3200" dirty="0" err="1"/>
              <a:t>SayHello</a:t>
            </a:r>
            <a:r>
              <a:rPr lang="en-US" sz="3200" dirty="0"/>
              <a:t> does not exist.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55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Procedure with IN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000" dirty="0"/>
              <a:t>DELIMITER $$</a:t>
            </a:r>
          </a:p>
          <a:p>
            <a:pPr marL="0" indent="0">
              <a:buNone/>
            </a:pPr>
            <a:r>
              <a:rPr sz="2000" dirty="0"/>
              <a:t>CREATE PROCEDURE </a:t>
            </a:r>
            <a:r>
              <a:rPr sz="2000" dirty="0" err="1"/>
              <a:t>GreetUser</a:t>
            </a:r>
            <a:r>
              <a:rPr sz="2000" dirty="0"/>
              <a:t>(IN </a:t>
            </a:r>
            <a:r>
              <a:rPr sz="2000" dirty="0" err="1"/>
              <a:t>userName</a:t>
            </a:r>
            <a:r>
              <a:rPr sz="2000" dirty="0"/>
              <a:t> VARCHAR(50))</a:t>
            </a:r>
          </a:p>
          <a:p>
            <a:pPr marL="0" indent="0">
              <a:buNone/>
            </a:pPr>
            <a:r>
              <a:rPr sz="2000" dirty="0"/>
              <a:t>BEGIN</a:t>
            </a:r>
          </a:p>
          <a:p>
            <a:pPr marL="0" indent="0">
              <a:buNone/>
            </a:pPr>
            <a:r>
              <a:rPr sz="2000" dirty="0"/>
              <a:t>   SELECT CONCAT('Hello, ', </a:t>
            </a:r>
            <a:r>
              <a:rPr sz="2000" dirty="0" err="1"/>
              <a:t>userName</a:t>
            </a:r>
            <a:r>
              <a:rPr sz="2000" dirty="0"/>
              <a:t>, '!') AS Greeting;</a:t>
            </a:r>
          </a:p>
          <a:p>
            <a:pPr marL="0" indent="0">
              <a:buNone/>
            </a:pPr>
            <a:r>
              <a:rPr sz="2000" dirty="0"/>
              <a:t>END $$</a:t>
            </a:r>
          </a:p>
          <a:p>
            <a:pPr marL="0" indent="0">
              <a:buNone/>
            </a:pPr>
            <a:r>
              <a:rPr sz="2000" dirty="0"/>
              <a:t>DELIMITER ;</a:t>
            </a:r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/>
              <a:t>CALL </a:t>
            </a:r>
            <a:r>
              <a:rPr sz="2000" dirty="0" err="1"/>
              <a:t>GreetUser</a:t>
            </a:r>
            <a:r>
              <a:rPr sz="2000" dirty="0"/>
              <a:t>('Ravi');</a:t>
            </a:r>
          </a:p>
          <a:p>
            <a:endParaRPr sz="2000" dirty="0"/>
          </a:p>
          <a:p>
            <a:r>
              <a:rPr sz="2000" dirty="0"/>
              <a:t>Q5: What does the IN keyword do?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2088-BFF0-41E0-8FF4-742A50F7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A: Allows passing a value into the procedure.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757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608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Stored Procedures in MySQL</vt:lpstr>
      <vt:lpstr>What is a Stored Procedure?</vt:lpstr>
      <vt:lpstr>PowerPoint Presentation</vt:lpstr>
      <vt:lpstr>Syntax of Stored Procedure</vt:lpstr>
      <vt:lpstr>PowerPoint Presentation</vt:lpstr>
      <vt:lpstr>Basic Procedure (No Parameters)</vt:lpstr>
      <vt:lpstr>PowerPoint Presentation</vt:lpstr>
      <vt:lpstr>Procedure with IN Parameter</vt:lpstr>
      <vt:lpstr>PowerPoint Presentation</vt:lpstr>
      <vt:lpstr>Procedure with Two IN Parameters</vt:lpstr>
      <vt:lpstr>Procedure with OUT Parameter</vt:lpstr>
      <vt:lpstr>PowerPoint Presentation</vt:lpstr>
      <vt:lpstr>Procedure with INOUT Parameter</vt:lpstr>
      <vt:lpstr>PowerPoint Presentation</vt:lpstr>
      <vt:lpstr>Mixed Parameters</vt:lpstr>
      <vt:lpstr>PowerPoint Presentation</vt:lpstr>
      <vt:lpstr>Procedure Calling Another Procedure</vt:lpstr>
      <vt:lpstr>PowerPoint Presentation</vt:lpstr>
      <vt:lpstr>Summary</vt:lpstr>
      <vt:lpstr>Practice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sriya ivaturi</cp:lastModifiedBy>
  <cp:revision>61</cp:revision>
  <dcterms:created xsi:type="dcterms:W3CDTF">2013-01-27T09:14:16Z</dcterms:created>
  <dcterms:modified xsi:type="dcterms:W3CDTF">2025-04-20T08:38:54Z</dcterms:modified>
  <cp:category/>
</cp:coreProperties>
</file>